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68" r:id="rId2"/>
    <p:sldId id="258" r:id="rId3"/>
    <p:sldId id="295" r:id="rId4"/>
    <p:sldId id="296" r:id="rId5"/>
    <p:sldId id="307" r:id="rId6"/>
    <p:sldId id="308" r:id="rId7"/>
    <p:sldId id="298" r:id="rId8"/>
    <p:sldId id="297" r:id="rId9"/>
    <p:sldId id="309" r:id="rId10"/>
    <p:sldId id="310" r:id="rId11"/>
    <p:sldId id="311" r:id="rId12"/>
    <p:sldId id="300" r:id="rId13"/>
    <p:sldId id="313" r:id="rId14"/>
    <p:sldId id="314" r:id="rId15"/>
    <p:sldId id="301" r:id="rId16"/>
    <p:sldId id="316" r:id="rId17"/>
    <p:sldId id="317" r:id="rId18"/>
    <p:sldId id="302" r:id="rId19"/>
    <p:sldId id="319" r:id="rId20"/>
    <p:sldId id="320" r:id="rId21"/>
    <p:sldId id="304" r:id="rId22"/>
    <p:sldId id="325" r:id="rId23"/>
    <p:sldId id="326" r:id="rId24"/>
    <p:sldId id="328" r:id="rId25"/>
    <p:sldId id="329" r:id="rId26"/>
    <p:sldId id="331" r:id="rId27"/>
    <p:sldId id="332" r:id="rId28"/>
    <p:sldId id="333" r:id="rId29"/>
    <p:sldId id="334" r:id="rId30"/>
    <p:sldId id="335" r:id="rId31"/>
    <p:sldId id="358" r:id="rId32"/>
    <p:sldId id="349" r:id="rId33"/>
    <p:sldId id="259" r:id="rId34"/>
    <p:sldId id="260" r:id="rId35"/>
    <p:sldId id="261" r:id="rId36"/>
    <p:sldId id="262" r:id="rId37"/>
    <p:sldId id="263" r:id="rId38"/>
    <p:sldId id="264" r:id="rId39"/>
    <p:sldId id="265" r:id="rId40"/>
    <p:sldId id="266" r:id="rId41"/>
    <p:sldId id="267" r:id="rId42"/>
    <p:sldId id="268" r:id="rId43"/>
    <p:sldId id="269" r:id="rId44"/>
    <p:sldId id="270" r:id="rId45"/>
    <p:sldId id="271" r:id="rId46"/>
    <p:sldId id="272" r:id="rId47"/>
    <p:sldId id="273" r:id="rId48"/>
    <p:sldId id="274" r:id="rId49"/>
    <p:sldId id="275" r:id="rId50"/>
    <p:sldId id="276" r:id="rId51"/>
    <p:sldId id="277" r:id="rId52"/>
    <p:sldId id="278" r:id="rId53"/>
    <p:sldId id="279" r:id="rId54"/>
    <p:sldId id="280" r:id="rId55"/>
    <p:sldId id="338" r:id="rId56"/>
    <p:sldId id="281" r:id="rId57"/>
    <p:sldId id="282" r:id="rId58"/>
    <p:sldId id="283" r:id="rId59"/>
    <p:sldId id="284" r:id="rId60"/>
    <p:sldId id="354" r:id="rId61"/>
    <p:sldId id="369" r:id="rId62"/>
    <p:sldId id="363" r:id="rId63"/>
    <p:sldId id="371" r:id="rId64"/>
    <p:sldId id="364" r:id="rId65"/>
    <p:sldId id="365" r:id="rId66"/>
    <p:sldId id="366" r:id="rId67"/>
    <p:sldId id="367" r:id="rId68"/>
    <p:sldId id="292" r:id="rId6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BD3E4AA-F0D1-45FC-A4FB-A561CAC9BB6D}" type="datetimeFigureOut">
              <a:rPr lang="ru-RU" smtClean="0"/>
              <a:pPr/>
              <a:t>07.11.2020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3BD2C42-A310-44BE-8690-E13C9D1F1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28.xml"/><Relationship Id="rId3" Type="http://schemas.openxmlformats.org/officeDocument/2006/relationships/slide" Target="slide8.xml"/><Relationship Id="rId21" Type="http://schemas.openxmlformats.org/officeDocument/2006/relationships/slide" Target="slide22.xml"/><Relationship Id="rId7" Type="http://schemas.openxmlformats.org/officeDocument/2006/relationships/slide" Target="slide6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5" Type="http://schemas.openxmlformats.org/officeDocument/2006/relationships/slide" Target="slide27.xml"/><Relationship Id="rId2" Type="http://schemas.openxmlformats.org/officeDocument/2006/relationships/slide" Target="slide5.xml"/><Relationship Id="rId16" Type="http://schemas.openxmlformats.org/officeDocument/2006/relationships/slide" Target="slide16.xml"/><Relationship Id="rId20" Type="http://schemas.openxmlformats.org/officeDocument/2006/relationships/slide" Target="slide21.xml"/><Relationship Id="rId29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25.xml"/><Relationship Id="rId24" Type="http://schemas.openxmlformats.org/officeDocument/2006/relationships/slide" Target="slide26.xml"/><Relationship Id="rId5" Type="http://schemas.openxmlformats.org/officeDocument/2006/relationships/slide" Target="slide10.xml"/><Relationship Id="rId15" Type="http://schemas.openxmlformats.org/officeDocument/2006/relationships/slide" Target="slide15.xml"/><Relationship Id="rId23" Type="http://schemas.openxmlformats.org/officeDocument/2006/relationships/slide" Target="slide24.xml"/><Relationship Id="rId28" Type="http://schemas.openxmlformats.org/officeDocument/2006/relationships/slide" Target="slide30.xml"/><Relationship Id="rId10" Type="http://schemas.openxmlformats.org/officeDocument/2006/relationships/slide" Target="slide17.xml"/><Relationship Id="rId19" Type="http://schemas.openxmlformats.org/officeDocument/2006/relationships/slide" Target="slide20.xml"/><Relationship Id="rId4" Type="http://schemas.openxmlformats.org/officeDocument/2006/relationships/slide" Target="slide7.xml"/><Relationship Id="rId9" Type="http://schemas.openxmlformats.org/officeDocument/2006/relationships/slide" Target="slide11.xml"/><Relationship Id="rId14" Type="http://schemas.openxmlformats.org/officeDocument/2006/relationships/slide" Target="slide14.xml"/><Relationship Id="rId22" Type="http://schemas.openxmlformats.org/officeDocument/2006/relationships/slide" Target="slide23.xml"/><Relationship Id="rId27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9.xml"/><Relationship Id="rId4" Type="http://schemas.openxmlformats.org/officeDocument/2006/relationships/slide" Target="slide5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7" Type="http://schemas.openxmlformats.org/officeDocument/2006/relationships/image" Target="../media/image2.png"/><Relationship Id="rId2" Type="http://schemas.openxmlformats.org/officeDocument/2006/relationships/slide" Target="slide6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8.xml"/><Relationship Id="rId5" Type="http://schemas.openxmlformats.org/officeDocument/2006/relationships/slide" Target="slide67.xml"/><Relationship Id="rId4" Type="http://schemas.openxmlformats.org/officeDocument/2006/relationships/slide" Target="slide6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692696"/>
            <a:ext cx="7008588" cy="39507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Марафон </a:t>
            </a:r>
            <a:r>
              <a:rPr lang="ru-RU" b="1" dirty="0" smtClean="0"/>
              <a:t>наук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«</a:t>
            </a:r>
            <a:r>
              <a:rPr lang="ru-RU" b="1" dirty="0"/>
              <a:t>Физика + химия + биология + география».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500570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9-10 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29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№8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Какая река самая полноводная в мире?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№9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Недостаток какого элемента приводит к кариесу?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№10  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Какой газ образуется при взаимодействии концентрированной серной кислоты с медью?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№12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Сила, всегда мешающая механическому движению?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13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 каком материке протекает река Миссисипи?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№14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Какая вода полезнее для организма: кипяченая или сырая? Почему?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16</a:t>
            </a:r>
          </a:p>
          <a:p>
            <a:pPr lvl="0"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Наименьшая неделимая частица. </a:t>
            </a:r>
          </a:p>
          <a:p>
            <a:pPr algn="ctr">
              <a:buNone/>
            </a:pP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17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Сколько областей в России?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18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Из какого природного сырья чаще всего получают серную кислоту?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20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 называется вода в газообразном состоянии?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Конкурс</a:t>
            </a:r>
          </a:p>
          <a:p>
            <a:pPr algn="ctr">
              <a:buNone/>
            </a:pP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«Счастливый случай»</a:t>
            </a:r>
            <a:endParaRPr lang="ru-RU" sz="5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21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 называется самая высокая точка России?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24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 называется единица измерения теплоты?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59626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29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Остров, откуда нам возят цейлонский чай?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30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Какая кислота образуется во время грозы?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59626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32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 называется энергия движения тела.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33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Какой остров говорит о себе, что он спортивная одежда?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35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 заряжены электроны в атоме?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59626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36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Самый твердый минерал на Земле?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59626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37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Что измеряют вольтметром?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38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 называют новую европейскую валюту?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Управляющая кнопка: настраиваемая 19">
            <a:hlinkClick r:id="" action="ppaction://noaction" highlightClick="1"/>
          </p:cNvPr>
          <p:cNvSpPr/>
          <p:nvPr/>
        </p:nvSpPr>
        <p:spPr>
          <a:xfrm>
            <a:off x="3500430" y="305167"/>
            <a:ext cx="928694" cy="857256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настраиваемая 21">
            <a:hlinkClick r:id="" action="ppaction://noaction" highlightClick="1"/>
          </p:cNvPr>
          <p:cNvSpPr/>
          <p:nvPr/>
        </p:nvSpPr>
        <p:spPr>
          <a:xfrm>
            <a:off x="5160145" y="285728"/>
            <a:ext cx="928694" cy="857256"/>
          </a:xfrm>
          <a:prstGeom prst="actionButtonBlank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Управляющая кнопка: настраиваемая 22">
            <a:hlinkClick r:id="" action="ppaction://noaction" highlightClick="1"/>
          </p:cNvPr>
          <p:cNvSpPr/>
          <p:nvPr/>
        </p:nvSpPr>
        <p:spPr>
          <a:xfrm>
            <a:off x="5364088" y="4991882"/>
            <a:ext cx="928694" cy="857256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5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Управляющая кнопка: настраиваемая 23">
            <a:hlinkClick r:id="" action="ppaction://noaction" highlightClick="1"/>
          </p:cNvPr>
          <p:cNvSpPr/>
          <p:nvPr/>
        </p:nvSpPr>
        <p:spPr>
          <a:xfrm>
            <a:off x="7929586" y="285728"/>
            <a:ext cx="928694" cy="85725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8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Управляющая кнопка: настраиваемая 24">
            <a:hlinkClick r:id="" action="ppaction://noaction" highlightClick="1"/>
          </p:cNvPr>
          <p:cNvSpPr/>
          <p:nvPr/>
        </p:nvSpPr>
        <p:spPr>
          <a:xfrm>
            <a:off x="6543531" y="285728"/>
            <a:ext cx="928694" cy="857256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7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Управляющая кнопка: настраиваемая 25">
            <a:hlinkClick r:id="" action="ppaction://noaction" highlightClick="1"/>
          </p:cNvPr>
          <p:cNvSpPr/>
          <p:nvPr/>
        </p:nvSpPr>
        <p:spPr>
          <a:xfrm>
            <a:off x="1742536" y="3782745"/>
            <a:ext cx="928694" cy="85725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</p:cNvPr>
          <p:cNvSpPr/>
          <p:nvPr/>
        </p:nvSpPr>
        <p:spPr>
          <a:xfrm>
            <a:off x="1643042" y="285728"/>
            <a:ext cx="928694" cy="857256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1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Управляющая кнопка: настраиваемая 27">
            <a:hlinkClick r:id="" action="ppaction://noaction" highlightClick="1"/>
          </p:cNvPr>
          <p:cNvSpPr/>
          <p:nvPr/>
        </p:nvSpPr>
        <p:spPr>
          <a:xfrm>
            <a:off x="539552" y="2568216"/>
            <a:ext cx="928694" cy="857256"/>
          </a:xfrm>
          <a:prstGeom prst="actionButtonBlank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9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1763688" y="2633970"/>
            <a:ext cx="928694" cy="85725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17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noaction" highlightClick="1"/>
          </p:cNvPr>
          <p:cNvSpPr/>
          <p:nvPr/>
        </p:nvSpPr>
        <p:spPr>
          <a:xfrm>
            <a:off x="3779912" y="3688715"/>
            <a:ext cx="928694" cy="85725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33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1763688" y="1428736"/>
            <a:ext cx="928694" cy="85725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10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3625294" y="1391927"/>
            <a:ext cx="928694" cy="857256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12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Управляющая кнопка: настраиваемая 34">
            <a:hlinkClick r:id="" action="ppaction://noaction" highlightClick="1"/>
          </p:cNvPr>
          <p:cNvSpPr/>
          <p:nvPr/>
        </p:nvSpPr>
        <p:spPr>
          <a:xfrm>
            <a:off x="5249917" y="1391927"/>
            <a:ext cx="928694" cy="85725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13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Управляющая кнопка: настраиваемая 35">
            <a:hlinkClick r:id="" action="ppaction://noaction" highlightClick="1"/>
          </p:cNvPr>
          <p:cNvSpPr/>
          <p:nvPr/>
        </p:nvSpPr>
        <p:spPr>
          <a:xfrm>
            <a:off x="6559977" y="1342655"/>
            <a:ext cx="928694" cy="857256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14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Управляющая кнопка: настраиваемая 37">
            <a:hlinkClick r:id="" action="ppaction://noaction" highlightClick="1"/>
          </p:cNvPr>
          <p:cNvSpPr/>
          <p:nvPr/>
        </p:nvSpPr>
        <p:spPr>
          <a:xfrm>
            <a:off x="7898560" y="1391927"/>
            <a:ext cx="928694" cy="857256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16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Управляющая кнопка: настраиваемая 38">
            <a:hlinkClick r:id="" action="ppaction://noaction" highlightClick="1"/>
          </p:cNvPr>
          <p:cNvSpPr/>
          <p:nvPr/>
        </p:nvSpPr>
        <p:spPr>
          <a:xfrm>
            <a:off x="3689953" y="2633970"/>
            <a:ext cx="928694" cy="857256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18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Управляющая кнопка: настраиваемая 40">
            <a:hlinkClick r:id="" action="ppaction://noaction" highlightClick="1"/>
          </p:cNvPr>
          <p:cNvSpPr/>
          <p:nvPr/>
        </p:nvSpPr>
        <p:spPr>
          <a:xfrm>
            <a:off x="5281521" y="3707439"/>
            <a:ext cx="928694" cy="857256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20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Управляющая кнопка: настраиваемая 41">
            <a:hlinkClick r:id="" action="ppaction://noaction" highlightClick="1"/>
          </p:cNvPr>
          <p:cNvSpPr/>
          <p:nvPr/>
        </p:nvSpPr>
        <p:spPr>
          <a:xfrm>
            <a:off x="5249917" y="2568216"/>
            <a:ext cx="928694" cy="85725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21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Управляющая кнопка: настраиваемая 42">
            <a:hlinkClick r:id="" action="ppaction://noaction" highlightClick="1"/>
          </p:cNvPr>
          <p:cNvSpPr/>
          <p:nvPr/>
        </p:nvSpPr>
        <p:spPr>
          <a:xfrm>
            <a:off x="6559977" y="2568216"/>
            <a:ext cx="928694" cy="857256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Управляющая кнопка: настраиваемая 48">
            <a:hlinkClick r:id="" action="ppaction://noaction" highlightClick="1"/>
          </p:cNvPr>
          <p:cNvSpPr/>
          <p:nvPr/>
        </p:nvSpPr>
        <p:spPr>
          <a:xfrm>
            <a:off x="6623796" y="3838562"/>
            <a:ext cx="928694" cy="85725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29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Управляющая кнопка: настраиваемая 49">
            <a:hlinkClick r:id="" action="ppaction://noaction" highlightClick="1"/>
          </p:cNvPr>
          <p:cNvSpPr/>
          <p:nvPr/>
        </p:nvSpPr>
        <p:spPr>
          <a:xfrm>
            <a:off x="7888316" y="3870027"/>
            <a:ext cx="928694" cy="857256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2" action="ppaction://hlinksldjump"/>
              </a:rPr>
              <a:t>30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Управляющая кнопка: настраиваемая 51">
            <a:hlinkClick r:id="" action="ppaction://noaction" highlightClick="1"/>
          </p:cNvPr>
          <p:cNvSpPr/>
          <p:nvPr/>
        </p:nvSpPr>
        <p:spPr>
          <a:xfrm>
            <a:off x="7957187" y="5035640"/>
            <a:ext cx="928694" cy="857256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3" action="ppaction://hlinksldjump"/>
              </a:rPr>
              <a:t>32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Управляющая кнопка: настраиваемая 53">
            <a:hlinkClick r:id="" action="ppaction://noaction" highlightClick="1"/>
          </p:cNvPr>
          <p:cNvSpPr/>
          <p:nvPr/>
        </p:nvSpPr>
        <p:spPr>
          <a:xfrm>
            <a:off x="1968461" y="5089885"/>
            <a:ext cx="928694" cy="857256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4" action="ppaction://hlinksldjump"/>
              </a:rPr>
              <a:t>35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Управляющая кнопка: настраиваемая 54">
            <a:hlinkClick r:id="" action="ppaction://noaction" highlightClick="1"/>
          </p:cNvPr>
          <p:cNvSpPr/>
          <p:nvPr/>
        </p:nvSpPr>
        <p:spPr>
          <a:xfrm>
            <a:off x="401195" y="3707439"/>
            <a:ext cx="928694" cy="85725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5" action="ppaction://hlinksldjump"/>
              </a:rPr>
              <a:t>36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Управляющая кнопка: настраиваемая 55">
            <a:hlinkClick r:id="" action="ppaction://noaction" highlightClick="1"/>
          </p:cNvPr>
          <p:cNvSpPr/>
          <p:nvPr/>
        </p:nvSpPr>
        <p:spPr>
          <a:xfrm>
            <a:off x="3774426" y="4887784"/>
            <a:ext cx="928694" cy="857256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6" action="ppaction://hlinksldjump"/>
              </a:rPr>
              <a:t>37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Управляющая кнопка: настраиваемая 56">
            <a:hlinkClick r:id="" action="ppaction://noaction" highlightClick="1"/>
          </p:cNvPr>
          <p:cNvSpPr/>
          <p:nvPr/>
        </p:nvSpPr>
        <p:spPr>
          <a:xfrm>
            <a:off x="6703803" y="4991882"/>
            <a:ext cx="928694" cy="85725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7" action="ppaction://hlinksldjump"/>
              </a:rPr>
              <a:t>38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Управляющая кнопка: настраиваемая 57">
            <a:hlinkClick r:id="" action="ppaction://noaction" highlightClick="1"/>
          </p:cNvPr>
          <p:cNvSpPr/>
          <p:nvPr/>
        </p:nvSpPr>
        <p:spPr>
          <a:xfrm>
            <a:off x="7898560" y="2568216"/>
            <a:ext cx="928694" cy="857256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8" action="ppaction://hlinksldjump"/>
              </a:rPr>
              <a:t>39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>
            <a:hlinkClick r:id="rId29" action="ppaction://hlinksldjump"/>
          </p:cNvPr>
          <p:cNvSpPr/>
          <p:nvPr/>
        </p:nvSpPr>
        <p:spPr>
          <a:xfrm>
            <a:off x="2500298" y="6215082"/>
            <a:ext cx="4214842" cy="5416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Следующий конкурс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 39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Самый распространенный элемент на Земле?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</a:rPr>
              <a:t>Конкурс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</a:rPr>
              <a:t>для болельщиков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</a:rPr>
              <a:t>«Загадки»</a:t>
            </a:r>
            <a:endParaRPr lang="ru-RU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практического 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1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Химия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одной пробирке находится раствор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в другой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Распознайте вещества любым известным вам способом. </a:t>
            </a: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Конкурс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«Дальше, дальше…»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785926"/>
            <a:ext cx="7498080" cy="300039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Вопросы </a:t>
            </a:r>
            <a:b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для первой команды</a:t>
            </a:r>
            <a:endParaRPr lang="ru-RU" sz="5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Химическое вещество, которого больше всего в живой клетке? </a:t>
            </a:r>
          </a:p>
          <a:p>
            <a:pPr marL="595313" lvl="0" indent="-595313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Самый жаркий материк? 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Великий русский ученый, известный как поэт, химик, физик, географ, геолог, стекловар, астроном? 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Сила, всегда мешающая механическому движению? 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вырабатывают железы внутренней секреции?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 lnSpcReduction="10000"/>
          </a:bodyPr>
          <a:lstStyle/>
          <a:p>
            <a:pPr marL="596646" lvl="0" indent="-51435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Реакция, идущая с выделением энергии? </a:t>
            </a:r>
          </a:p>
          <a:p>
            <a:pPr marL="596646" lvl="0" indent="-51435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Единица измерения силы тока? </a:t>
            </a:r>
          </a:p>
          <a:p>
            <a:pPr marL="596646" lvl="0" indent="-51435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обеспечивает работу нервной системы? </a:t>
            </a:r>
          </a:p>
          <a:p>
            <a:pPr marL="596646" lvl="0" indent="-51435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Самый инертный газ? </a:t>
            </a:r>
          </a:p>
          <a:p>
            <a:pPr marL="596646" lvl="0" indent="-51435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Какое государство занимает весь материк?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59626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Физическая величина, которую измеряют спидометром? 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Главные клетки нервной ткани?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Родина Петра Ильича Чайковского?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Какой галоген при обычных условиях жидкий?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Самый высокий водопад мира?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Чему равно ускорение свободного падения? 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еще называют длинные кости?  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Самое распространенное соединение водорода на Земле? 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Дерево насос? 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Мельчайшая частица вещества, сохраняющая его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химические свойства? </a:t>
            </a:r>
          </a:p>
          <a:p>
            <a:pPr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Вопросы </a:t>
            </a:r>
          </a:p>
          <a:p>
            <a:pPr algn="ctr">
              <a:buNone/>
            </a:pP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для второй команды</a:t>
            </a:r>
            <a:endParaRPr lang="ru-RU" sz="5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№1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Какие химические элементы названы в честь частей света?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Подвижное соединение костей? </a:t>
            </a:r>
          </a:p>
          <a:p>
            <a:pPr marL="0" lv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Почему кенгуру не бояться тигров? </a:t>
            </a:r>
          </a:p>
          <a:p>
            <a:pPr marL="0" lv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Валентность алюминия? </a:t>
            </a:r>
          </a:p>
          <a:p>
            <a:pPr marL="0" lv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Кто осуществил первое кругосветное путешествие? </a:t>
            </a:r>
          </a:p>
          <a:p>
            <a:pPr marL="0" lv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Закон, открытый в ванне!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Временное снижение работоспособности?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Самый легкий газ?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какой природной зоне мы живем?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Прибор, измеряющий электрическое напряжение?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возникает при уплощении стопы? 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/>
          <a:lstStyle/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Является ли реакция нейтрализации частным случаем реакции обмена?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измеряет барометр?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Красные клетки крови?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Молярный объем газов при нормальных условиях?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 называется прибор для измерения силы?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/>
          <a:lstStyle/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Какое течение пересекает три океана?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Какой нерастворимый волокнистый белок составляет основу тромба?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Единица молярной массы?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Закон, открытый после удара яблоком по голове? 	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Кровь, обедненная кислородом?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Вопросы</a:t>
            </a:r>
          </a:p>
          <a:p>
            <a:pPr algn="ctr">
              <a:buNone/>
            </a:pP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для третей команды</a:t>
            </a:r>
            <a:endParaRPr lang="ru-RU" sz="5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/>
          <a:lstStyle/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такое «Гринпис»?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Одичавшие собаки Австралии 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Химическая связи в соединении «поваренная соль»?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Создатель теории космических полетов?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Клетки-«пожиратели»?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Самый электроотрицательный элемент?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Какие ветры меняют свое направление дважды в году?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Характеристика быстроты движения?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Когда пингвины высиживают птенцов?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Масса сердца взрослого человека?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5962672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Формула нашатырного спирта? </a:t>
            </a:r>
          </a:p>
          <a:p>
            <a:pPr marL="0" lv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Единица измерения солености? </a:t>
            </a:r>
          </a:p>
          <a:p>
            <a:pPr marL="0" lv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Ближайшее к Земле небесное тело? </a:t>
            </a:r>
          </a:p>
          <a:p>
            <a:pPr marL="0" lv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Самые мелкие кровеносные сосуды? </a:t>
            </a:r>
          </a:p>
          <a:p>
            <a:pPr marL="0" lv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Самый легкий металл?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59626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Какая гидроэлектростанция более мощная: Красноярская или Братская?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поглощается при дыхании?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Воздушная оболочка планеты?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Чем начинаются воздухоносные пути человека?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Металл, обладающий бактерицидными свойствами?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Вопросы</a:t>
            </a:r>
          </a:p>
          <a:p>
            <a:pPr algn="ctr">
              <a:buNone/>
            </a:pP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для четвертой команды</a:t>
            </a:r>
            <a:endParaRPr lang="ru-RU" sz="5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№3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 называются единицы измерения силы тока?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00042"/>
            <a:ext cx="7498080" cy="574835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измеряется амперметром?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возникает при сокращении дыхательных мышц?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Цвет хлора?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Какие горы называют «медными»?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Чему равен угол падения луча света? </a:t>
            </a:r>
          </a:p>
          <a:p>
            <a:pPr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Первая столица Удмуртии?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Каким прибором определяется жизненная емкость легких?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Какой объем займут 2 моля хлора при нормальных условиях?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Проникновение веществ  друг в другая называется... </a:t>
            </a:r>
          </a:p>
          <a:p>
            <a:pPr marL="0" lv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 человека постоянные зубы появляются к …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Какая кислота всегда содержится в желудке человека? 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Первый космонавт планеты? 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Для химика- формулы химических реакций, для математика – цифры и уравнения, а что для географа? 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 ротовой полости пища попадает в …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Атом, который отдает электроны?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Быстрота выполнения работы – это…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Город – родина кавалер – девицы Надежды Дуровой? 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 недостатке витамина С возникает заболевание …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Когда был открыт периодический закон? </a:t>
            </a:r>
          </a:p>
          <a:p>
            <a:pPr marL="0" lv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 бассейну какого океана принадлежит Черное море? 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«Темная лошадка»</a:t>
            </a:r>
            <a:endParaRPr lang="ru-RU" sz="5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1857356" y="428604"/>
            <a:ext cx="2500330" cy="2357454"/>
          </a:xfrm>
          <a:prstGeom prst="actionButtonBlank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hlinkClick r:id="rId2" action="ppaction://hlinksldjump"/>
              </a:rPr>
              <a:t>1</a:t>
            </a:r>
            <a:endParaRPr lang="ru-RU" sz="9600" dirty="0"/>
          </a:p>
        </p:txBody>
      </p:sp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5143504" y="428604"/>
            <a:ext cx="2428892" cy="2357454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hlinkClick r:id="rId3" action="ppaction://hlinksldjump"/>
              </a:rPr>
              <a:t>2</a:t>
            </a:r>
            <a:endParaRPr lang="ru-RU" sz="96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1857356" y="3500438"/>
            <a:ext cx="2500330" cy="228601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hlinkClick r:id="rId4" action="ppaction://hlinksldjump"/>
              </a:rPr>
              <a:t>3</a:t>
            </a:r>
            <a:endParaRPr lang="ru-RU" sz="9600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5143504" y="3500438"/>
            <a:ext cx="2428892" cy="2214578"/>
          </a:xfrm>
          <a:prstGeom prst="actionButtonBlank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hlinkClick r:id="rId5" action="ppaction://hlinksldjump"/>
              </a:rPr>
              <a:t>4</a:t>
            </a:r>
            <a:endParaRPr lang="ru-RU" sz="9600" dirty="0"/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3357554" y="6072206"/>
            <a:ext cx="3214710" cy="500066"/>
          </a:xfrm>
          <a:prstGeom prst="actionButtonBlank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Следующий конкурс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285860"/>
            <a:ext cx="7498080" cy="528641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каком металле идет речь?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«Древние египтяне называли его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вааепере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что означает «родившийся на небе».</a:t>
            </a: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...Древние копты называли его камнем неба. </a:t>
            </a: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…Изделия из него ценились дороже золота.</a:t>
            </a: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 .Среди сокровищ египетских пирамид, где золота очень много, ученые нашли несколько украшении из этого металла. Только очень богатые люди могли иметь изготовленную из него кольцо или брошь. Один вос­точный деспот даже издал закон, под страхом смерт­ной казни запрещавший всем остальным носить укра­шения из этого металла.</a:t>
            </a: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...Сейчас это самый распространенный металл, один из самых дешевых, а его сплавы являются продуктом горной металлургии.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1024" y="6072206"/>
            <a:ext cx="642942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каком физическом явлении идет речь?</a:t>
            </a:r>
          </a:p>
          <a:p>
            <a:pPr marL="0" indent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...Объяснению этого явления посвящен один из трех законов полаженных в основу классической механики.</a:t>
            </a: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...В переводе на русской язык - это бездеятельность.  </a:t>
            </a: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...О свойстве материи, которое проявляется в этом далекий, И. Ньютон писал: «Врожденная сила материи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есть присущая ей способность сопротивления, по которой всякое отдельно взятое тело, поскольку оно предоставлено само себе, удерживает свое состояние покоя или прямолинейного равномерного движения. </a:t>
            </a: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явление демонстрирует опыт: монета надает в стакан при ударе но картону на котором она лежала. </a:t>
            </a: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Проявление этого явления наблюдается при резком торможении автомобиля.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1024" y="6072206"/>
            <a:ext cx="642942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428736"/>
            <a:ext cx="7498080" cy="48006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каком городе идет речь?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был назван в честь святого – основателя католической церкви.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свою трехсотлетнюю историю этот город имел три названия.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городе 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веке (до 1741 и с 1766года) работал академик Леонард Эйлер.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город – бывшая столица – расположен точно на 60-ой параллели северной широты, между 30-м и 31-м меридианом восточной долготы в дельте полноводной реки.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этого города началось с Петропавловской крепости после победы над шведами в Северной войне.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1024" y="6072206"/>
            <a:ext cx="642942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это животное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родственницы и современницы динозавров.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Галапагосских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островах водятся сухопутные экземпляры, достойные книги рекордов.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 морские сородичи ради продолжение рода преодолевают тысячи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морсиких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миль.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Пираты предпочитали большую зеленую, поэтому она занесена в Красную книгу.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– символ медлительности в животном мире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1024" y="6072206"/>
            <a:ext cx="642942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№4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Самая высокая точка земной поверхности?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практического 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3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Биология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предложенных микропрепаратов определите микропрепарат с растительной клеткой и приведите доказательства.</a:t>
            </a: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Конкурс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«Капитанов»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3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1857356" y="428604"/>
            <a:ext cx="2500330" cy="2357454"/>
          </a:xfrm>
          <a:prstGeom prst="actionButtonBlank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hlinkClick r:id="rId2" action="ppaction://hlinksldjump"/>
              </a:rPr>
              <a:t>1</a:t>
            </a:r>
            <a:endParaRPr lang="ru-RU" sz="9600" dirty="0"/>
          </a:p>
        </p:txBody>
      </p:sp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5143504" y="428604"/>
            <a:ext cx="2428892" cy="2357454"/>
          </a:xfrm>
          <a:prstGeom prst="actionButtonBlank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hlinkClick r:id="rId3" action="ppaction://hlinksldjump"/>
              </a:rPr>
              <a:t>2</a:t>
            </a:r>
            <a:endParaRPr lang="ru-RU" sz="96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1857356" y="3500438"/>
            <a:ext cx="2500330" cy="228601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hlinkClick r:id="rId4" action="ppaction://hlinksldjump"/>
              </a:rPr>
              <a:t>3</a:t>
            </a:r>
            <a:endParaRPr lang="ru-RU" sz="9600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5143504" y="3500438"/>
            <a:ext cx="2428892" cy="2214578"/>
          </a:xfrm>
          <a:prstGeom prst="actionButtonBlank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hlinkClick r:id="rId5" action="ppaction://hlinksldjump"/>
              </a:rPr>
              <a:t>4</a:t>
            </a:r>
            <a:endParaRPr lang="ru-RU" sz="9600" dirty="0"/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3357554" y="6072206"/>
            <a:ext cx="3214710" cy="500066"/>
          </a:xfrm>
          <a:prstGeom prst="actionButtonBlank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6" action="ppaction://hlinksldjump"/>
              </a:rPr>
              <a:t>Следующий конкурс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188" y="2398713"/>
            <a:ext cx="2079625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384864" cy="14981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Что образуется при взаимодействии йодида калия и ацетата свинца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916832"/>
            <a:ext cx="7498080" cy="433156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9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называется процесс, изображенный на рисунке?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1024" y="6072206"/>
            <a:ext cx="642942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Documents and Settings\учитель\Рабочий стол\Рисунок1.gif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70522"/>
            <a:ext cx="6643734" cy="47249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Какое устройство изображено на рисунке?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1024" y="6072206"/>
            <a:ext cx="642942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qwer\Desktop\2_big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144520" y="1447800"/>
            <a:ext cx="408051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500042"/>
            <a:ext cx="3218680" cy="51435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Какая страна изображена на карте? Какой город является столицей этой страны?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1024" y="6072206"/>
            <a:ext cx="642942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71538" y="500042"/>
            <a:ext cx="4655882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3707896" cy="629763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какому классу относиться данное животное?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01024" y="6072206"/>
            <a:ext cx="642942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Documents and Settings\учитель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57752" y="642918"/>
            <a:ext cx="4086243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5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59626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№5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Какие химические элементы названы в честь стран?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98080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№6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Рост человека к вечеру уменьшается.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Почему?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№7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Что измеряет МАНОМЕТР?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43900" y="5572140"/>
            <a:ext cx="571504" cy="571504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545</TotalTime>
  <Words>1260</Words>
  <Application>Microsoft Office PowerPoint</Application>
  <PresentationFormat>Экран (4:3)</PresentationFormat>
  <Paragraphs>255</Paragraphs>
  <Slides>68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69" baseType="lpstr">
      <vt:lpstr>Солнцестояние</vt:lpstr>
      <vt:lpstr>   Марафон наук «Физика + химия + биология + география».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 практического тура</vt:lpstr>
      <vt:lpstr>Презентация PowerPoint</vt:lpstr>
      <vt:lpstr>Вопросы  для первой команды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1</vt:lpstr>
      <vt:lpstr>Задание 2</vt:lpstr>
      <vt:lpstr>Задание 3</vt:lpstr>
      <vt:lpstr>Задание 4</vt:lpstr>
      <vt:lpstr>Задания практического тура</vt:lpstr>
      <vt:lpstr>Презентация PowerPoint</vt:lpstr>
      <vt:lpstr>Презентация PowerPoint</vt:lpstr>
      <vt:lpstr>Что образуется при взаимодействии йодида калия и ацетата свинца </vt:lpstr>
      <vt:lpstr>Как называется процесс, изображенный на рисунке?</vt:lpstr>
      <vt:lpstr>Какое устройство изображено на рисунке?</vt:lpstr>
      <vt:lpstr>Какая страна изображена на карте? Какой город является столицей этой страны?</vt:lpstr>
      <vt:lpstr>К какому классу относиться данное животное? </vt:lpstr>
      <vt:lpstr>Презентация PowerPoint</vt:lpstr>
    </vt:vector>
  </TitlesOfParts>
  <Company>n/a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Интеллектуальный марафон «Физика + химия + биология + география».</dc:title>
  <dc:creator>школа 2</dc:creator>
  <cp:lastModifiedBy>user</cp:lastModifiedBy>
  <cp:revision>60</cp:revision>
  <dcterms:created xsi:type="dcterms:W3CDTF">2008-12-12T13:07:54Z</dcterms:created>
  <dcterms:modified xsi:type="dcterms:W3CDTF">2020-11-07T18:51:05Z</dcterms:modified>
</cp:coreProperties>
</file>