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5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76" d="100"/>
          <a:sy n="76" d="100"/>
        </p:scale>
        <p:origin x="-121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s://education.lego.com/ru-ru/downloads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obotbaza.ru/collection/lego-mindstorms-ev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robotbaza.ru/product/mikrokompyuter-ev3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844824"/>
            <a:ext cx="7272808" cy="4392488"/>
          </a:xfrm>
        </p:spPr>
        <p:txBody>
          <a:bodyPr>
            <a:normAutofit fontScale="25000" lnSpcReduction="20000"/>
          </a:bodyPr>
          <a:lstStyle/>
          <a:p>
            <a:r>
              <a:rPr lang="ru-RU" sz="1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Инновационный опыт в организации и проведении физического эксперимента</a:t>
            </a:r>
            <a:endParaRPr lang="ru-RU" sz="1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5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учителя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математики и физики </a:t>
            </a:r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высшей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квалификационной категории</a:t>
            </a:r>
          </a:p>
          <a:p>
            <a:r>
              <a:rPr lang="ru-RU" sz="7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Илларионовой Натальи Викторовны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МОУ-СОШ №1 им. 397-й Сарненской дивизии</a:t>
            </a:r>
          </a:p>
          <a:p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Аткарска Саратовской области</a:t>
            </a:r>
          </a:p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7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7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72008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Алгоритм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действий: 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27584" y="1196752"/>
            <a:ext cx="7632848" cy="2592287"/>
          </a:xfrm>
        </p:spPr>
        <p:txBody>
          <a:bodyPr>
            <a:normAutofit fontScale="85000" lnSpcReduction="20000"/>
          </a:bodyPr>
          <a:lstStyle/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Робот движется  по прямой  и останавливается, выполнив 5 оборотов мотора.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Считываются показания с датчика движения мотора (количество градусов, на которые повернулся мотор) и с датчика времени.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Применяем формулу. </a:t>
            </a:r>
          </a:p>
          <a:p>
            <a:pPr lvl="0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Выводим значения на экран.</a:t>
            </a:r>
          </a:p>
          <a:p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17032"/>
            <a:ext cx="871296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9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Сравнительная таблица: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585352"/>
              </p:ext>
            </p:extLst>
          </p:nvPr>
        </p:nvGraphicFramePr>
        <p:xfrm>
          <a:off x="611560" y="1700808"/>
          <a:ext cx="8136904" cy="2593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251"/>
                <a:gridCol w="2573174"/>
                <a:gridCol w="3487479"/>
              </a:tblGrid>
              <a:tr h="1142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Мощностьмотора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r>
                        <a:rPr lang="ru-RU" sz="2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оборотов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 </a:t>
                      </a: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</a:t>
                      </a:r>
                      <a:r>
                        <a:rPr lang="ru-RU" sz="2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экране </a:t>
                      </a:r>
                      <a:endParaRPr lang="ru-RU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V, м/с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381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53814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3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7701" y="4581128"/>
            <a:ext cx="6048672" cy="17641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392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4978896" cy="5217443"/>
          </a:xfrm>
          <a:solidFill>
            <a:schemeClr val="bg1">
              <a:lumMod val="95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официальном сайте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Лего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существует часть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Физические эксперименты» с использованием базового набора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EV3.</a:t>
            </a:r>
          </a:p>
          <a:p>
            <a:pPr marL="0" indent="0"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01.01.2017 все программное обеспечение и учебные материалы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Education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доступны  БЕСПЛАТНО  для скачивания по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ссылке: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  <a:hlinkClick r:id="rId2"/>
              </a:rPr>
              <a:t>://education.lego.com/ru-ru/downloads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3d_1048-3543.jpg"/>
          <p:cNvPicPr>
            <a:picLocks noChangeAspect="1"/>
          </p:cNvPicPr>
          <p:nvPr/>
        </p:nvPicPr>
        <p:blipFill>
          <a:blip r:embed="rId3" cstate="print"/>
          <a:srcRect r="11879"/>
          <a:stretch>
            <a:fillRect/>
          </a:stretch>
        </p:blipFill>
        <p:spPr>
          <a:xfrm>
            <a:off x="5796136" y="980728"/>
            <a:ext cx="2664296" cy="5038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694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Проектная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деятельность в области физического эксперимента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Проводя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эксперимент, исследователь не ограничивается пассивным наблюдением явлений, а сознательно вмешивается в естественный ход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протекания.</a:t>
            </a:r>
            <a:endParaRPr lang="ru-RU" dirty="0"/>
          </a:p>
        </p:txBody>
      </p:sp>
      <p:pic>
        <p:nvPicPr>
          <p:cNvPr id="1026" name="Picture 2" descr="C:\Users\111\Desktop\фото\AzWo29-rAJ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11" t="3059" r="8494" b="4886"/>
          <a:stretch/>
        </p:blipFill>
        <p:spPr bwMode="auto">
          <a:xfrm>
            <a:off x="467544" y="1844824"/>
            <a:ext cx="396044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16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/>
              <a:t>Проект на тему: «Электромагнитный ускоритель масс. Гаусс – пушка»</a:t>
            </a:r>
          </a:p>
        </p:txBody>
      </p:sp>
      <p:pic>
        <p:nvPicPr>
          <p:cNvPr id="7" name="Объект 6" descr="Ð¡ÑÐµÐ¼Ð° ÑÐ»ÐµÐºÑÑÐ¾Ð¼Ð°Ð³Ð½Ð¸ÑÐ½Ð¾Ð¹ Ð¿ÑÑÐºÐ¸ ÐÐ°ÑÑÑÐ°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523" y="1609785"/>
            <a:ext cx="3578639" cy="2232248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C:\Users\111\Desktop\O5fuleEqQ0A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5" t="1359" r="14119"/>
          <a:stretch/>
        </p:blipFill>
        <p:spPr bwMode="auto">
          <a:xfrm>
            <a:off x="4606030" y="2060848"/>
            <a:ext cx="4248472" cy="39604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C:\Users\111\Desktop\фото\cANRyPO9UZQ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" r="8355" b="1195"/>
          <a:stretch/>
        </p:blipFill>
        <p:spPr bwMode="auto">
          <a:xfrm>
            <a:off x="683568" y="4009270"/>
            <a:ext cx="359278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9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836712"/>
            <a:ext cx="4038600" cy="52894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результате работы над экспериментальными проектами  у учащихся возрастает мотивация к изучению предмета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Picture 2" descr="C:\Users\ГИА\Desktop\проекты 2019\Вейнберг Д\s71E8rkeOxE.jpg"/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620688"/>
            <a:ext cx="3456384" cy="5361459"/>
          </a:xfrm>
          <a:prstGeom prst="rect">
            <a:avLst/>
          </a:prstGeom>
          <a:noFill/>
        </p:spPr>
      </p:pic>
      <p:pic>
        <p:nvPicPr>
          <p:cNvPr id="7" name="Picture 3" descr="C:\Users\ГИА\Desktop\проекты 2019\Вейнберг Д\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056"/>
            <a:ext cx="3312368" cy="2736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894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Цифровые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лаборатории по физике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Современный урок невозможен без использования информационных технологий. Цифровая лаборатория позволяет реализовать требования ФГОС нового поколения по освоению методов научного познания в ходе проведения учебных исследований и использования средств ИКТ для познавательных целей, предназначена для  выполнения экспериментов по темам курса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Объект 8" descr="C:\Users\111\Desktop\cl008.jpg"/>
          <p:cNvPicPr>
            <a:picLocks noGrp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7"/>
          <a:stretch/>
        </p:blipFill>
        <p:spPr bwMode="auto">
          <a:xfrm>
            <a:off x="395536" y="1628800"/>
            <a:ext cx="2448272" cy="2448272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111\Desktop\hello_html_9fa6f7b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8" r="-20" b="6521"/>
          <a:stretch/>
        </p:blipFill>
        <p:spPr bwMode="auto">
          <a:xfrm>
            <a:off x="1979712" y="4293096"/>
            <a:ext cx="2427585" cy="2271266"/>
          </a:xfrm>
          <a:prstGeom prst="rect">
            <a:avLst/>
          </a:prstGeom>
          <a:noFill/>
          <a:ln w="28575">
            <a:solidFill>
              <a:schemeClr val="accent4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7196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492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Эксперимент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играет очень важную роль при изучении физики, а экспериментальные умения учащимся пригодятся не только для дальнейшего изучения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предмета,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 и для работы с различным оборудованием.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Эксперимент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улучшает логическое мышление и способствует развитию практических навыков учащихся.</a:t>
            </a:r>
          </a:p>
          <a:p>
            <a:pPr marL="0" indent="0" algn="just">
              <a:buNone/>
            </a:pPr>
            <a:r>
              <a:rPr lang="ru-RU" i="1" dirty="0"/>
              <a:t>«Я слышу, и я </a:t>
            </a:r>
            <a:r>
              <a:rPr lang="ru-RU" i="1" dirty="0" smtClean="0"/>
              <a:t>забываю. Я </a:t>
            </a:r>
            <a:r>
              <a:rPr lang="ru-RU" i="1" dirty="0"/>
              <a:t>вижу, и я </a:t>
            </a:r>
            <a:r>
              <a:rPr lang="ru-RU" i="1" dirty="0" smtClean="0"/>
              <a:t>помню. Я </a:t>
            </a:r>
            <a:r>
              <a:rPr lang="ru-RU" i="1" dirty="0"/>
              <a:t>делаю, и я </a:t>
            </a:r>
            <a:r>
              <a:rPr lang="ru-RU" i="1" dirty="0" smtClean="0"/>
              <a:t>понимаю»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i="1" dirty="0" smtClean="0"/>
              <a:t>Конфуций.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Физика – наука экспериментальная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4172272" cy="475252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физический эксперимент является одним из основных методов обучения. </a:t>
            </a:r>
          </a:p>
        </p:txBody>
      </p:sp>
      <p:pic>
        <p:nvPicPr>
          <p:cNvPr id="1026" name="Picture 2" descr="C:\Users\111\Desktop\фото\PZ0y7Ne0Ab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t="4445" r="-1" b="31313"/>
          <a:stretch/>
        </p:blipFill>
        <p:spPr bwMode="auto">
          <a:xfrm>
            <a:off x="4716016" y="1524713"/>
            <a:ext cx="3960440" cy="457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kremlinrus.ru.opt-images.1c-bitrix-cdn.ru/upload/iblock/42f/1548087398_iryrv9k2zn_deti_v_shkole5.jpg?1572781438855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146732"/>
            <a:ext cx="252482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робототехнической платформы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Lego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  <a:hlinkClick r:id="rId3"/>
              </a:rPr>
              <a:t>Education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  <a:hlinkClick r:id="rId3"/>
              </a:rPr>
              <a:t>Mindstorms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  <a:hlinkClick r:id="rId3"/>
              </a:rPr>
              <a:t> EV3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образовательная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робототехническая платформа, разработанная специально для учебных заведений. </a:t>
            </a:r>
          </a:p>
        </p:txBody>
      </p:sp>
      <p:pic>
        <p:nvPicPr>
          <p:cNvPr id="9" name="Объект 8" descr="robot-belyj-shlem-belyj-fon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l="53574" r="3569" b="645"/>
          <a:stretch>
            <a:fillRect/>
          </a:stretch>
        </p:blipFill>
        <p:spPr>
          <a:xfrm>
            <a:off x="4860032" y="1916832"/>
            <a:ext cx="3758759" cy="4525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692696"/>
            <a:ext cx="4038600" cy="5433467"/>
          </a:xfrm>
          <a:solidFill>
            <a:schemeClr val="bg1">
              <a:lumMod val="95000"/>
            </a:schemeClr>
          </a:solidFill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Мозгом платформы является программируемый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Микрокомпьютер 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2"/>
              </a:rPr>
              <a:t>EV3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с экраном и портами ввода-вывода, он контролирует работу моторов и датчиков. Соединяются компоненты платформы специальными кабелями из комплекта.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помощи датчиков робот воспринимает окружающий мир, а благодаря моторам – реагирует на него в соответствии с заложенной программой.</a:t>
            </a:r>
          </a:p>
          <a:p>
            <a:endParaRPr lang="ru-RU" dirty="0"/>
          </a:p>
        </p:txBody>
      </p:sp>
      <p:pic>
        <p:nvPicPr>
          <p:cNvPr id="5" name="Объект 4" descr="C:\Users\111\Desktop\31313o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038600" cy="45365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922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Проверка погрешности способов измерения скорости движения тела»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базе набора для робототехники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EV3).</a:t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pPr marL="0" lvl="0" indent="0">
              <a:buNone/>
            </a:pPr>
            <a:endParaRPr lang="ru-RU" dirty="0" smtClean="0"/>
          </a:p>
          <a:p>
            <a:pPr marL="0" lv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проведения первого эксперимента учащиеся  используют  готовые  робототехнические  наборы  для конструирования. </a:t>
            </a:r>
          </a:p>
          <a:p>
            <a:endParaRPr lang="ru-RU" dirty="0"/>
          </a:p>
        </p:txBody>
      </p:sp>
      <p:pic>
        <p:nvPicPr>
          <p:cNvPr id="2050" name="Picture 2" descr="C:\Users\111\Desktop\фото\Uhgj0aDOkO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 r="2631" b="12122"/>
          <a:stretch/>
        </p:blipFill>
        <p:spPr bwMode="auto">
          <a:xfrm>
            <a:off x="5148064" y="1628800"/>
            <a:ext cx="3600400" cy="481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349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11\Desktop\фото\KzMmPx798j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t="5152" r="8939" b="19966"/>
          <a:stretch/>
        </p:blipFill>
        <p:spPr bwMode="auto">
          <a:xfrm>
            <a:off x="395536" y="260648"/>
            <a:ext cx="491245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111\Desktop\фото\1KRfkvEBDA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4" t="9193" r="26377" b="5420"/>
          <a:stretch/>
        </p:blipFill>
        <p:spPr bwMode="auto">
          <a:xfrm>
            <a:off x="4992949" y="3501007"/>
            <a:ext cx="3767524" cy="3118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4" descr="3d_1048-3533.jpg"/>
          <p:cNvPicPr>
            <a:picLocks noChangeAspect="1"/>
          </p:cNvPicPr>
          <p:nvPr/>
        </p:nvPicPr>
        <p:blipFill>
          <a:blip r:embed="rId4" cstate="print"/>
          <a:srcRect l="8406" r="13909"/>
          <a:stretch>
            <a:fillRect/>
          </a:stretch>
        </p:blipFill>
        <p:spPr>
          <a:xfrm>
            <a:off x="1886128" y="3514380"/>
            <a:ext cx="1931265" cy="31055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740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66006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Расчеты: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Объект 12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38026498"/>
                  </p:ext>
                </p:extLst>
              </p:nvPr>
            </p:nvGraphicFramePr>
            <p:xfrm>
              <a:off x="467544" y="1628799"/>
              <a:ext cx="8280921" cy="442875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60307"/>
                    <a:gridCol w="2021858"/>
                    <a:gridCol w="3498756"/>
                  </a:tblGrid>
                  <a:tr h="2409037">
                    <a:tc>
                      <a:txBody>
                        <a:bodyPr/>
                        <a:lstStyle/>
                        <a:p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</a:rPr>
                            <a:t>Дано:</a:t>
                          </a: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</a:rPr>
                            <a:t>S=100 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</a:rPr>
                            <a:t>см</a:t>
                          </a: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</a:rPr>
                            <a:t>t</a:t>
                          </a:r>
                          <a:r>
                            <a:rPr lang="en-US" sz="3200" b="0" baseline="0" dirty="0" smtClean="0">
                              <a:solidFill>
                                <a:schemeClr val="tx1"/>
                              </a:solidFill>
                            </a:rPr>
                            <a:t> = 3 </a:t>
                          </a:r>
                          <a:r>
                            <a:rPr lang="ru-RU" sz="3200" b="0" baseline="0" dirty="0" smtClean="0">
                              <a:solidFill>
                                <a:schemeClr val="tx1"/>
                              </a:solidFill>
                            </a:rPr>
                            <a:t>с</a:t>
                          </a:r>
                        </a:p>
                        <a:p>
                          <a:endParaRPr lang="ru-RU" sz="3200" b="0" baseline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ru-RU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СИ:</a:t>
                          </a:r>
                        </a:p>
                        <a:p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 м</a:t>
                          </a:r>
                          <a:endParaRPr lang="ru-RU" sz="32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Решение:</a:t>
                          </a: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=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𝑆</m:t>
                                  </m:r>
                                </m:num>
                                <m:den>
                                  <m:r>
                                    <a:rPr lang="en-US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𝑡</m:t>
                                  </m:r>
                                </m:den>
                              </m:f>
                            </m:oMath>
                          </a14:m>
                          <a:endParaRPr lang="en-US" sz="3200" b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en-US" sz="3200" b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=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ru-RU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1 м</m:t>
                                  </m:r>
                                </m:num>
                                <m:den>
                                  <m:r>
                                    <a:rPr lang="ru-RU" sz="32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Times New Roman" pitchFamily="18" charset="0"/>
                                    </a:rPr>
                                    <m:t>3 с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0,33 м/с</a:t>
                          </a:r>
                          <a:endParaRPr lang="ru-RU" sz="32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</a:tr>
                  <a:tr h="1898912">
                    <a:tc>
                      <a:txBody>
                        <a:bodyPr/>
                        <a:lstStyle/>
                        <a:p>
                          <a:r>
                            <a:rPr lang="en-US" sz="32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V-?</a:t>
                          </a:r>
                          <a:r>
                            <a:rPr lang="ru-RU" sz="32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м/с</a:t>
                          </a:r>
                          <a:endParaRPr lang="ru-RU" sz="32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320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sz="320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u="sng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Ответ: 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=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0,33 м/с</a:t>
                          </a: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Объект 12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438026498"/>
                  </p:ext>
                </p:extLst>
              </p:nvPr>
            </p:nvGraphicFramePr>
            <p:xfrm>
              <a:off x="467544" y="1628799"/>
              <a:ext cx="8280921" cy="442875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760307"/>
                    <a:gridCol w="2021858"/>
                    <a:gridCol w="3498756"/>
                  </a:tblGrid>
                  <a:tr h="2529840">
                    <a:tc>
                      <a:txBody>
                        <a:bodyPr/>
                        <a:lstStyle/>
                        <a:p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</a:rPr>
                            <a:t>Дано:</a:t>
                          </a: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</a:rPr>
                            <a:t>S=100 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</a:rPr>
                            <a:t>см</a:t>
                          </a:r>
                        </a:p>
                        <a:p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</a:rPr>
                            <a:t>t</a:t>
                          </a:r>
                          <a:r>
                            <a:rPr lang="en-US" sz="3200" b="0" baseline="0" dirty="0" smtClean="0">
                              <a:solidFill>
                                <a:schemeClr val="tx1"/>
                              </a:solidFill>
                            </a:rPr>
                            <a:t> = 3 </a:t>
                          </a:r>
                          <a:r>
                            <a:rPr lang="ru-RU" sz="3200" b="0" baseline="0" dirty="0" smtClean="0">
                              <a:solidFill>
                                <a:schemeClr val="tx1"/>
                              </a:solidFill>
                            </a:rPr>
                            <a:t>с</a:t>
                          </a:r>
                        </a:p>
                        <a:p>
                          <a:endParaRPr lang="ru-RU" sz="3200" b="0" baseline="0" dirty="0" smtClean="0">
                            <a:solidFill>
                              <a:schemeClr val="tx1"/>
                            </a:solidFill>
                          </a:endParaRPr>
                        </a:p>
                        <a:p>
                          <a:endParaRPr lang="ru-RU" sz="3200" b="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СИ:</a:t>
                          </a:r>
                        </a:p>
                        <a:p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 м</a:t>
                          </a:r>
                          <a:endParaRPr lang="ru-RU" sz="32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36760" t="-3373" r="-174" b="-75181"/>
                          </a:stretch>
                        </a:blipFill>
                      </a:tcPr>
                    </a:tc>
                  </a:tr>
                  <a:tr h="1898912">
                    <a:tc>
                      <a:txBody>
                        <a:bodyPr/>
                        <a:lstStyle/>
                        <a:p>
                          <a:r>
                            <a:rPr lang="en-US" sz="32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V-?</a:t>
                          </a:r>
                          <a:r>
                            <a:rPr lang="ru-RU" sz="3200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 м/с</a:t>
                          </a:r>
                          <a:endParaRPr lang="ru-RU" sz="32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320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endParaRPr lang="ru-RU" sz="3200" dirty="0" smtClean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3200" u="sng" dirty="0" smtClean="0">
                              <a:latin typeface="Times New Roman" pitchFamily="18" charset="0"/>
                              <a:cs typeface="Times New Roman" pitchFamily="18" charset="0"/>
                            </a:rPr>
                            <a:t>Ответ: 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=</a:t>
                          </a:r>
                          <a:r>
                            <a:rPr lang="en-US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ru-RU" sz="3200" b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0,33 м/с</a:t>
                          </a:r>
                        </a:p>
                      </a:txBody>
                      <a:tcPr>
                        <a:solidFill>
                          <a:schemeClr val="bg1">
                            <a:lumMod val="95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104" name="Picture 8" descr="https://avatars.mds.yandex.net/get-zen_doc/1593343/pub_5da9904cecfb8000b1e40a6b_5da990cec31e4900ae31f780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7"/>
          <a:stretch/>
        </p:blipFill>
        <p:spPr bwMode="auto">
          <a:xfrm>
            <a:off x="961028" y="332656"/>
            <a:ext cx="1805263" cy="12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0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Сравнительная таблица: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9859686"/>
              </p:ext>
            </p:extLst>
          </p:nvPr>
        </p:nvGraphicFramePr>
        <p:xfrm>
          <a:off x="611560" y="1484784"/>
          <a:ext cx="8064895" cy="28765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5590"/>
                <a:gridCol w="1614809"/>
                <a:gridCol w="1314956"/>
                <a:gridCol w="1457040"/>
                <a:gridCol w="1692500"/>
              </a:tblGrid>
              <a:tr h="17539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Мощность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мотора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 - во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оборотов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Путь 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S, м</a:t>
                      </a:r>
                      <a:endParaRPr lang="ru-RU" sz="2000" b="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Время 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t, с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Скорость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V, м/с</a:t>
                      </a:r>
                      <a:endParaRPr lang="ru-RU" sz="2000" b="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6129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56129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0,85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0,43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4581128"/>
            <a:ext cx="6048672" cy="20521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818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определить скорость робота, для построения траектории движения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772816"/>
                <a:ext cx="8229600" cy="4353347"/>
              </a:xfrm>
            </p:spPr>
            <p:txBody>
              <a:bodyPr>
                <a:normAutofit fontScale="85000" lnSpcReduction="20000"/>
              </a:bodyPr>
              <a:lstStyle/>
              <a:p>
                <a:pPr marL="0" indent="0" algn="just">
                  <a:buNone/>
                </a:pP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Известно, что расстояние L, пройденное за один оборот колеса, вычисляется по формуле: L = π×d, где d – это диаметр колеса, а π =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3,14.</a:t>
                </a:r>
              </a:p>
              <a:p>
                <a:pPr marL="0" indent="0" algn="just">
                  <a:buNone/>
                </a:pP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Значит, когда колесо поворачивается на 1 градус, расстояние будет равно </a:t>
                </a: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π×d/360.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Если же колесо повернется на n градусов, то расстояние  будет в n раз больше. То есть можно воспользоваться формулой:  S=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latin typeface="Cambria Math"/>
                          </a:rPr>
                        </m:ctrlPr>
                      </m:fPr>
                      <m:num>
                        <m:r>
                          <a:rPr lang="ru-RU" i="1">
                            <a:latin typeface="Cambria Math"/>
                          </a:rPr>
                          <m:t>𝜋</m:t>
                        </m:r>
                        <m:r>
                          <a:rPr lang="ru-RU" i="1">
                            <a:latin typeface="Cambria Math"/>
                          </a:rPr>
                          <m:t>∙</m:t>
                        </m:r>
                        <m:r>
                          <a:rPr lang="ru-RU" i="1">
                            <a:latin typeface="Cambria Math"/>
                          </a:rPr>
                          <m:t>𝑛</m:t>
                        </m:r>
                        <m:r>
                          <a:rPr lang="ru-RU" i="1">
                            <a:latin typeface="Cambria Math"/>
                          </a:rPr>
                          <m:t>∙</m:t>
                        </m:r>
                        <m:r>
                          <a:rPr lang="ru-RU" i="1">
                            <a:latin typeface="Cambria Math"/>
                          </a:rPr>
                          <m:t>𝑑</m:t>
                        </m:r>
                      </m:num>
                      <m:den>
                        <m:r>
                          <a:rPr lang="ru-RU" i="1">
                            <a:latin typeface="Cambria Math"/>
                          </a:rPr>
                          <m:t>360</m:t>
                        </m:r>
                      </m:den>
                    </m:f>
                    <m:r>
                      <a:rPr lang="ru-RU" i="1">
                        <a:latin typeface="Cambria Math"/>
                      </a:rPr>
                      <m:t>, 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 где d – диаметр колеса, n – число градусов поворота колеса. </a:t>
                </a:r>
              </a:p>
              <a:p>
                <a:pPr marL="0" indent="0" algn="just">
                  <a:buNone/>
                </a:pPr>
                <a:r>
                  <a:rPr lang="ru-RU" dirty="0" smtClean="0">
                    <a:latin typeface="Times New Roman" pitchFamily="18" charset="0"/>
                    <a:cs typeface="Times New Roman" pitchFamily="18" charset="0"/>
                  </a:rPr>
                  <a:t>Диаметр </a:t>
                </a:r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колеса нам известен: 56 мм = 0,056 см. Учитываем, что 1 оборот  колеса равен 360 градусам, значит S=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𝜋</m:t>
                    </m:r>
                    <m:r>
                      <a:rPr lang="ru-RU" i="1">
                        <a:latin typeface="Cambria Math"/>
                      </a:rPr>
                      <m:t>∙</m:t>
                    </m:r>
                    <m:r>
                      <a:rPr lang="ru-RU" i="1">
                        <a:latin typeface="Cambria Math"/>
                      </a:rPr>
                      <m:t>𝑑</m:t>
                    </m:r>
                    <m:r>
                      <a:rPr lang="ru-RU" i="1">
                        <a:latin typeface="Cambria Math"/>
                      </a:rPr>
                      <m:t>∙</m:t>
                    </m:r>
                    <m:r>
                      <a:rPr lang="ru-RU" i="1">
                        <a:latin typeface="Cambria Math"/>
                      </a:rPr>
                      <m:t>𝑘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,  S=3,14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∙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0,056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/>
                      </a:rPr>
                      <m:t>∙5</m:t>
                    </m:r>
                  </m:oMath>
                </a14:m>
                <a:r>
                  <a:rPr lang="ru-RU" dirty="0"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772816"/>
                <a:ext cx="8229600" cy="4353347"/>
              </a:xfrm>
              <a:blipFill rotWithShape="1">
                <a:blip r:embed="rId2"/>
                <a:stretch>
                  <a:fillRect l="-1185" t="-2801" r="-11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727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425</Words>
  <Application>Microsoft Office PowerPoint</Application>
  <PresentationFormat>Экран (4:3)</PresentationFormat>
  <Paragraphs>95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Физика – наука экспериментальная</vt:lpstr>
      <vt:lpstr>  Использование робототехнической платформы  Lego Education Mindstorms EV3  </vt:lpstr>
      <vt:lpstr>Презентация PowerPoint</vt:lpstr>
      <vt:lpstr> «Проверка погрешности способов измерения скорости движения тела»  (на базе набора для робототехники Lego EV3). </vt:lpstr>
      <vt:lpstr>Презентация PowerPoint</vt:lpstr>
      <vt:lpstr>Расчеты:</vt:lpstr>
      <vt:lpstr> Сравнительная таблица: </vt:lpstr>
      <vt:lpstr>Как определить скорость робота, для построения траектории движения? </vt:lpstr>
      <vt:lpstr> Алгоритм действий:  </vt:lpstr>
      <vt:lpstr> Сравнительная таблица: </vt:lpstr>
      <vt:lpstr>Презентация PowerPoint</vt:lpstr>
      <vt:lpstr> Проектная деятельность в области физического эксперимента </vt:lpstr>
      <vt:lpstr>Проект на тему: «Электромагнитный ускоритель масс. Гаусс – пушка»</vt:lpstr>
      <vt:lpstr>Презентация PowerPoint</vt:lpstr>
      <vt:lpstr> Цифровые лаборатории по физике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111</cp:lastModifiedBy>
  <cp:revision>31</cp:revision>
  <dcterms:modified xsi:type="dcterms:W3CDTF">2022-12-04T13:20:16Z</dcterms:modified>
</cp:coreProperties>
</file>