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1" r:id="rId3"/>
    <p:sldId id="285" r:id="rId4"/>
    <p:sldId id="287" r:id="rId5"/>
    <p:sldId id="288" r:id="rId6"/>
    <p:sldId id="260" r:id="rId7"/>
    <p:sldId id="286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89" r:id="rId18"/>
    <p:sldId id="290" r:id="rId19"/>
    <p:sldId id="291" r:id="rId20"/>
    <p:sldId id="279" r:id="rId21"/>
    <p:sldId id="292" r:id="rId22"/>
    <p:sldId id="271" r:id="rId23"/>
    <p:sldId id="277" r:id="rId24"/>
    <p:sldId id="284" r:id="rId25"/>
    <p:sldId id="274" r:id="rId26"/>
    <p:sldId id="293" r:id="rId27"/>
    <p:sldId id="276" r:id="rId28"/>
    <p:sldId id="281" r:id="rId29"/>
    <p:sldId id="283" r:id="rId30"/>
    <p:sldId id="280" r:id="rId31"/>
    <p:sldId id="28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D5AB061-ABCC-4D4F-9D76-FFB914CEFCFE}">
          <p14:sldIdLst>
            <p14:sldId id="259"/>
          </p14:sldIdLst>
        </p14:section>
        <p14:section name="Раздел без заголовка" id="{7343F4AE-0870-46B9-863D-4C874B8E22D7}">
          <p14:sldIdLst>
            <p14:sldId id="261"/>
            <p14:sldId id="285"/>
            <p14:sldId id="287"/>
            <p14:sldId id="288"/>
            <p14:sldId id="260"/>
            <p14:sldId id="286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2"/>
            <p14:sldId id="289"/>
            <p14:sldId id="290"/>
            <p14:sldId id="291"/>
            <p14:sldId id="279"/>
            <p14:sldId id="292"/>
            <p14:sldId id="271"/>
            <p14:sldId id="277"/>
            <p14:sldId id="284"/>
            <p14:sldId id="274"/>
            <p14:sldId id="293"/>
            <p14:sldId id="276"/>
            <p14:sldId id="281"/>
            <p14:sldId id="283"/>
            <p14:sldId id="280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D597"/>
    <a:srgbClr val="B7F3D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709560953338786"/>
          <c:y val="0.11363621372684314"/>
          <c:w val="0.80529781607289452"/>
          <c:h val="0.69635520212061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2">
                  <a:lumMod val="50000"/>
                </a:schemeClr>
              </a:solidFill>
            </a:ln>
          </c:spPr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668384"/>
        <c:axId val="121668944"/>
      </c:barChart>
      <c:catAx>
        <c:axId val="121668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1668944"/>
        <c:crosses val="autoZero"/>
        <c:auto val="1"/>
        <c:lblAlgn val="ctr"/>
        <c:lblOffset val="100"/>
        <c:noMultiLvlLbl val="0"/>
      </c:catAx>
      <c:valAx>
        <c:axId val="121668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1668384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</c:spPr>
    </c:plotArea>
    <c:plotVisOnly val="1"/>
    <c:dispBlanksAs val="gap"/>
    <c:showDLblsOverMax val="0"/>
  </c:chart>
  <c:spPr>
    <a:solidFill>
      <a:schemeClr val="accent1">
        <a:lumMod val="40000"/>
        <a:lumOff val="60000"/>
      </a:scheme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14807577603156"/>
          <c:y val="4.7268830281844684E-2"/>
          <c:w val="0.74895160761154944"/>
          <c:h val="0.794802165354330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472880"/>
        <c:axId val="159473440"/>
      </c:barChart>
      <c:catAx>
        <c:axId val="15947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9473440"/>
        <c:crosses val="autoZero"/>
        <c:auto val="1"/>
        <c:lblAlgn val="ctr"/>
        <c:lblOffset val="100"/>
        <c:noMultiLvlLbl val="0"/>
      </c:catAx>
      <c:valAx>
        <c:axId val="159473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947288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64031620553361"/>
          <c:y val="9.7611115332776097E-2"/>
          <c:w val="0.82742218578442173"/>
          <c:h val="0.69635520212060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597856"/>
        <c:axId val="159598416"/>
      </c:barChart>
      <c:catAx>
        <c:axId val="159597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9598416"/>
        <c:crosses val="autoZero"/>
        <c:auto val="1"/>
        <c:lblAlgn val="ctr"/>
        <c:lblOffset val="100"/>
        <c:noMultiLvlLbl val="0"/>
      </c:catAx>
      <c:valAx>
        <c:axId val="159598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9597856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564277361542123"/>
          <c:y val="0.11880018671298016"/>
          <c:w val="0.85750247627770571"/>
          <c:h val="0.688245950753324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814032"/>
        <c:axId val="159814592"/>
      </c:barChart>
      <c:catAx>
        <c:axId val="159814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9814592"/>
        <c:crosses val="autoZero"/>
        <c:auto val="1"/>
        <c:lblAlgn val="ctr"/>
        <c:lblOffset val="100"/>
        <c:noMultiLvlLbl val="0"/>
      </c:catAx>
      <c:valAx>
        <c:axId val="159814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9814032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173241405705978"/>
          <c:y val="0.10237779546334475"/>
          <c:w val="0.80776131065974244"/>
          <c:h val="0.679691677062913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428736"/>
        <c:axId val="160429296"/>
      </c:barChart>
      <c:catAx>
        <c:axId val="160428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60429296"/>
        <c:crosses val="autoZero"/>
        <c:auto val="1"/>
        <c:lblAlgn val="ctr"/>
        <c:lblOffset val="100"/>
        <c:noMultiLvlLbl val="0"/>
      </c:catAx>
      <c:valAx>
        <c:axId val="160429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0428736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004155002850697"/>
          <c:y val="0.10237779546334475"/>
          <c:w val="0.84995844997149339"/>
          <c:h val="0.679691677062912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195056"/>
        <c:axId val="159195616"/>
      </c:barChart>
      <c:catAx>
        <c:axId val="15919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9195616"/>
        <c:crosses val="autoZero"/>
        <c:auto val="1"/>
        <c:lblAlgn val="ctr"/>
        <c:lblOffset val="100"/>
        <c:noMultiLvlLbl val="0"/>
      </c:catAx>
      <c:valAx>
        <c:axId val="15919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9195056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C00000"/>
              </a:solidFill>
            </a:ln>
          </c:spPr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9370464"/>
        <c:axId val="159371024"/>
      </c:barChart>
      <c:catAx>
        <c:axId val="15937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9371024"/>
        <c:crosses val="autoZero"/>
        <c:auto val="1"/>
        <c:lblAlgn val="ctr"/>
        <c:lblOffset val="100"/>
        <c:noMultiLvlLbl val="0"/>
      </c:catAx>
      <c:valAx>
        <c:axId val="159371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9370464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158174030118934"/>
          <c:y val="0.13534208079128163"/>
          <c:w val="0.76450119493317825"/>
          <c:h val="0.621172167436060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>
                <a:solidFill>
                  <a:schemeClr val="tx2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C00000"/>
                </a:solidFill>
              </a:ln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44192"/>
        <c:axId val="160144752"/>
      </c:barChart>
      <c:catAx>
        <c:axId val="1601441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0144752"/>
        <c:crosses val="autoZero"/>
        <c:auto val="1"/>
        <c:lblAlgn val="ctr"/>
        <c:lblOffset val="100"/>
        <c:noMultiLvlLbl val="0"/>
      </c:catAx>
      <c:valAx>
        <c:axId val="160144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0144192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60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9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9328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594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3622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09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743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04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23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34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82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6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583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61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4B34D-146C-4F24-A37C-A03BD70B888C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DCEA808-0275-41D8-8B53-D14D35955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1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&#1055;&#1088;&#1086;&#1080;&#1079;&#1074;&#1086;&#1076;&#1089;&#1090;&#1074;&#1086;%20&#1080;&#1074;&#1072;&#1085;%20&#1095;&#1072;&#1103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svetyshhiy-may-shablon-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143116"/>
            <a:ext cx="3071834" cy="23038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4549676"/>
            <a:ext cx="29644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latin typeface="Georgia" pitchFamily="18" charset="0"/>
              </a:rPr>
              <a:t>Работу выполнили: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5 А класс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Руководитель: 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Тарасова И.В.</a:t>
            </a:r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39647" y="1428736"/>
            <a:ext cx="770435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Исследовательская работа</a:t>
            </a:r>
          </a:p>
          <a:p>
            <a:pPr algn="ctr"/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«Чудо растение – Иван- чай»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428604"/>
            <a:ext cx="6256841" cy="1015663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latin typeface="Georgia" pitchFamily="18" charset="0"/>
              </a:rPr>
              <a:t>3 вопрос:</a:t>
            </a:r>
          </a:p>
          <a:p>
            <a:pPr algn="ctr"/>
            <a:r>
              <a:rPr lang="ru-RU" sz="2000" b="1" i="1" dirty="0" smtClean="0">
                <a:latin typeface="Georgia" pitchFamily="18" charset="0"/>
              </a:rPr>
              <a:t> Пили ли вы чайный напиток «Иван-чай»?</a:t>
            </a:r>
          </a:p>
          <a:p>
            <a:pPr algn="ctr"/>
            <a:endParaRPr lang="ru-RU" sz="20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5500702"/>
            <a:ext cx="1846980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Ученики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5500702"/>
            <a:ext cx="2387956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Учителя</a:t>
            </a:r>
            <a:endParaRPr lang="ru-RU" sz="2800" b="1" i="1" dirty="0">
              <a:latin typeface="Georgia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0034" y="2357430"/>
          <a:ext cx="3762380" cy="260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572000" y="2357430"/>
          <a:ext cx="3905256" cy="260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8296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017" y="13099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5072074"/>
            <a:ext cx="2060872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Ученики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5072074"/>
            <a:ext cx="1944763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Учителя</a:t>
            </a:r>
            <a:endParaRPr lang="ru-RU" sz="2800" b="1" i="1" dirty="0">
              <a:latin typeface="Georgia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714348" y="2000240"/>
          <a:ext cx="3286148" cy="260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3108" y="428604"/>
            <a:ext cx="6356227" cy="1015663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latin typeface="Georgia" pitchFamily="18" charset="0"/>
              </a:rPr>
              <a:t>4 вопрос:</a:t>
            </a:r>
          </a:p>
          <a:p>
            <a:pPr algn="ctr"/>
            <a:r>
              <a:rPr lang="ru-RU" sz="2000" b="1" i="1" dirty="0" smtClean="0">
                <a:latin typeface="Georgia" pitchFamily="18" charset="0"/>
              </a:rPr>
              <a:t> Заготавливаете ли вы на зиму Иван- чай?</a:t>
            </a:r>
          </a:p>
          <a:p>
            <a:pPr algn="ctr"/>
            <a:endParaRPr lang="ru-RU" sz="2000" b="1" i="1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429124" y="1928802"/>
          <a:ext cx="392909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14810" y="1214422"/>
            <a:ext cx="4214842" cy="37856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Жил в одной русской местности паренек Иван. Любил он ходить в красной рубахе и большую часть времени проводил на опушке среди цветов и кустарников. А жители села, увидевшие красный цвет среди зелени, говорили: «Да это Иван, чай, ходит». И так к этому привыкли, что и не заметили отсутствия в селе Ивана и стали говорить: «Да это Иван, чай!» - на неожиданно появившиеся у околицы алые цветы. Так и прижилось за новым растением название иван-чай.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500042"/>
            <a:ext cx="6335389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Происхождение названия Иван- чая</a:t>
            </a:r>
            <a:endParaRPr lang="ru-RU" sz="2400" b="1" i="1" dirty="0">
              <a:latin typeface="Georgia" pitchFamily="18" charset="0"/>
            </a:endParaRPr>
          </a:p>
        </p:txBody>
      </p:sp>
      <p:pic>
        <p:nvPicPr>
          <p:cNvPr id="8" name="Рисунок 7" descr="foto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1214422"/>
            <a:ext cx="335492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42910" y="4143380"/>
            <a:ext cx="3143272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«Огненная трава»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«Боровое зелье»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«Хлебница»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</a:t>
            </a:r>
            <a:r>
              <a:rPr lang="ru-RU" sz="1600" b="1" i="1" dirty="0" err="1" smtClean="0">
                <a:solidFill>
                  <a:srgbClr val="7030A0"/>
                </a:solidFill>
                <a:latin typeface="Georgia" pitchFamily="18" charset="0"/>
              </a:rPr>
              <a:t>Петушковые</a:t>
            </a:r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 яблоки»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«Пуховик»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«Кипрей узколистный»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«</a:t>
            </a:r>
            <a:r>
              <a:rPr lang="ru-RU" sz="1600" b="1" i="1" dirty="0" err="1" smtClean="0">
                <a:solidFill>
                  <a:srgbClr val="7030A0"/>
                </a:solidFill>
                <a:latin typeface="Georgia" pitchFamily="18" charset="0"/>
              </a:rPr>
              <a:t>Войтун</a:t>
            </a:r>
            <a:r>
              <a:rPr lang="ru-RU" sz="1600" b="1" i="1" dirty="0" smtClean="0">
                <a:solidFill>
                  <a:srgbClr val="7030A0"/>
                </a:solidFill>
                <a:latin typeface="Georgia" pitchFamily="18" charset="0"/>
              </a:rPr>
              <a:t>» </a:t>
            </a:r>
            <a:endParaRPr lang="ru-RU" b="1" i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 algn="ctr"/>
            <a:endParaRPr lang="ru-RU" sz="1600" b="1" dirty="0" smtClean="0"/>
          </a:p>
          <a:p>
            <a:pPr algn="ctr"/>
            <a:r>
              <a:rPr lang="ru-RU" sz="160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10964640107.jpg"/>
          <p:cNvPicPr>
            <a:picLocks noChangeAspect="1"/>
          </p:cNvPicPr>
          <p:nvPr/>
        </p:nvPicPr>
        <p:blipFill>
          <a:blip r:embed="rId4"/>
          <a:srcRect r="1459" b="7798"/>
          <a:stretch>
            <a:fillRect/>
          </a:stretch>
        </p:blipFill>
        <p:spPr>
          <a:xfrm>
            <a:off x="2071670" y="1214422"/>
            <a:ext cx="642942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4159_koporskiy_front.jpg"/>
          <p:cNvPicPr>
            <a:picLocks noChangeAspect="1"/>
          </p:cNvPicPr>
          <p:nvPr/>
        </p:nvPicPr>
        <p:blipFill>
          <a:blip r:embed="rId5"/>
          <a:srcRect l="13297" t="5454" r="15788" b="1818"/>
          <a:stretch>
            <a:fillRect/>
          </a:stretch>
        </p:blipFill>
        <p:spPr>
          <a:xfrm>
            <a:off x="428596" y="3286124"/>
            <a:ext cx="1928826" cy="30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6d5946b289bd63fab6a736f7d2f8ad4f_RSZ_6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571480"/>
            <a:ext cx="5423144" cy="4091831"/>
          </a:xfrm>
          <a:prstGeom prst="rect">
            <a:avLst/>
          </a:prstGeom>
        </p:spPr>
      </p:pic>
      <p:pic>
        <p:nvPicPr>
          <p:cNvPr id="6" name="Рисунок 5" descr="518a3bed14f6b4260a9c2e7435a96bd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4786322"/>
            <a:ext cx="164307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0058_Моряк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1421876"/>
            <a:ext cx="2428892" cy="1892828"/>
          </a:xfrm>
          <a:prstGeom prst="rect">
            <a:avLst/>
          </a:prstGeom>
        </p:spPr>
      </p:pic>
      <p:pic>
        <p:nvPicPr>
          <p:cNvPr id="9" name="Рисунок 8" descr="d337adb8dc704ab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3723337"/>
            <a:ext cx="2480882" cy="2182737"/>
          </a:xfrm>
          <a:prstGeom prst="rect">
            <a:avLst/>
          </a:prstGeom>
        </p:spPr>
      </p:pic>
      <p:pic>
        <p:nvPicPr>
          <p:cNvPr id="10" name="Рисунок 9" descr="56ab3c1160b7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29058" y="4857761"/>
            <a:ext cx="1479481" cy="1593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71126_154208.jpg"/>
          <p:cNvPicPr>
            <a:picLocks noChangeAspect="1"/>
          </p:cNvPicPr>
          <p:nvPr/>
        </p:nvPicPr>
        <p:blipFill>
          <a:blip r:embed="rId4" cstate="print"/>
          <a:srcRect t="2439" r="27439"/>
          <a:stretch>
            <a:fillRect/>
          </a:stretch>
        </p:blipFill>
        <p:spPr>
          <a:xfrm rot="5400000">
            <a:off x="3730294" y="4278966"/>
            <a:ext cx="1541786" cy="26751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28794" y="500042"/>
            <a:ext cx="5786478" cy="646331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Наблюдение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Иван-чай  на прилавках магазинов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578318"/>
              </p:ext>
            </p:extLst>
          </p:nvPr>
        </p:nvGraphicFramePr>
        <p:xfrm>
          <a:off x="755575" y="1371776"/>
          <a:ext cx="7200800" cy="34058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383"/>
                <a:gridCol w="1811564"/>
                <a:gridCol w="1607847"/>
                <a:gridCol w="1823350"/>
                <a:gridCol w="1555656"/>
              </a:tblGrid>
              <a:tr h="928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Название магазина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чайной продукции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Производитель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Иван-Чая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2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«Дикси»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"Травы и пчелы" Иван-чай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ООО Медовый дом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96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«Фаворит»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288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«Магнит»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Чай Иван Чайкин Царевна Дарья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Иван Чайкин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2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«Пятёрочка»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Русский Иван-чай черный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Русский Иван-чай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357422" y="428604"/>
            <a:ext cx="5240537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Полезные свойства Иван-чая</a:t>
            </a:r>
            <a:endParaRPr lang="ru-RU" sz="2400" b="1" i="1" dirty="0">
              <a:latin typeface="Georgia" pitchFamily="18" charset="0"/>
            </a:endParaRPr>
          </a:p>
        </p:txBody>
      </p:sp>
      <p:pic>
        <p:nvPicPr>
          <p:cNvPr id="7" name="Рисунок 6" descr="81i5a12f5b8b1b457.4059139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1071546"/>
            <a:ext cx="5715040" cy="5374860"/>
          </a:xfrm>
          <a:prstGeom prst="rect">
            <a:avLst/>
          </a:prstGeom>
        </p:spPr>
      </p:pic>
      <p:pic>
        <p:nvPicPr>
          <p:cNvPr id="8" name="Рисунок 7" descr="badmaev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1357298"/>
            <a:ext cx="1905000" cy="243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3929066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Georgia" pitchFamily="18" charset="0"/>
              </a:rPr>
              <a:t>Пётр Бадмаев</a:t>
            </a:r>
            <a:endParaRPr lang="ru-RU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Исследование целебных свойств чая начались ещё до революции. Одним из учёных был знаток лекарственных трав Пётр Бадмаев. Он сам принимал Иван-чай. Однако в возрасте 109 лет был арестован за контрреволюционную деятельность. Спустя несколько месяцев, он был выпущен на свободу, но жестокие пытки подорвали его здоровье. Доктор умер, так и не раскрыв тайны своего эликсира.</a:t>
            </a:r>
          </a:p>
          <a:p>
            <a:r>
              <a:rPr lang="ru-RU" sz="3200" dirty="0"/>
              <a:t>По содержанию витаминов, микро- и макроэлементов Иван-Чай просто уникален! Ему нет равных во всём мире.</a:t>
            </a:r>
          </a:p>
        </p:txBody>
      </p:sp>
    </p:spTree>
    <p:extLst>
      <p:ext uri="{BB962C8B-B14F-4D97-AF65-F5344CB8AC3E}">
        <p14:creationId xmlns:p14="http://schemas.microsoft.com/office/powerpoint/2010/main" val="212575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9"/>
            <a:ext cx="80648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Уникальный состав определяет многообразие целебных свойств «Иван-чая». Это и лёгкое слабительное, смягчающее, обволакивающее, ранозаживляющее, болеутоляющее, противосудорожное средство. По своим противовоспалительным свойствам «Иван-чай» превосходит все лекарственные растения — научно доказано, что у него самый высокий среди растений коэффициент противовоспалительного действия! И по своему транквилизирующему действию (успокоительному, уменьшающему чувство напряжения, тревоги, страха) «Иван-чай» очень эффективен.</a:t>
            </a:r>
          </a:p>
        </p:txBody>
      </p:sp>
    </p:spTree>
    <p:extLst>
      <p:ext uri="{BB962C8B-B14F-4D97-AF65-F5344CB8AC3E}">
        <p14:creationId xmlns:p14="http://schemas.microsoft.com/office/powerpoint/2010/main" val="68554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4249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Ежедневное употребление чая:</a:t>
            </a:r>
          </a:p>
          <a:p>
            <a:r>
              <a:rPr lang="ru-RU" sz="2400" dirty="0"/>
              <a:t>•	нормализует обмен веществ, давление;</a:t>
            </a:r>
          </a:p>
          <a:p>
            <a:r>
              <a:rPr lang="ru-RU" sz="2400" dirty="0"/>
              <a:t>•	благотворно влияет на иммунную и эндокринную системы;</a:t>
            </a:r>
          </a:p>
          <a:p>
            <a:r>
              <a:rPr lang="ru-RU" sz="2400" dirty="0"/>
              <a:t>•	снимает депрессию, повышает работоспособность;</a:t>
            </a:r>
          </a:p>
          <a:p>
            <a:r>
              <a:rPr lang="ru-RU" sz="2400" dirty="0"/>
              <a:t>•	укрепляет кровеносные сосуды, волосы;</a:t>
            </a:r>
          </a:p>
          <a:p>
            <a:r>
              <a:rPr lang="ru-RU" sz="2400" dirty="0"/>
              <a:t>•	обладает выраженным успокаивающим, мягким снотворным действием, не вызывающим привыкания;</a:t>
            </a:r>
          </a:p>
          <a:p>
            <a:r>
              <a:rPr lang="ru-RU" sz="2400" dirty="0"/>
              <a:t>•	обладает жаропонижающими свойствами;</a:t>
            </a:r>
          </a:p>
          <a:p>
            <a:r>
              <a:rPr lang="ru-RU" sz="2400" dirty="0"/>
              <a:t>•	эффективен при любых воспалительных процессах, инфекциях и простудах (по противовоспалительному действию Иван-чай опережает таких признанных лидеров, как кора ивы, толокнянка, кора дуба), в частности при ангине, при заболеваниях ОРВИ;</a:t>
            </a:r>
          </a:p>
          <a:p>
            <a:r>
              <a:rPr lang="ru-RU" sz="2400" dirty="0"/>
              <a:t>•	приводит в идеальное состояние слизистую оболочку ротовой полости, что является лучшей профилактикой кариеса </a:t>
            </a:r>
            <a:r>
              <a:rPr lang="ru-RU" sz="2400" dirty="0" smtClean="0"/>
              <a:t>зубов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536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77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566124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9217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«Чудо растение - Иван-чай»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86116" y="428604"/>
            <a:ext cx="2925801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i="1" smtClean="0">
                <a:latin typeface="Georgia" pitchFamily="18" charset="0"/>
              </a:rPr>
              <a:t>Три причины: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1000108"/>
            <a:ext cx="471490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</a:rPr>
              <a:t>Первая причина:</a:t>
            </a:r>
          </a:p>
          <a:p>
            <a:r>
              <a:rPr lang="ru-RU" sz="2000" b="1" i="1" dirty="0" smtClean="0">
                <a:latin typeface="Georgia" pitchFamily="18" charset="0"/>
              </a:rPr>
              <a:t>Англия и Индия боялась такого мощного конкурента. Закупки постепенно снижались. А после революции закуп чая прекратился совсем. Копорье разорилось.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</a:rPr>
              <a:t>Вторая причина: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Georgia" pitchFamily="18" charset="0"/>
              </a:rPr>
              <a:t>Знатоки рецепта подверглись репрессиям.</a:t>
            </a:r>
            <a:r>
              <a:rPr lang="ru-RU" sz="2000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Третья причина: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Свою лепту по уничтожению Иван – чая внесла фашистская армия. </a:t>
            </a:r>
            <a:endParaRPr lang="ru-RU" sz="3200" b="1" i="1" dirty="0" smtClean="0">
              <a:latin typeface="Georgia" pitchFamily="18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8" name="Рисунок 7" descr="715_content_img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401909"/>
            <a:ext cx="3388840" cy="381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72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Вывод: </a:t>
            </a:r>
            <a:r>
              <a:rPr lang="ru-RU" sz="4400" dirty="0"/>
              <a:t>Иван-чай самый древний и самый здоровый чай на планете. Он может один заменить целый букет других целебных трав.</a:t>
            </a:r>
          </a:p>
        </p:txBody>
      </p:sp>
    </p:spTree>
    <p:extLst>
      <p:ext uri="{BB962C8B-B14F-4D97-AF65-F5344CB8AC3E}">
        <p14:creationId xmlns:p14="http://schemas.microsoft.com/office/powerpoint/2010/main" val="4365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928794" y="571480"/>
            <a:ext cx="5700600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  <a:hlinkClick r:id="rId4" action="ppaction://hlinkfile"/>
              </a:rPr>
              <a:t>Технология заготовки Иван-чая</a:t>
            </a:r>
            <a:endParaRPr lang="ru-RU" sz="2400" b="1" i="1" dirty="0"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3734"/>
            <a:ext cx="662473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928794" y="571480"/>
            <a:ext cx="5549917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Алгоритм заготовки Иван-чая</a:t>
            </a:r>
            <a:endParaRPr lang="ru-RU" sz="2400" b="1" i="1" dirty="0">
              <a:latin typeface="Georgia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572000" y="1714488"/>
            <a:ext cx="4143404" cy="37856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выбрать подходящий участок с растением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собрать сырье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приготовить «сырой чай» методом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скручивания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оставить скрученные листья для ферментации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высушить в духовом шкафу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расфасовать в мешочки для хранения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9" name="Рисунок 8" descr="7b6ea531cf561ea2b58c17e46c7d7d3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714488"/>
            <a:ext cx="3786214" cy="378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928794" y="571480"/>
            <a:ext cx="5549917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Алгоритм заготовки Иван-чая</a:t>
            </a:r>
            <a:endParaRPr lang="ru-RU" sz="2400" b="1" i="1" dirty="0">
              <a:latin typeface="Georgia" pitchFamily="18" charset="0"/>
            </a:endParaRPr>
          </a:p>
        </p:txBody>
      </p:sp>
      <p:pic>
        <p:nvPicPr>
          <p:cNvPr id="3" name="Производство иван ча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5840" end="4401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6254" y="1071265"/>
            <a:ext cx="8168696" cy="538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85918" y="500042"/>
            <a:ext cx="6058069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Технология заваривания Иван-чая</a:t>
            </a:r>
            <a:endParaRPr lang="ru-RU" sz="2400" b="1" i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1071546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2 способ заварки 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10" name="Рисунок 9" descr="20171204_143827.jpg"/>
          <p:cNvPicPr/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689341" y="944558"/>
            <a:ext cx="4251221" cy="590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6840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 </a:t>
            </a:r>
            <a:r>
              <a:rPr lang="ru-RU" sz="3600" dirty="0" smtClean="0"/>
              <a:t>Денис проводил эксперимент как Иван-чай влияет на организм школьника.</a:t>
            </a:r>
          </a:p>
          <a:p>
            <a:r>
              <a:rPr lang="ru-RU" sz="3600" dirty="0" smtClean="0"/>
              <a:t>Он весь месяц пил Иван-чай и заметил, что у него улучшилось самочувствие, стал более активнее, повысился иммунитет, стал хорошо спать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8250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14678" y="500042"/>
            <a:ext cx="1912703" cy="40011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atin typeface="Georgia" pitchFamily="18" charset="0"/>
              </a:rPr>
              <a:t>Заключение</a:t>
            </a:r>
            <a:endParaRPr lang="ru-RU" sz="2000" b="1" i="1" dirty="0">
              <a:latin typeface="Georgia" pitchFamily="18" charset="0"/>
            </a:endParaRPr>
          </a:p>
        </p:txBody>
      </p:sp>
      <p:pic>
        <p:nvPicPr>
          <p:cNvPr id="7" name="Рисунок 6" descr="1-2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285860"/>
            <a:ext cx="7820446" cy="44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71868" y="428604"/>
            <a:ext cx="1556836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Выводы</a:t>
            </a:r>
            <a:endParaRPr lang="ru-RU" sz="2400" b="1" i="1" dirty="0">
              <a:latin typeface="Georgia" pitchFamily="18" charset="0"/>
            </a:endParaRPr>
          </a:p>
        </p:txBody>
      </p:sp>
      <p:pic>
        <p:nvPicPr>
          <p:cNvPr id="8" name="Рисунок 7" descr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5" y="1390433"/>
            <a:ext cx="8215370" cy="427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103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482" y="262589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71868" y="428604"/>
            <a:ext cx="1556836" cy="461665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Georgia" pitchFamily="18" charset="0"/>
              </a:rPr>
              <a:t>Выводы</a:t>
            </a:r>
            <a:endParaRPr lang="ru-RU" sz="2400" b="1" i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24744"/>
            <a:ext cx="777686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результате проведенной работы пришли к следующим выводам:</a:t>
            </a:r>
          </a:p>
          <a:p>
            <a:r>
              <a:rPr lang="ru-RU" dirty="0" smtClean="0"/>
              <a:t>1. </a:t>
            </a:r>
            <a:r>
              <a:rPr lang="ru-RU" dirty="0" err="1" smtClean="0"/>
              <a:t>Ивай</a:t>
            </a:r>
            <a:r>
              <a:rPr lang="ru-RU" dirty="0" smtClean="0"/>
              <a:t>-чай </a:t>
            </a:r>
            <a:r>
              <a:rPr lang="ru-RU" dirty="0"/>
              <a:t>является единственным во всех смыслах естественным чаем!</a:t>
            </a:r>
          </a:p>
          <a:p>
            <a:r>
              <a:rPr lang="ru-RU" dirty="0" smtClean="0"/>
              <a:t>2. По </a:t>
            </a:r>
            <a:r>
              <a:rPr lang="ru-RU" dirty="0"/>
              <a:t>антиоксидантным свойствам Иван-чай является признанным лидером.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Копорский</a:t>
            </a:r>
            <a:r>
              <a:rPr lang="ru-RU" dirty="0" smtClean="0"/>
              <a:t> </a:t>
            </a:r>
            <a:r>
              <a:rPr lang="ru-RU" dirty="0"/>
              <a:t>чай, Иван- чай заготовленный специальным образом, заваривается как обыкновенный чай и вкусом тоже напоминает черный, очень вкусный и ароматный чай. </a:t>
            </a:r>
          </a:p>
          <a:p>
            <a:r>
              <a:rPr lang="ru-RU" dirty="0" smtClean="0"/>
              <a:t>4. По </a:t>
            </a:r>
            <a:r>
              <a:rPr lang="ru-RU" dirty="0"/>
              <a:t>старинному поверью, </a:t>
            </a:r>
            <a:r>
              <a:rPr lang="ru-RU" dirty="0" err="1"/>
              <a:t>Копорский</a:t>
            </a:r>
            <a:r>
              <a:rPr lang="ru-RU" dirty="0"/>
              <a:t> чай не только помогает очистить тело, но и проясняет ум, а также укрепляет здоровье человека.</a:t>
            </a:r>
          </a:p>
          <a:p>
            <a:r>
              <a:rPr lang="ru-RU" dirty="0" smtClean="0"/>
              <a:t>5. Проведя </a:t>
            </a:r>
            <a:r>
              <a:rPr lang="ru-RU" dirty="0"/>
              <a:t>такую работу, узнав столько интересного, мы на себе испытали целебное действие окружающего нас растения. Мы всей семьей пьем чай. Мы стали меньше болеть, повысился иммунитет. Испытав на себе </a:t>
            </a:r>
            <a:r>
              <a:rPr lang="ru-RU" dirty="0" err="1"/>
              <a:t>Копорский</a:t>
            </a:r>
            <a:r>
              <a:rPr lang="ru-RU" dirty="0"/>
              <a:t> чай, советуем и </a:t>
            </a:r>
            <a:r>
              <a:rPr lang="ru-RU" dirty="0" smtClean="0"/>
              <a:t>другим школьникам </a:t>
            </a:r>
            <a:r>
              <a:rPr lang="ru-RU" dirty="0"/>
              <a:t>использовать его для профилактики заболеваний.</a:t>
            </a:r>
          </a:p>
          <a:p>
            <a:r>
              <a:rPr lang="ru-RU" dirty="0" smtClean="0"/>
              <a:t>6. И </a:t>
            </a:r>
            <a:r>
              <a:rPr lang="ru-RU" dirty="0"/>
              <a:t>еще, совсем немаловажно, </a:t>
            </a:r>
            <a:r>
              <a:rPr lang="ru-RU" dirty="0" smtClean="0"/>
              <a:t>можно </a:t>
            </a:r>
            <a:r>
              <a:rPr lang="ru-RU" dirty="0"/>
              <a:t>сэкономить для своей семьи 1000 рублей. Для этого </a:t>
            </a:r>
            <a:r>
              <a:rPr lang="ru-RU" dirty="0" smtClean="0"/>
              <a:t>нужно </a:t>
            </a:r>
            <a:r>
              <a:rPr lang="ru-RU" dirty="0"/>
              <a:t>заготовить 800г </a:t>
            </a:r>
            <a:r>
              <a:rPr lang="ru-RU" dirty="0" err="1"/>
              <a:t>Копорского</a:t>
            </a:r>
            <a:r>
              <a:rPr lang="ru-RU" dirty="0"/>
              <a:t> чая. 200г чая «Липтон» </a:t>
            </a:r>
            <a:r>
              <a:rPr lang="ru-RU" dirty="0" smtClean="0"/>
              <a:t>стоит </a:t>
            </a:r>
            <a:r>
              <a:rPr lang="ru-RU" dirty="0"/>
              <a:t>250руб. </a:t>
            </a:r>
            <a:r>
              <a:rPr lang="ru-RU" dirty="0" smtClean="0"/>
              <a:t>Значит 800г </a:t>
            </a:r>
            <a:r>
              <a:rPr lang="ru-RU" dirty="0"/>
              <a:t>стоят примерно 1000 руб.</a:t>
            </a:r>
          </a:p>
        </p:txBody>
      </p:sp>
    </p:spTree>
    <p:extLst>
      <p:ext uri="{BB962C8B-B14F-4D97-AF65-F5344CB8AC3E}">
        <p14:creationId xmlns:p14="http://schemas.microsoft.com/office/powerpoint/2010/main" val="90599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9"/>
            <a:ext cx="828092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Тема здоровья всегда была актуальной. Мы часто не задумываемся, что мы едим, что пьём. А ведь это очень важно. Особенно, для растущего детского организма. Не секрет, что русские люди ежедневно употребляют огромное количество чая. Мы порой не задумываемся о его пользе, что входит в его состав. А жаль. Особенно сейчас, когда практически нет экологически чистых продуктов. Мы живём в России, богатой уникальной природой. А ведь именно природа- кладовая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9206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214414" y="1552976"/>
            <a:ext cx="6786578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1. Данников Н. И. «Целебный чай» // Здоровье. -2010.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Корсун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В. Ф., Викторов В. К. и др. Русский Иван-чай.- М.: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Артес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 2013.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2.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Копорский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чай. Рецепт приготовления русского чая»,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www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hnh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3. «Русский чай-Возрождение»,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vl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club.com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4. «История развития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Копорского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чая»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Степанская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Е.,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zakustom.ru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Головкин Б.Н. О чем говорят названия растений. – М.: Колос, 1992. – 192 с.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Грау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Ю. Дикорастущие лекарственные растения. – М.: ООО «Издательство </a:t>
            </a:r>
            <a:r>
              <a:rPr kumimoji="0" lang="ru-RU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Астрель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», 2002. – 288 с.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Подымов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А.И., Суслов Ю.Д. Лекарственные растения Марийской АССР. – Йошкар-Ола: Марийское книжное издательство, 1990.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Современная энциклопедия лекарственных растений. – СПб.: </a:t>
            </a:r>
            <a:r>
              <a:rPr kumimoji="0" lang="ru-RU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Лениздат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 «Ленинград», 2006. – 848 с.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Интернет-ресурсы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ivantea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.</a:t>
            </a:r>
            <a:r>
              <a:rPr kumimoji="0" lang="en-US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ru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›</a:t>
            </a:r>
            <a:r>
              <a:rPr kumimoji="0" lang="en-US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pub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001.</a:t>
            </a:r>
            <a:r>
              <a:rPr kumimoji="0" lang="en-US" altLang="ko-KR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htm</a:t>
            </a:r>
            <a:r>
              <a:rPr kumimoji="0" lang="ru-RU" altLang="ko-KR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SimSun" pitchFamily="2" charset="-122"/>
                <a:cs typeface="Times New Roman" pitchFamily="18" charset="0"/>
              </a:rPr>
              <a:t>  Русское чудо растение может возродить здоровье народа</a:t>
            </a:r>
            <a:endParaRPr kumimoji="0" lang="ru-RU" altLang="ko-KR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00042"/>
            <a:ext cx="4878259" cy="369332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Georgia" pitchFamily="18" charset="0"/>
              </a:rPr>
              <a:t>Список использованных источников</a:t>
            </a:r>
            <a:endParaRPr lang="ru-RU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8444" y="1930400"/>
            <a:ext cx="6143668" cy="4607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62255" y="485170"/>
            <a:ext cx="5904656" cy="156966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Georgia" pitchFamily="18" charset="0"/>
              </a:rPr>
              <a:t>Приятного вам чаепития !</a:t>
            </a:r>
            <a:endParaRPr lang="ru-RU" sz="48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7200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Проблема исследования:</a:t>
            </a:r>
          </a:p>
          <a:p>
            <a:r>
              <a:rPr lang="ru-RU" sz="2800" dirty="0"/>
              <a:t>Лето богато своими красками и ароматами. В поездке на полях мы не раз замечали большие поляны.  На них росло очень высокое растение с розовыми цветами. Мы решили узнать, что это за трава? Оказывается,- это Иван-чай, или </a:t>
            </a:r>
            <a:r>
              <a:rPr lang="ru-RU" sz="2800" dirty="0" err="1"/>
              <a:t>Копорский</a:t>
            </a:r>
            <a:r>
              <a:rPr lang="ru-RU" sz="2800" dirty="0"/>
              <a:t> чай. Нам стало интересно, почему эта трава так называется, какими полезными свойствами она обладает и можно ли её заготовить на зиму.</a:t>
            </a:r>
          </a:p>
        </p:txBody>
      </p:sp>
    </p:spTree>
    <p:extLst>
      <p:ext uri="{BB962C8B-B14F-4D97-AF65-F5344CB8AC3E}">
        <p14:creationId xmlns:p14="http://schemas.microsoft.com/office/powerpoint/2010/main" val="426830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72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Объектная область исследования: </a:t>
            </a:r>
            <a:r>
              <a:rPr lang="ru-RU" sz="4000" dirty="0"/>
              <a:t>технология, раздел «кулинария»</a:t>
            </a:r>
          </a:p>
          <a:p>
            <a:r>
              <a:rPr lang="ru-RU" sz="4000" dirty="0">
                <a:solidFill>
                  <a:srgbClr val="FF0000"/>
                </a:solidFill>
              </a:rPr>
              <a:t>Объект исследования: </a:t>
            </a:r>
            <a:r>
              <a:rPr lang="ru-RU" sz="4000" dirty="0"/>
              <a:t>растение </a:t>
            </a:r>
            <a:r>
              <a:rPr lang="ru-RU" sz="4000" dirty="0" smtClean="0"/>
              <a:t>Иван-чай </a:t>
            </a:r>
            <a:r>
              <a:rPr lang="ru-RU" sz="4000" dirty="0"/>
              <a:t>(кипрей узколистный)</a:t>
            </a:r>
          </a:p>
          <a:p>
            <a:r>
              <a:rPr lang="ru-RU" sz="4000" dirty="0">
                <a:solidFill>
                  <a:srgbClr val="FF0000"/>
                </a:solidFill>
              </a:rPr>
              <a:t>Предмет исследования: </a:t>
            </a:r>
            <a:r>
              <a:rPr lang="ru-RU" sz="4000" dirty="0"/>
              <a:t>технология заготовки Иван-чая, технология заваривания </a:t>
            </a:r>
          </a:p>
        </p:txBody>
      </p:sp>
    </p:spTree>
    <p:extLst>
      <p:ext uri="{BB962C8B-B14F-4D97-AF65-F5344CB8AC3E}">
        <p14:creationId xmlns:p14="http://schemas.microsoft.com/office/powerpoint/2010/main" val="114783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71" y="-1"/>
            <a:ext cx="9144000" cy="6858001"/>
          </a:xfrm>
          <a:ln>
            <a:solidFill>
              <a:srgbClr val="FF0000"/>
            </a:solidFill>
          </a:ln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261374" cy="946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81981" y="2008347"/>
            <a:ext cx="2616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b="1" i="1" dirty="0" smtClean="0">
              <a:solidFill>
                <a:srgbClr val="00B050"/>
              </a:solidFill>
              <a:latin typeface="Times New Roman"/>
              <a:ea typeface="Calibri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/>
                <a:ea typeface="Calibri"/>
              </a:rPr>
              <a:t> 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572140"/>
            <a:ext cx="7790322" cy="954107"/>
          </a:xfrm>
          <a:prstGeom prst="rect">
            <a:avLst/>
          </a:prstGeom>
          <a:solidFill>
            <a:srgbClr val="B7F3DC"/>
          </a:solidFill>
          <a:ln w="28575">
            <a:solidFill>
              <a:srgbClr val="4BD597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i="1" dirty="0" smtClean="0">
                <a:solidFill>
                  <a:srgbClr val="CC0000"/>
                </a:solidFill>
                <a:latin typeface="Times New Roman"/>
                <a:ea typeface="Calibri"/>
                <a:cs typeface="Times New Roman"/>
              </a:rPr>
              <a:t>                                     </a:t>
            </a:r>
            <a:r>
              <a:rPr lang="ru-RU" sz="2000" b="1" i="1" dirty="0" smtClean="0">
                <a:solidFill>
                  <a:srgbClr val="CC0000"/>
                </a:solidFill>
                <a:latin typeface="Georgia" pitchFamily="18" charset="0"/>
                <a:ea typeface="Calibri"/>
                <a:cs typeface="Times New Roman"/>
              </a:rPr>
              <a:t>Гипотеза </a:t>
            </a:r>
            <a:r>
              <a:rPr lang="ru-RU" sz="2000" b="1" i="1" dirty="0">
                <a:solidFill>
                  <a:srgbClr val="CC0000"/>
                </a:solidFill>
                <a:latin typeface="Georgia" pitchFamily="18" charset="0"/>
                <a:ea typeface="Calibri"/>
                <a:cs typeface="Times New Roman"/>
              </a:rPr>
              <a:t>исследования:</a:t>
            </a:r>
            <a:endParaRPr lang="ru-RU" b="1" i="1" dirty="0">
              <a:solidFill>
                <a:srgbClr val="CC0000"/>
              </a:solidFill>
              <a:latin typeface="Georgia" pitchFamily="18" charset="0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latin typeface="Georgia" pitchFamily="18" charset="0"/>
                <a:ea typeface="Calibri"/>
                <a:cs typeface="Times New Roman"/>
              </a:rPr>
              <a:t>Мы считаем, </a:t>
            </a:r>
            <a:r>
              <a:rPr lang="ru-RU" b="1" i="1" dirty="0">
                <a:latin typeface="Georgia" pitchFamily="18" charset="0"/>
                <a:ea typeface="Calibri"/>
                <a:cs typeface="Times New Roman"/>
              </a:rPr>
              <a:t>что Иван-чай является полезным напитком для  людей любого возраста. </a:t>
            </a:r>
            <a:endParaRPr lang="ru-RU" sz="1600" b="1" i="1" dirty="0">
              <a:latin typeface="Georgia" pitchFamily="18" charset="0"/>
              <a:ea typeface="Calibri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66" y="357166"/>
            <a:ext cx="6786610" cy="954107"/>
          </a:xfrm>
          <a:prstGeom prst="rect">
            <a:avLst/>
          </a:prstGeom>
          <a:solidFill>
            <a:srgbClr val="B7F3DC"/>
          </a:solidFill>
          <a:ln w="28575"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B050"/>
                </a:solidFill>
                <a:latin typeface="Georgia" pitchFamily="18" charset="0"/>
              </a:rPr>
              <a:t>                                          </a:t>
            </a:r>
            <a:r>
              <a:rPr lang="ru-RU" sz="2000" b="1" i="1" dirty="0" smtClean="0">
                <a:solidFill>
                  <a:srgbClr val="CC0000"/>
                </a:solidFill>
                <a:latin typeface="Georgia" pitchFamily="18" charset="0"/>
              </a:rPr>
              <a:t>Цель исследования:</a:t>
            </a:r>
          </a:p>
          <a:p>
            <a:pPr algn="ctr"/>
            <a:r>
              <a:rPr lang="ru-RU" i="1" dirty="0" smtClean="0">
                <a:latin typeface="Georgia" pitchFamily="18" charset="0"/>
              </a:rPr>
              <a:t>      </a:t>
            </a:r>
            <a:r>
              <a:rPr lang="ru-RU" b="1" i="1" dirty="0" smtClean="0">
                <a:latin typeface="Georgia" pitchFamily="18" charset="0"/>
              </a:rPr>
              <a:t>Раскрыть полезные свойства Иван-чая для организма школьника.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1500174"/>
            <a:ext cx="8460979" cy="3600986"/>
          </a:xfrm>
          <a:prstGeom prst="rect">
            <a:avLst/>
          </a:prstGeom>
          <a:solidFill>
            <a:srgbClr val="B7F3DC"/>
          </a:solidFill>
          <a:ln w="28575"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  </a:t>
            </a:r>
            <a:r>
              <a:rPr lang="ru-RU" sz="2000" b="1" i="1" dirty="0" smtClean="0">
                <a:solidFill>
                  <a:srgbClr val="CC0000"/>
                </a:solidFill>
                <a:latin typeface="Georgia" pitchFamily="18" charset="0"/>
              </a:rPr>
              <a:t>Задачи исследования: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</a:rPr>
              <a:t> </a:t>
            </a: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Изучить литературу об  истории  происхождения Иван-чая и его роли в жизни человека.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Выявить полезные свойства Иван- чая для </a:t>
            </a:r>
            <a:r>
              <a:rPr lang="ru-RU" sz="1600" b="1" i="1" dirty="0" smtClean="0">
                <a:latin typeface="Georgia" pitchFamily="18" charset="0"/>
                <a:ea typeface="Calibri"/>
                <a:cs typeface="Times New Roman"/>
              </a:rPr>
              <a:t>организма.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Провести социологический опрос среди </a:t>
            </a:r>
            <a:r>
              <a:rPr lang="ru-RU" sz="1600" b="1" i="1" dirty="0" smtClean="0">
                <a:latin typeface="Georgia" pitchFamily="18" charset="0"/>
                <a:ea typeface="Calibri"/>
                <a:cs typeface="Times New Roman"/>
              </a:rPr>
              <a:t>учащихся и учителей на </a:t>
            </a: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тему «Иван-чай».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Исследовать продукцию магазинов </a:t>
            </a:r>
            <a:r>
              <a:rPr lang="ru-RU" sz="1600" b="1" i="1" dirty="0" smtClean="0">
                <a:latin typeface="Georgia" pitchFamily="18" charset="0"/>
                <a:ea typeface="Calibri"/>
                <a:cs typeface="Times New Roman"/>
              </a:rPr>
              <a:t>и выяснить</a:t>
            </a: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, где продаётся Иван- чай.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Изучить технологию сбора и изготовления Иван-чая в домашних условиях, выработать свой алгоритм действий.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Научиться правилам заваривания Иван-чая разными способами.</a:t>
            </a:r>
            <a:endParaRPr lang="ru-RU" sz="1400" b="1" i="1" dirty="0">
              <a:latin typeface="Georgia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i="1" dirty="0">
                <a:latin typeface="Georgia" pitchFamily="18" charset="0"/>
                <a:ea typeface="Calibri"/>
                <a:cs typeface="Times New Roman"/>
              </a:rPr>
              <a:t>Организовать в классе чаепитие с информационной беседой «Чудо-растение Иван-чай</a:t>
            </a:r>
            <a:r>
              <a:rPr lang="ru-RU" sz="1600" b="1" i="1" dirty="0" smtClean="0">
                <a:latin typeface="Georgia" pitchFamily="18" charset="0"/>
                <a:ea typeface="Calibri"/>
                <a:cs typeface="Times New Roman"/>
              </a:rPr>
              <a:t>»</a:t>
            </a:r>
          </a:p>
          <a:p>
            <a:endParaRPr lang="ru-RU" sz="16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24744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Методы исследования:</a:t>
            </a:r>
          </a:p>
          <a:p>
            <a:r>
              <a:rPr lang="ru-RU" sz="4000" dirty="0"/>
              <a:t>	наблюдение,</a:t>
            </a:r>
          </a:p>
          <a:p>
            <a:r>
              <a:rPr lang="ru-RU" sz="4000" dirty="0"/>
              <a:t>	анализ,</a:t>
            </a:r>
          </a:p>
          <a:p>
            <a:r>
              <a:rPr lang="ru-RU" sz="4000" dirty="0"/>
              <a:t>	синтез,</a:t>
            </a:r>
          </a:p>
          <a:p>
            <a:r>
              <a:rPr lang="ru-RU" sz="4000" dirty="0"/>
              <a:t>	анкетирование,</a:t>
            </a:r>
          </a:p>
          <a:p>
            <a:r>
              <a:rPr lang="ru-RU" sz="4000" dirty="0"/>
              <a:t>	</a:t>
            </a:r>
            <a:r>
              <a:rPr lang="ru-RU" sz="4000" dirty="0" smtClean="0"/>
              <a:t>сравнение.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1333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/>
        </p:nvGraphicFramePr>
        <p:xfrm>
          <a:off x="571472" y="1928802"/>
          <a:ext cx="3714776" cy="303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14480" y="357166"/>
            <a:ext cx="6715172" cy="1107996"/>
          </a:xfrm>
          <a:prstGeom prst="rect">
            <a:avLst/>
          </a:prstGeom>
          <a:solidFill>
            <a:srgbClr val="B7F3DC"/>
          </a:solidFill>
          <a:ln w="19050"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Georgia" pitchFamily="18" charset="0"/>
              </a:rPr>
              <a:t>1 вопрос: 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Известно ли вам растение кипрей?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5424574"/>
            <a:ext cx="1830950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Ученики</a:t>
            </a:r>
            <a:endParaRPr lang="ru-RU" sz="2800" b="1" i="1" dirty="0">
              <a:latin typeface="Georgia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714876" y="1928802"/>
          <a:ext cx="392909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29256" y="5286388"/>
            <a:ext cx="2000264" cy="523220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Учителя</a:t>
            </a:r>
            <a:endParaRPr lang="ru-RU" sz="28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3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pic>
        <p:nvPicPr>
          <p:cNvPr id="5" name="Содержимое 3" descr="ivan-chaj-dlja-lechenija-prostat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28794" y="285728"/>
            <a:ext cx="6561413" cy="1200329"/>
          </a:xfrm>
          <a:prstGeom prst="rect">
            <a:avLst/>
          </a:prstGeom>
          <a:solidFill>
            <a:srgbClr val="B7F3DC"/>
          </a:solidFill>
          <a:ln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atin typeface="Georgia" pitchFamily="18" charset="0"/>
              </a:rPr>
              <a:t>2 вопрос: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 Знакомо ли вам растение Иван-чай?</a:t>
            </a:r>
          </a:p>
          <a:p>
            <a:endParaRPr lang="ru-RU" sz="2400" b="1" i="1" dirty="0">
              <a:latin typeface="Georgia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42910" y="1928802"/>
          <a:ext cx="392909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929190" y="1928802"/>
          <a:ext cx="3714776" cy="2960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5214950"/>
            <a:ext cx="1846980" cy="523220"/>
          </a:xfrm>
          <a:prstGeom prst="rect">
            <a:avLst/>
          </a:prstGeom>
          <a:solidFill>
            <a:srgbClr val="B7F3DC"/>
          </a:solidFill>
          <a:ln w="28575">
            <a:solidFill>
              <a:srgbClr val="4BD597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Ученики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5214950"/>
            <a:ext cx="2000264" cy="523220"/>
          </a:xfrm>
          <a:prstGeom prst="rect">
            <a:avLst/>
          </a:prstGeom>
          <a:solidFill>
            <a:srgbClr val="B7F3DC"/>
          </a:solidFill>
          <a:ln w="28575">
            <a:solidFill>
              <a:srgbClr val="4BD597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Учителя</a:t>
            </a:r>
            <a:endParaRPr lang="ru-RU" sz="28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2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570</TotalTime>
  <Words>1224</Words>
  <Application>Microsoft Office PowerPoint</Application>
  <PresentationFormat>Экран (4:3)</PresentationFormat>
  <Paragraphs>152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SimSun</vt:lpstr>
      <vt:lpstr>Arial</vt:lpstr>
      <vt:lpstr>Calibri</vt:lpstr>
      <vt:lpstr>Georgia</vt:lpstr>
      <vt:lpstr>HY그래픽M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Microsoft Office</cp:lastModifiedBy>
  <cp:revision>61</cp:revision>
  <dcterms:created xsi:type="dcterms:W3CDTF">2017-11-17T16:29:39Z</dcterms:created>
  <dcterms:modified xsi:type="dcterms:W3CDTF">2023-09-14T18:08:41Z</dcterms:modified>
</cp:coreProperties>
</file>