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  <p:sldId id="263" r:id="rId9"/>
    <p:sldId id="274" r:id="rId10"/>
    <p:sldId id="275" r:id="rId11"/>
    <p:sldId id="264" r:id="rId12"/>
    <p:sldId id="276" r:id="rId13"/>
    <p:sldId id="265" r:id="rId14"/>
    <p:sldId id="266" r:id="rId15"/>
    <p:sldId id="267" r:id="rId16"/>
    <p:sldId id="277" r:id="rId17"/>
    <p:sldId id="279" r:id="rId18"/>
    <p:sldId id="270" r:id="rId19"/>
    <p:sldId id="271" r:id="rId20"/>
    <p:sldId id="272" r:id="rId21"/>
    <p:sldId id="278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9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548681"/>
            <a:ext cx="7117180" cy="2880319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Особенности проведения и содержания игр с детьми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со сложным </a:t>
            </a:r>
            <a:r>
              <a:rPr lang="ru-RU" sz="3600" b="1" dirty="0" smtClean="0">
                <a:solidFill>
                  <a:srgbClr val="0070C0"/>
                </a:solidFill>
              </a:rPr>
              <a:t>дефектом в развитии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429000"/>
            <a:ext cx="8640960" cy="280831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Из опыта работы учителя начальных классов Шаховской школы-интерната  </a:t>
            </a:r>
            <a:r>
              <a:rPr lang="ru-RU" sz="3200" smtClean="0">
                <a:solidFill>
                  <a:srgbClr val="002060"/>
                </a:solidFill>
              </a:rPr>
              <a:t>для обучающихся с ОВЗ</a:t>
            </a:r>
          </a:p>
          <a:p>
            <a:pPr algn="ctr"/>
            <a:r>
              <a:rPr lang="ru-RU" sz="3200" smtClean="0">
                <a:solidFill>
                  <a:srgbClr val="00206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Староверовой</a:t>
            </a:r>
            <a:r>
              <a:rPr lang="ru-RU" sz="3200" dirty="0" smtClean="0">
                <a:solidFill>
                  <a:srgbClr val="002060"/>
                </a:solidFill>
              </a:rPr>
              <a:t> Анны Владимировны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5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33451"/>
            <a:ext cx="4229993" cy="413590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908720"/>
            <a:ext cx="4229992" cy="4228033"/>
          </a:xfrm>
        </p:spPr>
      </p:pic>
    </p:spTree>
    <p:extLst>
      <p:ext uri="{BB962C8B-B14F-4D97-AF65-F5344CB8AC3E}">
        <p14:creationId xmlns:p14="http://schemas.microsoft.com/office/powerpoint/2010/main" val="24232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2033196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игры </a:t>
            </a:r>
            <a:r>
              <a:rPr lang="ru-RU" sz="4000" b="1" dirty="0" smtClean="0">
                <a:solidFill>
                  <a:srgbClr val="002060"/>
                </a:solidFill>
              </a:rPr>
              <a:t>– поручения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В </a:t>
            </a:r>
            <a:r>
              <a:rPr lang="ru-RU" dirty="0"/>
              <a:t>основе их лежат действия с предметами, игрушками, словесные поручения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80928"/>
            <a:ext cx="4646142" cy="3600399"/>
          </a:xfrm>
        </p:spPr>
      </p:pic>
    </p:spTree>
    <p:extLst>
      <p:ext uri="{BB962C8B-B14F-4D97-AF65-F5344CB8AC3E}">
        <p14:creationId xmlns:p14="http://schemas.microsoft.com/office/powerpoint/2010/main" val="33573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3816424" cy="33645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636912"/>
            <a:ext cx="3816424" cy="3456384"/>
          </a:xfrm>
        </p:spPr>
      </p:pic>
    </p:spTree>
    <p:extLst>
      <p:ext uri="{BB962C8B-B14F-4D97-AF65-F5344CB8AC3E}">
        <p14:creationId xmlns:p14="http://schemas.microsoft.com/office/powerpoint/2010/main" val="85245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76672"/>
            <a:ext cx="7125113" cy="1296144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игры </a:t>
            </a:r>
            <a:r>
              <a:rPr lang="ru-RU" sz="4000" b="1" dirty="0" smtClean="0">
                <a:solidFill>
                  <a:srgbClr val="002060"/>
                </a:solidFill>
              </a:rPr>
              <a:t>– предположения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(«что было бы</a:t>
            </a:r>
            <a:r>
              <a:rPr lang="ru-RU" sz="4000" b="1" dirty="0" smtClean="0">
                <a:solidFill>
                  <a:srgbClr val="002060"/>
                </a:solidFill>
              </a:rPr>
              <a:t>...»)</a:t>
            </a:r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5050639"/>
          </a:xfrm>
        </p:spPr>
        <p:txBody>
          <a:bodyPr>
            <a:normAutofit fontScale="85000" lnSpcReduction="10000"/>
          </a:bodyPr>
          <a:lstStyle/>
          <a:p>
            <a:r>
              <a:rPr lang="ru-RU" sz="1900" dirty="0"/>
              <a:t>Что было бы если бы дети разломали, разбросали все игрушки?</a:t>
            </a:r>
          </a:p>
          <a:p>
            <a:r>
              <a:rPr lang="ru-RU" sz="1900" dirty="0"/>
              <a:t>п/о: игрушки бы убежали, стало бы плохо, скучно без них.</a:t>
            </a:r>
          </a:p>
          <a:p>
            <a:r>
              <a:rPr lang="ru-RU" sz="1900" dirty="0"/>
              <a:t>Что было бы если бы дети берегли игрушки, обращались с ними аккуратно, после игры не разбрасывали?</a:t>
            </a:r>
          </a:p>
          <a:p>
            <a:r>
              <a:rPr lang="ru-RU" sz="1900" dirty="0"/>
              <a:t>п/о: все игрушки вернулись бы к нам и долго нам служили.</a:t>
            </a:r>
          </a:p>
          <a:p>
            <a:r>
              <a:rPr lang="ru-RU" sz="1900" dirty="0"/>
              <a:t>А как вы обращаетесь со своими любимыми игрушками?</a:t>
            </a:r>
          </a:p>
          <a:p>
            <a:r>
              <a:rPr lang="ru-RU" sz="1900" dirty="0"/>
              <a:t>Что было бы если бы дети разбрасывали свою обувь и одежду?</a:t>
            </a:r>
          </a:p>
          <a:p>
            <a:r>
              <a:rPr lang="ru-RU" sz="1900" dirty="0"/>
              <a:t>п/о: обувь и одежду надо было бы  искать, одежда была бы вся грязная и помятая, а обувь нечищеная.</a:t>
            </a:r>
          </a:p>
          <a:p>
            <a:r>
              <a:rPr lang="ru-RU" sz="1900" dirty="0"/>
              <a:t>Что было бы если бы книги разорвали, а картинки в них запачкали?</a:t>
            </a:r>
          </a:p>
          <a:p>
            <a:r>
              <a:rPr lang="ru-RU" sz="1900" dirty="0"/>
              <a:t>п/о: все книжки бы не захотели с нами дружить, а мы не смогли бы их читать, рассматривать картинки; книги нельзя рвать, надо их беречь, хранить в шкафу или на полке.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8946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60648"/>
            <a:ext cx="7125113" cy="288032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игры </a:t>
            </a:r>
            <a:r>
              <a:rPr lang="ru-RU" sz="3600" b="1" dirty="0" smtClean="0">
                <a:solidFill>
                  <a:srgbClr val="002060"/>
                </a:solidFill>
              </a:rPr>
              <a:t>– загадки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2800" dirty="0"/>
              <a:t>В основе их лежит проверка зна­ний, находчивости. Разгадывание загадок развива­ет способность к анализу, обобщению, формирует умение рассуждать, делать выводы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12976"/>
            <a:ext cx="4286250" cy="3219450"/>
          </a:xfrm>
        </p:spPr>
      </p:pic>
    </p:spTree>
    <p:extLst>
      <p:ext uri="{BB962C8B-B14F-4D97-AF65-F5344CB8AC3E}">
        <p14:creationId xmlns:p14="http://schemas.microsoft.com/office/powerpoint/2010/main" val="407547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игры - беседы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В основе их лежит общение. Основ­ным является непосредственность переживаний, за­интересованность, доброжелательность. Такая игра предъявляет требования к активизации эмоцио­нальных и мыслительных процессов. Она воспи­тывает умение слушать вопросы и ответы, сосре­доточивать внимание на содержании, дополнять </a:t>
            </a:r>
            <a:r>
              <a:rPr lang="ru-RU" sz="2400" dirty="0" smtClean="0"/>
              <a:t>сказанное</a:t>
            </a:r>
            <a:r>
              <a:rPr lang="ru-RU" sz="2400" dirty="0"/>
              <a:t>, высказывать суждения.</a:t>
            </a:r>
          </a:p>
        </p:txBody>
      </p:sp>
    </p:spTree>
    <p:extLst>
      <p:ext uri="{BB962C8B-B14F-4D97-AF65-F5344CB8AC3E}">
        <p14:creationId xmlns:p14="http://schemas.microsoft.com/office/powerpoint/2010/main" val="3177526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Игра-беседа на уроке математики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533451"/>
            <a:ext cx="3471863" cy="327181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2534046"/>
            <a:ext cx="3470275" cy="3271218"/>
          </a:xfrm>
        </p:spPr>
      </p:pic>
    </p:spTree>
    <p:extLst>
      <p:ext uri="{BB962C8B-B14F-4D97-AF65-F5344CB8AC3E}">
        <p14:creationId xmlns:p14="http://schemas.microsoft.com/office/powerpoint/2010/main" val="269660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8880"/>
            <a:ext cx="4320480" cy="408461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2656"/>
            <a:ext cx="3902323" cy="3579961"/>
          </a:xfrm>
        </p:spPr>
      </p:pic>
    </p:spTree>
    <p:extLst>
      <p:ext uri="{BB962C8B-B14F-4D97-AF65-F5344CB8AC3E}">
        <p14:creationId xmlns:p14="http://schemas.microsoft.com/office/powerpoint/2010/main" val="185961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Дидактические игры формируют: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-</a:t>
            </a:r>
            <a:r>
              <a:rPr lang="ru-RU" sz="2400" dirty="0"/>
              <a:t>Устойчивый интерес к учению и снятие напряжения, связанного с процессом адаптации ребенка;</a:t>
            </a:r>
            <a:br>
              <a:rPr lang="ru-RU" sz="2400" dirty="0"/>
            </a:br>
            <a:r>
              <a:rPr lang="ru-RU" sz="2400" dirty="0"/>
              <a:t>-Психические новообразования;</a:t>
            </a:r>
            <a:br>
              <a:rPr lang="ru-RU" sz="2400" dirty="0"/>
            </a:br>
            <a:r>
              <a:rPr lang="ru-RU" sz="2400" dirty="0" smtClean="0"/>
              <a:t>-Собственно </a:t>
            </a:r>
            <a:r>
              <a:rPr lang="ru-RU" sz="2400" dirty="0"/>
              <a:t>учебную деятельность;</a:t>
            </a:r>
            <a:br>
              <a:rPr lang="ru-RU" sz="2400" dirty="0"/>
            </a:br>
            <a:r>
              <a:rPr lang="ru-RU" sz="2400" dirty="0"/>
              <a:t>-</a:t>
            </a:r>
            <a:r>
              <a:rPr lang="ru-RU" sz="2400" dirty="0" err="1"/>
              <a:t>Общеучебные</a:t>
            </a:r>
            <a:r>
              <a:rPr lang="ru-RU" sz="2400" dirty="0"/>
              <a:t> умения, навыки учебной и самостоятельной работы</a:t>
            </a:r>
            <a:r>
              <a:rPr lang="ru-RU" sz="2400" dirty="0" smtClean="0"/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/>
              <a:t> </a:t>
            </a:r>
            <a:r>
              <a:rPr lang="ru-RU" sz="2400" dirty="0"/>
              <a:t>- Навыки самоконтроля и самооценки;</a:t>
            </a:r>
            <a:br>
              <a:rPr lang="ru-RU" sz="2400" dirty="0"/>
            </a:br>
            <a:r>
              <a:rPr lang="ru-RU" sz="2400" dirty="0"/>
              <a:t>-Адекватные взаимоотношения и освоение социальных ролей</a:t>
            </a:r>
          </a:p>
        </p:txBody>
      </p:sp>
    </p:spTree>
    <p:extLst>
      <p:ext uri="{BB962C8B-B14F-4D97-AF65-F5344CB8AC3E}">
        <p14:creationId xmlns:p14="http://schemas.microsoft.com/office/powerpoint/2010/main" val="245039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620689"/>
            <a:ext cx="7125112" cy="52381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Игра может быть проведена на любом этапе урока. Она используется, также, и на уроках разного типа.</a:t>
            </a:r>
            <a:br>
              <a:rPr lang="ru-RU" sz="2400" dirty="0"/>
            </a:br>
            <a:r>
              <a:rPr lang="ru-RU" sz="2400" dirty="0"/>
              <a:t>В начале урока цель игры – организовать и заинтересовать детей, стимулировать их активность. В середине урока игра должна решить задачу усвоения темы; в конце урока игра может носить поисковый характер. На любом этапе урока игра должна быть интересной, доступной, включать разные виды деятельности детей</a:t>
            </a:r>
          </a:p>
        </p:txBody>
      </p:sp>
    </p:spTree>
    <p:extLst>
      <p:ext uri="{BB962C8B-B14F-4D97-AF65-F5344CB8AC3E}">
        <p14:creationId xmlns:p14="http://schemas.microsoft.com/office/powerpoint/2010/main" val="49663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4704"/>
            <a:ext cx="7128792" cy="5094759"/>
          </a:xfrm>
        </p:spPr>
      </p:pic>
    </p:spTree>
    <p:extLst>
      <p:ext uri="{BB962C8B-B14F-4D97-AF65-F5344CB8AC3E}">
        <p14:creationId xmlns:p14="http://schemas.microsoft.com/office/powerpoint/2010/main" val="865258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Благодаря играм у детей повысился интерес к общению и учебной деятельности, обогатился словарный запас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04864"/>
            <a:ext cx="5403850" cy="4052888"/>
          </a:xfrm>
        </p:spPr>
      </p:pic>
    </p:spTree>
    <p:extLst>
      <p:ext uri="{BB962C8B-B14F-4D97-AF65-F5344CB8AC3E}">
        <p14:creationId xmlns:p14="http://schemas.microsoft.com/office/powerpoint/2010/main" val="20876978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348880"/>
            <a:ext cx="3744416" cy="32519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620688"/>
            <a:ext cx="3686299" cy="3168352"/>
          </a:xfrm>
        </p:spPr>
      </p:pic>
    </p:spTree>
    <p:extLst>
      <p:ext uri="{BB962C8B-B14F-4D97-AF65-F5344CB8AC3E}">
        <p14:creationId xmlns:p14="http://schemas.microsoft.com/office/powerpoint/2010/main" val="288764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3888432" cy="338437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852936"/>
            <a:ext cx="3888432" cy="3178770"/>
          </a:xfrm>
        </p:spPr>
      </p:pic>
    </p:spTree>
    <p:extLst>
      <p:ext uri="{BB962C8B-B14F-4D97-AF65-F5344CB8AC3E}">
        <p14:creationId xmlns:p14="http://schemas.microsoft.com/office/powerpoint/2010/main" val="374744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708920"/>
            <a:ext cx="3888432" cy="32519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36712"/>
            <a:ext cx="3758307" cy="3168352"/>
          </a:xfrm>
        </p:spPr>
      </p:pic>
    </p:spTree>
    <p:extLst>
      <p:ext uri="{BB962C8B-B14F-4D97-AF65-F5344CB8AC3E}">
        <p14:creationId xmlns:p14="http://schemas.microsoft.com/office/powerpoint/2010/main" val="22537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1114">
            <a:off x="467544" y="2204864"/>
            <a:ext cx="4104456" cy="3540001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492">
            <a:off x="4716016" y="764704"/>
            <a:ext cx="3830315" cy="3816424"/>
          </a:xfrm>
        </p:spPr>
      </p:pic>
    </p:spTree>
    <p:extLst>
      <p:ext uri="{BB962C8B-B14F-4D97-AF65-F5344CB8AC3E}">
        <p14:creationId xmlns:p14="http://schemas.microsoft.com/office/powerpoint/2010/main" val="2827092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0571">
            <a:off x="755576" y="692696"/>
            <a:ext cx="4248472" cy="367240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3295">
            <a:off x="4139952" y="2636912"/>
            <a:ext cx="4392488" cy="3600399"/>
          </a:xfrm>
        </p:spPr>
      </p:pic>
    </p:spTree>
    <p:extLst>
      <p:ext uri="{BB962C8B-B14F-4D97-AF65-F5344CB8AC3E}">
        <p14:creationId xmlns:p14="http://schemas.microsoft.com/office/powerpoint/2010/main" val="270739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0061">
            <a:off x="827584" y="548680"/>
            <a:ext cx="4752528" cy="374441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9076">
            <a:off x="4355976" y="2534046"/>
            <a:ext cx="4392488" cy="3775273"/>
          </a:xfrm>
        </p:spPr>
      </p:pic>
    </p:spTree>
    <p:extLst>
      <p:ext uri="{BB962C8B-B14F-4D97-AF65-F5344CB8AC3E}">
        <p14:creationId xmlns:p14="http://schemas.microsoft.com/office/powerpoint/2010/main" val="69386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17995">
            <a:off x="488022" y="1724376"/>
            <a:ext cx="4279974" cy="335207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5819">
            <a:off x="4580030" y="2560380"/>
            <a:ext cx="3737030" cy="3153462"/>
          </a:xfrm>
        </p:spPr>
      </p:pic>
    </p:spTree>
    <p:extLst>
      <p:ext uri="{BB962C8B-B14F-4D97-AF65-F5344CB8AC3E}">
        <p14:creationId xmlns:p14="http://schemas.microsoft.com/office/powerpoint/2010/main" val="170178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51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443054" cy="5544616"/>
          </a:xfrm>
        </p:spPr>
        <p:txBody>
          <a:bodyPr/>
          <a:lstStyle/>
          <a:p>
            <a:r>
              <a:rPr lang="ru-RU" sz="2000" b="1" dirty="0">
                <a:solidFill>
                  <a:srgbClr val="002060"/>
                </a:solidFill>
              </a:rPr>
              <a:t>У детей, имеющих умственную умеренную и тяжёлую отсталость, игра развивается крайне медленно и без специального обучения она ограничивается однообразными манипуляциями с игрушками, которые не имеют игрового содержания. Это обусловлено задержкой сенсомоторного развития. У данного контингента детей не сформирован </a:t>
            </a:r>
            <a:r>
              <a:rPr lang="ru-RU" sz="2000" b="1" dirty="0" err="1">
                <a:solidFill>
                  <a:srgbClr val="002060"/>
                </a:solidFill>
              </a:rPr>
              <a:t>потребностно</a:t>
            </a:r>
            <a:r>
              <a:rPr lang="ru-RU" sz="2000" b="1" dirty="0">
                <a:solidFill>
                  <a:srgbClr val="002060"/>
                </a:solidFill>
              </a:rPr>
              <a:t> – мотивационный компонент игры. В процессе специального обучения дети овладевают игровыми действиями, разными вариантами их цепочек, что важно для развёртывания сюжетных и сюжетно – ролевых игр.</a:t>
            </a:r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8208912" cy="115212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8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75724"/>
            <a:ext cx="8208912" cy="924475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Игра является </a:t>
            </a:r>
            <a:r>
              <a:rPr lang="ru-RU" sz="2800" b="1" dirty="0">
                <a:solidFill>
                  <a:srgbClr val="002060"/>
                </a:solidFill>
              </a:rPr>
              <a:t>одним из методов коррекционного воздействия на детей с умеренной умственной отсталостью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2348880"/>
            <a:ext cx="7125112" cy="381642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dirty="0" err="1" smtClean="0">
                <a:solidFill>
                  <a:srgbClr val="002060"/>
                </a:solidFill>
              </a:rPr>
              <a:t>Психокоррекционный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эффект игровых занятий у детей достигается благодаря установлению положительного эмоционального контакта между детьми и </a:t>
            </a:r>
            <a:r>
              <a:rPr lang="ru-RU" sz="2800" dirty="0" smtClean="0">
                <a:solidFill>
                  <a:srgbClr val="002060"/>
                </a:solidFill>
              </a:rPr>
              <a:t>взрослым. </a:t>
            </a:r>
            <a:r>
              <a:rPr lang="ru-RU" sz="2800" dirty="0">
                <a:solidFill>
                  <a:srgbClr val="002060"/>
                </a:solidFill>
              </a:rPr>
              <a:t>Игра снимает напряженность, расширяет способности детей к общению, увеличивает диапазон доступных ребёнку действий с предметами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112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Основные методы и формы проведения занятий по игре и </a:t>
            </a:r>
            <a:r>
              <a:rPr lang="ru-RU" dirty="0" err="1">
                <a:solidFill>
                  <a:srgbClr val="002060"/>
                </a:solidFill>
              </a:rPr>
              <a:t>игрокоррекции</a:t>
            </a:r>
            <a:r>
              <a:rPr lang="ru-RU" dirty="0">
                <a:solidFill>
                  <a:srgbClr val="002060"/>
                </a:solidFill>
              </a:rPr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2348880"/>
            <a:ext cx="7125112" cy="3509918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наблюдение </a:t>
            </a:r>
            <a:r>
              <a:rPr lang="ru-RU" sz="2400" dirty="0">
                <a:solidFill>
                  <a:srgbClr val="002060"/>
                </a:solidFill>
              </a:rPr>
              <a:t>за действиями взрослого и воспроизведение их при поддержке взрослого, подражая его действиям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Обучение воспроизведению цепочки игровых действий, фиксации результатов своих наблюдений в речевых (по возможности) высказываниях, экскурсии в магазин, на почту, в медицинский </a:t>
            </a:r>
            <a:r>
              <a:rPr lang="ru-RU" sz="2400" dirty="0" smtClean="0">
                <a:solidFill>
                  <a:srgbClr val="002060"/>
                </a:solidFill>
              </a:rPr>
              <a:t>кабинет и т.д.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Драматизация знакомых сказок с использованием </a:t>
            </a:r>
            <a:r>
              <a:rPr lang="ru-RU" sz="2400" dirty="0" smtClean="0">
                <a:solidFill>
                  <a:srgbClr val="002060"/>
                </a:solidFill>
              </a:rPr>
              <a:t>масок, кукольного театра</a:t>
            </a:r>
            <a:endParaRPr lang="ru-RU" sz="2400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9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4536504"/>
          </a:xfrm>
        </p:spPr>
        <p:txBody>
          <a:bodyPr/>
          <a:lstStyle/>
          <a:p>
            <a:pPr lvl="0" algn="ctr"/>
            <a:r>
              <a:rPr lang="ru-RU" b="1" i="1" dirty="0"/>
              <a:t> </a:t>
            </a:r>
            <a:r>
              <a:rPr lang="ru-RU" sz="2400" b="1" i="1" dirty="0" smtClean="0">
                <a:solidFill>
                  <a:srgbClr val="002060"/>
                </a:solidFill>
              </a:rPr>
              <a:t>Игровой материал:</a:t>
            </a:r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/>
              <a:t>- конструктивные игры (деревянный конструктор, счётные </a:t>
            </a:r>
            <a:r>
              <a:rPr lang="ru-RU" sz="2400" dirty="0" err="1" smtClean="0"/>
              <a:t>палочки,лего,кубики</a:t>
            </a:r>
            <a:r>
              <a:rPr lang="ru-RU" sz="2400" dirty="0" smtClean="0"/>
              <a:t> и т.д.)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- настольные игры (лото, </a:t>
            </a:r>
            <a:r>
              <a:rPr lang="ru-RU" sz="2400" dirty="0" err="1" smtClean="0"/>
              <a:t>пазлы</a:t>
            </a:r>
            <a:r>
              <a:rPr lang="ru-RU" sz="2400" dirty="0" smtClean="0"/>
              <a:t>, раскраски, </a:t>
            </a:r>
            <a:r>
              <a:rPr lang="ru-RU" sz="2400" dirty="0" err="1" smtClean="0"/>
              <a:t>домино,вкладыши</a:t>
            </a:r>
            <a:r>
              <a:rPr lang="ru-RU" sz="2400" dirty="0"/>
              <a:t> </a:t>
            </a:r>
            <a:r>
              <a:rPr lang="ru-RU" sz="2400" dirty="0" smtClean="0"/>
              <a:t>и т.п.)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- дидактические игры (на развитие внимания, мелкой моторики, общей </a:t>
            </a:r>
            <a:r>
              <a:rPr lang="ru-RU" sz="2400" dirty="0" smtClean="0"/>
              <a:t>моторики;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- подвижные игры (по правилам);</a:t>
            </a:r>
            <a:br>
              <a:rPr lang="ru-RU" sz="2400" dirty="0"/>
            </a:br>
            <a:r>
              <a:rPr lang="ru-RU" sz="2400" dirty="0"/>
              <a:t>- игры с песком и </a:t>
            </a:r>
            <a:r>
              <a:rPr lang="ru-RU" sz="2400" dirty="0" err="1" smtClean="0"/>
              <a:t>водой,красками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437112"/>
            <a:ext cx="4577771" cy="2214563"/>
          </a:xfrm>
        </p:spPr>
      </p:pic>
    </p:spTree>
    <p:extLst>
      <p:ext uri="{BB962C8B-B14F-4D97-AF65-F5344CB8AC3E}">
        <p14:creationId xmlns:p14="http://schemas.microsoft.com/office/powerpoint/2010/main" val="1902263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оснащение </a:t>
            </a:r>
            <a:r>
              <a:rPr lang="ru-RU" sz="3600" b="1" dirty="0">
                <a:solidFill>
                  <a:srgbClr val="002060"/>
                </a:solidFill>
              </a:rPr>
              <a:t>учебного </a:t>
            </a:r>
            <a:r>
              <a:rPr lang="ru-RU" sz="3600" b="1" dirty="0" smtClean="0">
                <a:solidFill>
                  <a:srgbClr val="002060"/>
                </a:solidFill>
              </a:rPr>
              <a:t>кабинета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в игровой зоне имеются настольные игры, конструкторы, игрушки;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зоне отдыха учащиеся могут расслабиться, послушать музыку;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учебная </a:t>
            </a:r>
            <a:r>
              <a:rPr lang="ru-RU" sz="2800" dirty="0"/>
              <a:t>зона настраивает детей на восприятие учебного материала</a:t>
            </a:r>
          </a:p>
        </p:txBody>
      </p:sp>
    </p:spTree>
    <p:extLst>
      <p:ext uri="{BB962C8B-B14F-4D97-AF65-F5344CB8AC3E}">
        <p14:creationId xmlns:p14="http://schemas.microsoft.com/office/powerpoint/2010/main" val="319058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игры - </a:t>
            </a:r>
            <a:r>
              <a:rPr lang="ru-RU" sz="4800" b="1" dirty="0" smtClean="0">
                <a:solidFill>
                  <a:srgbClr val="002060"/>
                </a:solidFill>
              </a:rPr>
              <a:t>путешествия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призваны усилить впечатление, обратить внимание детей на то, что находится рядом. Они обостряют наблюдательность, обличают преодоление трудностей. В этих играх исполь­зуются многие способы раскрытия познавательно­го содержания в сочетании с игровой деятельностью: постановка задач, пояснение способов ее решения, поэтапное решение задач, т. д.</a:t>
            </a:r>
          </a:p>
        </p:txBody>
      </p:sp>
    </p:spTree>
    <p:extLst>
      <p:ext uri="{BB962C8B-B14F-4D97-AF65-F5344CB8AC3E}">
        <p14:creationId xmlns:p14="http://schemas.microsoft.com/office/powerpoint/2010/main" val="21399658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Путешествие на остров здорового образа жизни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533451"/>
            <a:ext cx="3471863" cy="260389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2534046"/>
            <a:ext cx="4229992" cy="3703265"/>
          </a:xfrm>
        </p:spPr>
      </p:pic>
    </p:spTree>
    <p:extLst>
      <p:ext uri="{BB962C8B-B14F-4D97-AF65-F5344CB8AC3E}">
        <p14:creationId xmlns:p14="http://schemas.microsoft.com/office/powerpoint/2010/main" val="416757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284</TotalTime>
  <Words>514</Words>
  <Application>Microsoft Office PowerPoint</Application>
  <PresentationFormat>Экран (4:3)</PresentationFormat>
  <Paragraphs>41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Spring</vt:lpstr>
      <vt:lpstr>Особенности проведения и содержания игр с детьми  со сложным дефектом в развитии</vt:lpstr>
      <vt:lpstr>Презентация PowerPoint</vt:lpstr>
      <vt:lpstr>У детей, имеющих умственную умеренную и тяжёлую отсталость, игра развивается крайне медленно и без специального обучения она ограничивается однообразными манипуляциями с игрушками, которые не имеют игрового содержания. Это обусловлено задержкой сенсомоторного развития. У данного контингента детей не сформирован потребностно – мотивационный компонент игры. В процессе специального обучения дети овладевают игровыми действиями, разными вариантами их цепочек, что важно для развёртывания сюжетных и сюжетно – ролевых игр. </vt:lpstr>
      <vt:lpstr>Игра является одним из методов коррекционного воздействия на детей с умеренной умственной отсталостью</vt:lpstr>
      <vt:lpstr>Основные методы и формы проведения занятий по игре и игрокоррекции: </vt:lpstr>
      <vt:lpstr> Игровой материал: - конструктивные игры (деревянный конструктор, счётные палочки,лего,кубики и т.д.) - настольные игры (лото, пазлы, раскраски, домино,вкладыши и т.п.) - дидактические игры (на развитие внимания, мелкой моторики, общей моторики; - подвижные игры (по правилам); - игры с песком и водой,красками. </vt:lpstr>
      <vt:lpstr>оснащение учебного кабинета </vt:lpstr>
      <vt:lpstr>игры - путешествия</vt:lpstr>
      <vt:lpstr>Путешествие на остров здорового образа жизни</vt:lpstr>
      <vt:lpstr>Презентация PowerPoint</vt:lpstr>
      <vt:lpstr>игры – поручения  В основе их лежат действия с предметами, игрушками, словесные поручения</vt:lpstr>
      <vt:lpstr>Презентация PowerPoint</vt:lpstr>
      <vt:lpstr>игры – предположения («что было бы...»)  </vt:lpstr>
      <vt:lpstr>игры – загадки В основе их лежит проверка зна­ний, находчивости. Разгадывание загадок развива­ет способность к анализу, обобщению, формирует умение рассуждать, делать выводы </vt:lpstr>
      <vt:lpstr>игры - беседы</vt:lpstr>
      <vt:lpstr>Игра-беседа на уроке математики</vt:lpstr>
      <vt:lpstr>Презентация PowerPoint</vt:lpstr>
      <vt:lpstr>Дидактические игры формируют: </vt:lpstr>
      <vt:lpstr>Презентация PowerPoint</vt:lpstr>
      <vt:lpstr>Благодаря играм у детей повысился интерес к общению и учебной деятельности, обогатился словарный запас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и содержания дидактических игр с детьми  с умеренной умственной отсталостью</dc:title>
  <dc:creator>Анна</dc:creator>
  <cp:lastModifiedBy>user</cp:lastModifiedBy>
  <cp:revision>24</cp:revision>
  <dcterms:created xsi:type="dcterms:W3CDTF">2014-02-20T16:20:16Z</dcterms:created>
  <dcterms:modified xsi:type="dcterms:W3CDTF">2022-03-22T10:37:37Z</dcterms:modified>
</cp:coreProperties>
</file>