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2" y="-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"/>
            <a:ext cx="12192000" cy="685799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477069" y="562355"/>
            <a:ext cx="5237861" cy="1122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76045" y="1937562"/>
            <a:ext cx="10239908" cy="1671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aaam.ru/-" TargetMode="External"/><Relationship Id="rId3" Type="http://schemas.openxmlformats.org/officeDocument/2006/relationships/hyperlink" Target="http://www.ivalex.vistcom.ru/index.htm-" TargetMode="External"/><Relationship Id="rId7" Type="http://schemas.openxmlformats.org/officeDocument/2006/relationships/hyperlink" Target="http://www.doshkolnik.ru/-" TargetMode="External"/><Relationship Id="rId2" Type="http://schemas.openxmlformats.org/officeDocument/2006/relationships/hyperlink" Target="http://www.solnet.ee/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oi-detsad.ru/-" TargetMode="External"/><Relationship Id="rId5" Type="http://schemas.openxmlformats.org/officeDocument/2006/relationships/hyperlink" Target="http://www.moi-detsad.ru/konsultac.htm-" TargetMode="External"/><Relationship Id="rId4" Type="http://schemas.openxmlformats.org/officeDocument/2006/relationships/hyperlink" Target="http://doshkolnik.ru/-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252027" y="473456"/>
            <a:ext cx="9300210" cy="6965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114040" algn="l"/>
                <a:tab pos="5297170" algn="l"/>
              </a:tabLst>
            </a:pPr>
            <a:r>
              <a:rPr sz="4400" i="1" spc="125" dirty="0">
                <a:solidFill>
                  <a:srgbClr val="7030A0"/>
                </a:solidFill>
                <a:latin typeface="Georgia"/>
                <a:cs typeface="Georgia"/>
              </a:rPr>
              <a:t>Крылова	</a:t>
            </a:r>
            <a:r>
              <a:rPr sz="4400" i="1" spc="175" dirty="0">
                <a:solidFill>
                  <a:srgbClr val="7030A0"/>
                </a:solidFill>
                <a:latin typeface="Georgia"/>
                <a:cs typeface="Georgia"/>
              </a:rPr>
              <a:t>Елена	</a:t>
            </a:r>
            <a:r>
              <a:rPr sz="4400" i="1" spc="110" dirty="0">
                <a:solidFill>
                  <a:srgbClr val="7030A0"/>
                </a:solidFill>
                <a:latin typeface="Georgia"/>
                <a:cs typeface="Georgia"/>
              </a:rPr>
              <a:t>Михайловна</a:t>
            </a:r>
            <a:endParaRPr sz="44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41559" y="1653679"/>
            <a:ext cx="6819900" cy="3931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3670">
              <a:lnSpc>
                <a:spcPct val="100000"/>
              </a:lnSpc>
              <a:spcBef>
                <a:spcPts val="95"/>
              </a:spcBef>
            </a:pPr>
            <a:r>
              <a:rPr sz="2400" b="1" spc="25" dirty="0">
                <a:latin typeface="Georgia"/>
                <a:cs typeface="Georgia"/>
              </a:rPr>
              <a:t>Место </a:t>
            </a:r>
            <a:r>
              <a:rPr sz="2400" b="1" spc="5" dirty="0">
                <a:latin typeface="Georgia"/>
                <a:cs typeface="Georgia"/>
              </a:rPr>
              <a:t>работы: </a:t>
            </a:r>
            <a:r>
              <a:rPr sz="2800" b="1" spc="-80" dirty="0">
                <a:latin typeface="Georgia"/>
                <a:cs typeface="Georgia"/>
              </a:rPr>
              <a:t>МБДОУ</a:t>
            </a:r>
            <a:r>
              <a:rPr sz="2800" b="1" spc="-45" dirty="0">
                <a:latin typeface="Georgia"/>
                <a:cs typeface="Georgia"/>
              </a:rPr>
              <a:t> </a:t>
            </a:r>
            <a:r>
              <a:rPr sz="2800" b="1" spc="75" dirty="0">
                <a:latin typeface="Georgia"/>
                <a:cs typeface="Georgia"/>
              </a:rPr>
              <a:t>детский</a:t>
            </a:r>
            <a:endParaRPr sz="2800">
              <a:latin typeface="Georgia"/>
              <a:cs typeface="Georgia"/>
            </a:endParaRPr>
          </a:p>
          <a:p>
            <a:pPr marL="2807335">
              <a:lnSpc>
                <a:spcPct val="100000"/>
              </a:lnSpc>
            </a:pPr>
            <a:r>
              <a:rPr sz="2800" b="1" spc="90" dirty="0">
                <a:latin typeface="Georgia"/>
                <a:cs typeface="Georgia"/>
              </a:rPr>
              <a:t>сад</a:t>
            </a:r>
            <a:r>
              <a:rPr sz="2800" b="1" spc="240" dirty="0">
                <a:latin typeface="Georgia"/>
                <a:cs typeface="Georgia"/>
              </a:rPr>
              <a:t> </a:t>
            </a:r>
            <a:r>
              <a:rPr sz="2800" b="1" spc="-114" dirty="0">
                <a:latin typeface="Georgia"/>
                <a:cs typeface="Georgia"/>
              </a:rPr>
              <a:t>«Теремок»</a:t>
            </a:r>
            <a:endParaRPr sz="2800">
              <a:latin typeface="Georgia"/>
              <a:cs typeface="Georgia"/>
            </a:endParaRPr>
          </a:p>
          <a:p>
            <a:pPr marL="12700" marR="732155">
              <a:lnSpc>
                <a:spcPct val="100200"/>
              </a:lnSpc>
              <a:spcBef>
                <a:spcPts val="1425"/>
              </a:spcBef>
              <a:tabLst>
                <a:tab pos="3970654" algn="l"/>
                <a:tab pos="4068445" algn="l"/>
              </a:tabLst>
            </a:pPr>
            <a:r>
              <a:rPr sz="2400" b="1" spc="10" dirty="0">
                <a:latin typeface="Georgia"/>
                <a:cs typeface="Georgia"/>
              </a:rPr>
              <a:t>Должность: </a:t>
            </a:r>
            <a:r>
              <a:rPr sz="2800" b="1" spc="35" dirty="0">
                <a:latin typeface="Georgia"/>
                <a:cs typeface="Georgia"/>
              </a:rPr>
              <a:t>воспитатель </a:t>
            </a:r>
            <a:r>
              <a:rPr sz="2800" b="1" spc="-5" dirty="0">
                <a:latin typeface="Bookman Uralic"/>
                <a:cs typeface="Bookman Uralic"/>
              </a:rPr>
              <a:t>I  </a:t>
            </a:r>
            <a:r>
              <a:rPr sz="2800" b="1" spc="50" dirty="0">
                <a:latin typeface="Georgia"/>
                <a:cs typeface="Georgia"/>
              </a:rPr>
              <a:t>к</a:t>
            </a:r>
            <a:r>
              <a:rPr sz="2800" b="1" spc="75" dirty="0">
                <a:latin typeface="Georgia"/>
                <a:cs typeface="Georgia"/>
              </a:rPr>
              <a:t>в</a:t>
            </a:r>
            <a:r>
              <a:rPr sz="2800" b="1" spc="-135" dirty="0">
                <a:latin typeface="Georgia"/>
                <a:cs typeface="Georgia"/>
              </a:rPr>
              <a:t>а</a:t>
            </a:r>
            <a:r>
              <a:rPr sz="2800" b="1" spc="-145" dirty="0">
                <a:latin typeface="Georgia"/>
                <a:cs typeface="Georgia"/>
              </a:rPr>
              <a:t>л</a:t>
            </a:r>
            <a:r>
              <a:rPr sz="2800" b="1" spc="-55" dirty="0">
                <a:latin typeface="Georgia"/>
                <a:cs typeface="Georgia"/>
              </a:rPr>
              <a:t>и</a:t>
            </a:r>
            <a:r>
              <a:rPr sz="2800" b="1" spc="-70" dirty="0">
                <a:latin typeface="Georgia"/>
                <a:cs typeface="Georgia"/>
              </a:rPr>
              <a:t>ф</a:t>
            </a:r>
            <a:r>
              <a:rPr sz="2800" b="1" spc="-60" dirty="0">
                <a:latin typeface="Georgia"/>
                <a:cs typeface="Georgia"/>
              </a:rPr>
              <a:t>и</a:t>
            </a:r>
            <a:r>
              <a:rPr sz="2800" b="1" spc="65" dirty="0">
                <a:latin typeface="Georgia"/>
                <a:cs typeface="Georgia"/>
              </a:rPr>
              <a:t>к</a:t>
            </a:r>
            <a:r>
              <a:rPr sz="2800" b="1" spc="-20" dirty="0">
                <a:latin typeface="Georgia"/>
                <a:cs typeface="Georgia"/>
              </a:rPr>
              <a:t>а</a:t>
            </a:r>
            <a:r>
              <a:rPr sz="2800" b="1" spc="-15" dirty="0">
                <a:latin typeface="Georgia"/>
                <a:cs typeface="Georgia"/>
              </a:rPr>
              <a:t>ц</a:t>
            </a:r>
            <a:r>
              <a:rPr sz="2800" b="1" spc="-45" dirty="0">
                <a:latin typeface="Georgia"/>
                <a:cs typeface="Georgia"/>
              </a:rPr>
              <a:t>и</a:t>
            </a:r>
            <a:r>
              <a:rPr sz="2800" b="1" spc="-60" dirty="0">
                <a:latin typeface="Georgia"/>
                <a:cs typeface="Georgia"/>
              </a:rPr>
              <a:t>о</a:t>
            </a:r>
            <a:r>
              <a:rPr sz="2800" b="1" spc="-25" dirty="0">
                <a:latin typeface="Georgia"/>
                <a:cs typeface="Georgia"/>
              </a:rPr>
              <a:t>нн</a:t>
            </a:r>
            <a:r>
              <a:rPr sz="2800" b="1" spc="-60" dirty="0">
                <a:latin typeface="Georgia"/>
                <a:cs typeface="Georgia"/>
              </a:rPr>
              <a:t>о</a:t>
            </a:r>
            <a:r>
              <a:rPr sz="2800" b="1" spc="-55" dirty="0">
                <a:latin typeface="Georgia"/>
                <a:cs typeface="Georgia"/>
              </a:rPr>
              <a:t>й</a:t>
            </a:r>
            <a:r>
              <a:rPr sz="2800" b="1" dirty="0">
                <a:latin typeface="Georgia"/>
                <a:cs typeface="Georgia"/>
              </a:rPr>
              <a:t>		</a:t>
            </a:r>
            <a:r>
              <a:rPr sz="2800" b="1" spc="50" dirty="0">
                <a:latin typeface="Georgia"/>
                <a:cs typeface="Georgia"/>
              </a:rPr>
              <a:t>к</a:t>
            </a:r>
            <a:r>
              <a:rPr sz="2800" b="1" spc="90" dirty="0">
                <a:latin typeface="Georgia"/>
                <a:cs typeface="Georgia"/>
              </a:rPr>
              <a:t>ате</a:t>
            </a:r>
            <a:r>
              <a:rPr sz="2800" b="1" spc="80" dirty="0">
                <a:latin typeface="Georgia"/>
                <a:cs typeface="Georgia"/>
              </a:rPr>
              <a:t>г</a:t>
            </a:r>
            <a:r>
              <a:rPr sz="2800" b="1" spc="-60" dirty="0">
                <a:latin typeface="Georgia"/>
                <a:cs typeface="Georgia"/>
              </a:rPr>
              <a:t>о</a:t>
            </a:r>
            <a:r>
              <a:rPr sz="2800" b="1" spc="-45" dirty="0">
                <a:latin typeface="Georgia"/>
                <a:cs typeface="Georgia"/>
              </a:rPr>
              <a:t>рии  </a:t>
            </a:r>
            <a:r>
              <a:rPr sz="2400" b="1" spc="10" dirty="0">
                <a:latin typeface="Georgia"/>
                <a:cs typeface="Georgia"/>
              </a:rPr>
              <a:t>Педагогический</a:t>
            </a:r>
            <a:r>
              <a:rPr sz="2400" b="1" spc="160" dirty="0">
                <a:latin typeface="Georgia"/>
                <a:cs typeface="Georgia"/>
              </a:rPr>
              <a:t> </a:t>
            </a:r>
            <a:r>
              <a:rPr sz="2400" b="1" spc="40" dirty="0">
                <a:latin typeface="Georgia"/>
                <a:cs typeface="Georgia"/>
              </a:rPr>
              <a:t>стаж:</a:t>
            </a:r>
            <a:r>
              <a:rPr sz="2400" b="1" spc="40">
                <a:latin typeface="Georgia"/>
                <a:cs typeface="Georgia"/>
              </a:rPr>
              <a:t>	</a:t>
            </a:r>
            <a:r>
              <a:rPr sz="2400" b="1" spc="-15" smtClean="0">
                <a:latin typeface="Georgia"/>
                <a:cs typeface="Georgia"/>
              </a:rPr>
              <a:t>3</a:t>
            </a:r>
            <a:r>
              <a:rPr lang="ru-RU" sz="2400" b="1" spc="-15" dirty="0" smtClean="0">
                <a:latin typeface="Georgia"/>
                <a:cs typeface="Georgia"/>
              </a:rPr>
              <a:t>2</a:t>
            </a:r>
            <a:endParaRPr sz="2400">
              <a:latin typeface="Georgia"/>
              <a:cs typeface="Georgia"/>
            </a:endParaRPr>
          </a:p>
          <a:p>
            <a:pPr marL="12700">
              <a:lnSpc>
                <a:spcPts val="3345"/>
              </a:lnSpc>
            </a:pPr>
            <a:r>
              <a:rPr sz="2400" b="1" spc="60" dirty="0">
                <a:latin typeface="Georgia"/>
                <a:cs typeface="Georgia"/>
              </a:rPr>
              <a:t>Стаж </a:t>
            </a:r>
            <a:r>
              <a:rPr sz="2400" b="1" spc="65" dirty="0">
                <a:latin typeface="Georgia"/>
                <a:cs typeface="Georgia"/>
              </a:rPr>
              <a:t>в </a:t>
            </a:r>
            <a:r>
              <a:rPr sz="2400" b="1" spc="15" dirty="0">
                <a:latin typeface="Georgia"/>
                <a:cs typeface="Georgia"/>
              </a:rPr>
              <a:t>должности </a:t>
            </a:r>
            <a:r>
              <a:rPr sz="2400" b="1" spc="20" dirty="0">
                <a:latin typeface="Georgia"/>
                <a:cs typeface="Georgia"/>
              </a:rPr>
              <a:t>воспитателя</a:t>
            </a:r>
            <a:r>
              <a:rPr sz="2400" b="1" spc="20">
                <a:latin typeface="Georgia"/>
                <a:cs typeface="Georgia"/>
              </a:rPr>
              <a:t>: </a:t>
            </a:r>
            <a:r>
              <a:rPr lang="ru-RU" sz="2800" b="1" spc="-50" dirty="0" smtClean="0">
                <a:latin typeface="Georgia"/>
                <a:cs typeface="Georgia"/>
              </a:rPr>
              <a:t>10</a:t>
            </a:r>
            <a:r>
              <a:rPr sz="2800" b="1" spc="120" smtClean="0">
                <a:latin typeface="Georgia"/>
                <a:cs typeface="Georgia"/>
              </a:rPr>
              <a:t> </a:t>
            </a:r>
            <a:r>
              <a:rPr sz="2800" b="1" spc="15" dirty="0">
                <a:latin typeface="Georgia"/>
                <a:cs typeface="Georgia"/>
              </a:rPr>
              <a:t>лет</a:t>
            </a:r>
            <a:endParaRPr sz="2800">
              <a:latin typeface="Georgia"/>
              <a:cs typeface="Georgia"/>
            </a:endParaRPr>
          </a:p>
          <a:p>
            <a:pPr marL="690880">
              <a:lnSpc>
                <a:spcPts val="2390"/>
              </a:lnSpc>
              <a:spcBef>
                <a:spcPts val="1505"/>
              </a:spcBef>
            </a:pPr>
            <a:r>
              <a:rPr sz="2000" b="1" spc="-20" dirty="0">
                <a:latin typeface="Georgia"/>
                <a:cs typeface="Georgia"/>
              </a:rPr>
              <a:t>Профессиональное</a:t>
            </a:r>
            <a:r>
              <a:rPr sz="2000" b="1" spc="110" dirty="0">
                <a:latin typeface="Georgia"/>
                <a:cs typeface="Georgia"/>
              </a:rPr>
              <a:t> </a:t>
            </a:r>
            <a:r>
              <a:rPr sz="2000" b="1" spc="15" dirty="0">
                <a:latin typeface="Georgia"/>
                <a:cs typeface="Georgia"/>
              </a:rPr>
              <a:t>кредо:</a:t>
            </a:r>
            <a:endParaRPr sz="2000">
              <a:latin typeface="Georgia"/>
              <a:cs typeface="Georgia"/>
            </a:endParaRPr>
          </a:p>
          <a:p>
            <a:pPr marL="690880">
              <a:lnSpc>
                <a:spcPts val="2870"/>
              </a:lnSpc>
            </a:pPr>
            <a:r>
              <a:rPr sz="2400" b="1" spc="-5" dirty="0">
                <a:latin typeface="Georgia"/>
                <a:cs typeface="Georgia"/>
              </a:rPr>
              <a:t>Увлекаясь </a:t>
            </a:r>
            <a:r>
              <a:rPr sz="2400" b="1" dirty="0">
                <a:latin typeface="Bookman Uralic"/>
                <a:cs typeface="Bookman Uralic"/>
              </a:rPr>
              <a:t>–</a:t>
            </a:r>
            <a:r>
              <a:rPr sz="2400" b="1" spc="160" dirty="0">
                <a:latin typeface="Bookman Uralic"/>
                <a:cs typeface="Bookman Uralic"/>
              </a:rPr>
              <a:t> </a:t>
            </a:r>
            <a:r>
              <a:rPr sz="2400" b="1" spc="35" dirty="0">
                <a:latin typeface="Georgia"/>
                <a:cs typeface="Georgia"/>
              </a:rPr>
              <a:t>увлекать,</a:t>
            </a:r>
            <a:endParaRPr sz="2400">
              <a:latin typeface="Georgia"/>
              <a:cs typeface="Georgia"/>
            </a:endParaRPr>
          </a:p>
          <a:p>
            <a:pPr marL="2959735">
              <a:lnSpc>
                <a:spcPct val="100000"/>
              </a:lnSpc>
              <a:tabLst>
                <a:tab pos="4927600" algn="l"/>
              </a:tabLst>
            </a:pPr>
            <a:r>
              <a:rPr sz="2400" b="1" spc="5" dirty="0">
                <a:latin typeface="Georgia"/>
                <a:cs typeface="Georgia"/>
              </a:rPr>
              <a:t>Удивляясь	</a:t>
            </a:r>
            <a:r>
              <a:rPr sz="2400" b="1" spc="-5" dirty="0">
                <a:latin typeface="Bookman Uralic"/>
                <a:cs typeface="Bookman Uralic"/>
              </a:rPr>
              <a:t>-</a:t>
            </a:r>
            <a:r>
              <a:rPr sz="2400" b="1" spc="-75" dirty="0">
                <a:latin typeface="Bookman Uralic"/>
                <a:cs typeface="Bookman Uralic"/>
              </a:rPr>
              <a:t> </a:t>
            </a:r>
            <a:r>
              <a:rPr sz="2400" b="1" spc="45" dirty="0">
                <a:latin typeface="Georgia"/>
                <a:cs typeface="Georgia"/>
              </a:rPr>
              <a:t>удивлять.</a:t>
            </a:r>
            <a:endParaRPr sz="2400">
              <a:latin typeface="Georgia"/>
              <a:cs typeface="Georgia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832103" y="982980"/>
            <a:ext cx="3874135" cy="4619625"/>
            <a:chOff x="832103" y="982980"/>
            <a:chExt cx="3874135" cy="4619625"/>
          </a:xfrm>
        </p:grpSpPr>
        <p:sp>
          <p:nvSpPr>
            <p:cNvPr id="6" name="object 6"/>
            <p:cNvSpPr/>
            <p:nvPr/>
          </p:nvSpPr>
          <p:spPr>
            <a:xfrm>
              <a:off x="832103" y="982980"/>
              <a:ext cx="3874008" cy="46192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27417" y="1357325"/>
              <a:ext cx="3286417" cy="385154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"/>
            <a:ext cx="12192000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403451" y="506044"/>
            <a:ext cx="381825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Times New Roman"/>
                <a:cs typeface="Times New Roman"/>
              </a:rPr>
              <a:t>ПРОЕКТ </a:t>
            </a:r>
            <a:r>
              <a:rPr sz="1800" spc="-5" dirty="0">
                <a:latin typeface="Times New Roman"/>
                <a:cs typeface="Times New Roman"/>
              </a:rPr>
              <a:t>«ОСЕНЬ </a:t>
            </a:r>
            <a:r>
              <a:rPr sz="1800" dirty="0">
                <a:latin typeface="Times New Roman"/>
                <a:cs typeface="Times New Roman"/>
              </a:rPr>
              <a:t>– </a:t>
            </a:r>
            <a:r>
              <a:rPr sz="1800" spc="-35" dirty="0">
                <a:latin typeface="Times New Roman"/>
                <a:cs typeface="Times New Roman"/>
              </a:rPr>
              <a:t>ЧУДНАЯ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55" dirty="0">
                <a:latin typeface="Times New Roman"/>
                <a:cs typeface="Times New Roman"/>
              </a:rPr>
              <a:t>ПОРА»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87568" y="220789"/>
            <a:ext cx="11453495" cy="6449695"/>
            <a:chOff x="187568" y="220789"/>
            <a:chExt cx="11453495" cy="6449695"/>
          </a:xfrm>
        </p:grpSpPr>
        <p:sp>
          <p:nvSpPr>
            <p:cNvPr id="5" name="object 5"/>
            <p:cNvSpPr/>
            <p:nvPr/>
          </p:nvSpPr>
          <p:spPr>
            <a:xfrm>
              <a:off x="9337433" y="220789"/>
              <a:ext cx="2296248" cy="306166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87568" y="908545"/>
              <a:ext cx="2203942" cy="2938576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564922" y="236423"/>
              <a:ext cx="2360739" cy="3147631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7807566" y="3748455"/>
              <a:ext cx="3833444" cy="287508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94469" y="1101966"/>
              <a:ext cx="3039402" cy="2212466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34467" y="3989332"/>
              <a:ext cx="3574796" cy="268109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" y="0"/>
            <a:ext cx="12198350" cy="6871334"/>
            <a:chOff x="-1" y="0"/>
            <a:chExt cx="12198350" cy="6871334"/>
          </a:xfrm>
        </p:grpSpPr>
        <p:sp>
          <p:nvSpPr>
            <p:cNvPr id="3" name="object 3"/>
            <p:cNvSpPr/>
            <p:nvPr/>
          </p:nvSpPr>
          <p:spPr>
            <a:xfrm>
              <a:off x="0" y="2"/>
              <a:ext cx="12192000" cy="685799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293251" y="2857512"/>
              <a:ext cx="3812755" cy="400050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293251" y="2851073"/>
              <a:ext cx="3813175" cy="4007485"/>
            </a:xfrm>
            <a:custGeom>
              <a:avLst/>
              <a:gdLst/>
              <a:ahLst/>
              <a:cxnLst/>
              <a:rect l="l" t="t" r="r" b="b"/>
              <a:pathLst>
                <a:path w="3813175" h="4007484">
                  <a:moveTo>
                    <a:pt x="0" y="2003463"/>
                  </a:moveTo>
                  <a:lnTo>
                    <a:pt x="568" y="1954061"/>
                  </a:lnTo>
                  <a:lnTo>
                    <a:pt x="2264" y="1904952"/>
                  </a:lnTo>
                  <a:lnTo>
                    <a:pt x="5074" y="1856152"/>
                  </a:lnTo>
                  <a:lnTo>
                    <a:pt x="8987" y="1807672"/>
                  </a:lnTo>
                  <a:lnTo>
                    <a:pt x="13988" y="1759527"/>
                  </a:lnTo>
                  <a:lnTo>
                    <a:pt x="20064" y="1711731"/>
                  </a:lnTo>
                  <a:lnTo>
                    <a:pt x="27203" y="1664298"/>
                  </a:lnTo>
                  <a:lnTo>
                    <a:pt x="35392" y="1617240"/>
                  </a:lnTo>
                  <a:lnTo>
                    <a:pt x="44617" y="1570572"/>
                  </a:lnTo>
                  <a:lnTo>
                    <a:pt x="54865" y="1524307"/>
                  </a:lnTo>
                  <a:lnTo>
                    <a:pt x="66124" y="1478460"/>
                  </a:lnTo>
                  <a:lnTo>
                    <a:pt x="78379" y="1433043"/>
                  </a:lnTo>
                  <a:lnTo>
                    <a:pt x="91619" y="1388071"/>
                  </a:lnTo>
                  <a:lnTo>
                    <a:pt x="105831" y="1343558"/>
                  </a:lnTo>
                  <a:lnTo>
                    <a:pt x="121000" y="1299516"/>
                  </a:lnTo>
                  <a:lnTo>
                    <a:pt x="137114" y="1255960"/>
                  </a:lnTo>
                  <a:lnTo>
                    <a:pt x="154161" y="1212904"/>
                  </a:lnTo>
                  <a:lnTo>
                    <a:pt x="172126" y="1170361"/>
                  </a:lnTo>
                  <a:lnTo>
                    <a:pt x="190997" y="1128344"/>
                  </a:lnTo>
                  <a:lnTo>
                    <a:pt x="210761" y="1086868"/>
                  </a:lnTo>
                  <a:lnTo>
                    <a:pt x="231405" y="1045947"/>
                  </a:lnTo>
                  <a:lnTo>
                    <a:pt x="252916" y="1005594"/>
                  </a:lnTo>
                  <a:lnTo>
                    <a:pt x="275280" y="965822"/>
                  </a:lnTo>
                  <a:lnTo>
                    <a:pt x="298485" y="926646"/>
                  </a:lnTo>
                  <a:lnTo>
                    <a:pt x="322518" y="888079"/>
                  </a:lnTo>
                  <a:lnTo>
                    <a:pt x="347365" y="850135"/>
                  </a:lnTo>
                  <a:lnTo>
                    <a:pt x="373014" y="812827"/>
                  </a:lnTo>
                  <a:lnTo>
                    <a:pt x="399451" y="776170"/>
                  </a:lnTo>
                  <a:lnTo>
                    <a:pt x="426664" y="740177"/>
                  </a:lnTo>
                  <a:lnTo>
                    <a:pt x="454639" y="704862"/>
                  </a:lnTo>
                  <a:lnTo>
                    <a:pt x="483363" y="670238"/>
                  </a:lnTo>
                  <a:lnTo>
                    <a:pt x="512823" y="636319"/>
                  </a:lnTo>
                  <a:lnTo>
                    <a:pt x="543007" y="603119"/>
                  </a:lnTo>
                  <a:lnTo>
                    <a:pt x="573901" y="570652"/>
                  </a:lnTo>
                  <a:lnTo>
                    <a:pt x="605492" y="538931"/>
                  </a:lnTo>
                  <a:lnTo>
                    <a:pt x="637767" y="507971"/>
                  </a:lnTo>
                  <a:lnTo>
                    <a:pt x="670713" y="477784"/>
                  </a:lnTo>
                  <a:lnTo>
                    <a:pt x="704317" y="448384"/>
                  </a:lnTo>
                  <a:lnTo>
                    <a:pt x="738566" y="419786"/>
                  </a:lnTo>
                  <a:lnTo>
                    <a:pt x="773447" y="392002"/>
                  </a:lnTo>
                  <a:lnTo>
                    <a:pt x="808946" y="365047"/>
                  </a:lnTo>
                  <a:lnTo>
                    <a:pt x="845052" y="338935"/>
                  </a:lnTo>
                  <a:lnTo>
                    <a:pt x="881750" y="313679"/>
                  </a:lnTo>
                  <a:lnTo>
                    <a:pt x="919027" y="289292"/>
                  </a:lnTo>
                  <a:lnTo>
                    <a:pt x="956872" y="265789"/>
                  </a:lnTo>
                  <a:lnTo>
                    <a:pt x="995269" y="243183"/>
                  </a:lnTo>
                  <a:lnTo>
                    <a:pt x="1034208" y="221488"/>
                  </a:lnTo>
                  <a:lnTo>
                    <a:pt x="1073674" y="200717"/>
                  </a:lnTo>
                  <a:lnTo>
                    <a:pt x="1113654" y="180885"/>
                  </a:lnTo>
                  <a:lnTo>
                    <a:pt x="1154135" y="162005"/>
                  </a:lnTo>
                  <a:lnTo>
                    <a:pt x="1195105" y="144091"/>
                  </a:lnTo>
                  <a:lnTo>
                    <a:pt x="1236550" y="127156"/>
                  </a:lnTo>
                  <a:lnTo>
                    <a:pt x="1278458" y="111214"/>
                  </a:lnTo>
                  <a:lnTo>
                    <a:pt x="1320814" y="96280"/>
                  </a:lnTo>
                  <a:lnTo>
                    <a:pt x="1363607" y="82366"/>
                  </a:lnTo>
                  <a:lnTo>
                    <a:pt x="1406822" y="69486"/>
                  </a:lnTo>
                  <a:lnTo>
                    <a:pt x="1450448" y="57655"/>
                  </a:lnTo>
                  <a:lnTo>
                    <a:pt x="1494471" y="46885"/>
                  </a:lnTo>
                  <a:lnTo>
                    <a:pt x="1538877" y="37190"/>
                  </a:lnTo>
                  <a:lnTo>
                    <a:pt x="1583655" y="28585"/>
                  </a:lnTo>
                  <a:lnTo>
                    <a:pt x="1628790" y="21083"/>
                  </a:lnTo>
                  <a:lnTo>
                    <a:pt x="1674270" y="14698"/>
                  </a:lnTo>
                  <a:lnTo>
                    <a:pt x="1720081" y="9442"/>
                  </a:lnTo>
                  <a:lnTo>
                    <a:pt x="1766212" y="5331"/>
                  </a:lnTo>
                  <a:lnTo>
                    <a:pt x="1812647" y="2378"/>
                  </a:lnTo>
                  <a:lnTo>
                    <a:pt x="1859376" y="596"/>
                  </a:lnTo>
                  <a:lnTo>
                    <a:pt x="1906384" y="0"/>
                  </a:lnTo>
                  <a:lnTo>
                    <a:pt x="1953392" y="597"/>
                  </a:lnTo>
                  <a:lnTo>
                    <a:pt x="2000120" y="2379"/>
                  </a:lnTo>
                  <a:lnTo>
                    <a:pt x="2046556" y="5333"/>
                  </a:lnTo>
                  <a:lnTo>
                    <a:pt x="2092686" y="9444"/>
                  </a:lnTo>
                  <a:lnTo>
                    <a:pt x="2138498" y="14700"/>
                  </a:lnTo>
                  <a:lnTo>
                    <a:pt x="2183978" y="21086"/>
                  </a:lnTo>
                  <a:lnTo>
                    <a:pt x="2229113" y="28588"/>
                  </a:lnTo>
                  <a:lnTo>
                    <a:pt x="2273890" y="37194"/>
                  </a:lnTo>
                  <a:lnTo>
                    <a:pt x="2318296" y="46889"/>
                  </a:lnTo>
                  <a:lnTo>
                    <a:pt x="2362319" y="57659"/>
                  </a:lnTo>
                  <a:lnTo>
                    <a:pt x="2405944" y="69491"/>
                  </a:lnTo>
                  <a:lnTo>
                    <a:pt x="2449160" y="82370"/>
                  </a:lnTo>
                  <a:lnTo>
                    <a:pt x="2491952" y="96285"/>
                  </a:lnTo>
                  <a:lnTo>
                    <a:pt x="2534309" y="111219"/>
                  </a:lnTo>
                  <a:lnTo>
                    <a:pt x="2576216" y="127161"/>
                  </a:lnTo>
                  <a:lnTo>
                    <a:pt x="2617661" y="144096"/>
                  </a:lnTo>
                  <a:lnTo>
                    <a:pt x="2658630" y="162010"/>
                  </a:lnTo>
                  <a:lnTo>
                    <a:pt x="2699112" y="180891"/>
                  </a:lnTo>
                  <a:lnTo>
                    <a:pt x="2739092" y="200723"/>
                  </a:lnTo>
                  <a:lnTo>
                    <a:pt x="2778557" y="221493"/>
                  </a:lnTo>
                  <a:lnTo>
                    <a:pt x="2817495" y="243188"/>
                  </a:lnTo>
                  <a:lnTo>
                    <a:pt x="2855893" y="265794"/>
                  </a:lnTo>
                  <a:lnTo>
                    <a:pt x="2893737" y="289298"/>
                  </a:lnTo>
                  <a:lnTo>
                    <a:pt x="2931014" y="313684"/>
                  </a:lnTo>
                  <a:lnTo>
                    <a:pt x="2967712" y="338941"/>
                  </a:lnTo>
                  <a:lnTo>
                    <a:pt x="3003817" y="365053"/>
                  </a:lnTo>
                  <a:lnTo>
                    <a:pt x="3039316" y="392008"/>
                  </a:lnTo>
                  <a:lnTo>
                    <a:pt x="3074197" y="419791"/>
                  </a:lnTo>
                  <a:lnTo>
                    <a:pt x="3108445" y="448389"/>
                  </a:lnTo>
                  <a:lnTo>
                    <a:pt x="3142049" y="477789"/>
                  </a:lnTo>
                  <a:lnTo>
                    <a:pt x="3174995" y="507976"/>
                  </a:lnTo>
                  <a:lnTo>
                    <a:pt x="3207270" y="538936"/>
                  </a:lnTo>
                  <a:lnTo>
                    <a:pt x="3238860" y="570657"/>
                  </a:lnTo>
                  <a:lnTo>
                    <a:pt x="3269754" y="603124"/>
                  </a:lnTo>
                  <a:lnTo>
                    <a:pt x="3299937" y="636324"/>
                  </a:lnTo>
                  <a:lnTo>
                    <a:pt x="3329398" y="670242"/>
                  </a:lnTo>
                  <a:lnTo>
                    <a:pt x="3358122" y="704866"/>
                  </a:lnTo>
                  <a:lnTo>
                    <a:pt x="3386096" y="740181"/>
                  </a:lnTo>
                  <a:lnTo>
                    <a:pt x="3413309" y="776174"/>
                  </a:lnTo>
                  <a:lnTo>
                    <a:pt x="3439745" y="812831"/>
                  </a:lnTo>
                  <a:lnTo>
                    <a:pt x="3465394" y="850138"/>
                  </a:lnTo>
                  <a:lnTo>
                    <a:pt x="3490241" y="888082"/>
                  </a:lnTo>
                  <a:lnTo>
                    <a:pt x="3514273" y="926649"/>
                  </a:lnTo>
                  <a:lnTo>
                    <a:pt x="3537478" y="965825"/>
                  </a:lnTo>
                  <a:lnTo>
                    <a:pt x="3559842" y="1005596"/>
                  </a:lnTo>
                  <a:lnTo>
                    <a:pt x="3581353" y="1045950"/>
                  </a:lnTo>
                  <a:lnTo>
                    <a:pt x="3601996" y="1086871"/>
                  </a:lnTo>
                  <a:lnTo>
                    <a:pt x="3621760" y="1128346"/>
                  </a:lnTo>
                  <a:lnTo>
                    <a:pt x="3640631" y="1170363"/>
                  </a:lnTo>
                  <a:lnTo>
                    <a:pt x="3658596" y="1212906"/>
                  </a:lnTo>
                  <a:lnTo>
                    <a:pt x="3675642" y="1255962"/>
                  </a:lnTo>
                  <a:lnTo>
                    <a:pt x="3691757" y="1299517"/>
                  </a:lnTo>
                  <a:lnTo>
                    <a:pt x="3706926" y="1343559"/>
                  </a:lnTo>
                  <a:lnTo>
                    <a:pt x="3721137" y="1388072"/>
                  </a:lnTo>
                  <a:lnTo>
                    <a:pt x="3734377" y="1433044"/>
                  </a:lnTo>
                  <a:lnTo>
                    <a:pt x="3746632" y="1478461"/>
                  </a:lnTo>
                  <a:lnTo>
                    <a:pt x="3757891" y="1524308"/>
                  </a:lnTo>
                  <a:lnTo>
                    <a:pt x="3768139" y="1570572"/>
                  </a:lnTo>
                  <a:lnTo>
                    <a:pt x="3777364" y="1617240"/>
                  </a:lnTo>
                  <a:lnTo>
                    <a:pt x="3785552" y="1664298"/>
                  </a:lnTo>
                  <a:lnTo>
                    <a:pt x="3792691" y="1711732"/>
                  </a:lnTo>
                  <a:lnTo>
                    <a:pt x="3798767" y="1759528"/>
                  </a:lnTo>
                  <a:lnTo>
                    <a:pt x="3803768" y="1807672"/>
                  </a:lnTo>
                  <a:lnTo>
                    <a:pt x="3807681" y="1856152"/>
                  </a:lnTo>
                  <a:lnTo>
                    <a:pt x="3810491" y="1904953"/>
                  </a:lnTo>
                  <a:lnTo>
                    <a:pt x="3812187" y="1954061"/>
                  </a:lnTo>
                  <a:lnTo>
                    <a:pt x="3812755" y="2003463"/>
                  </a:lnTo>
                  <a:lnTo>
                    <a:pt x="3812187" y="2052865"/>
                  </a:lnTo>
                  <a:lnTo>
                    <a:pt x="3810491" y="2101973"/>
                  </a:lnTo>
                  <a:lnTo>
                    <a:pt x="3807680" y="2150773"/>
                  </a:lnTo>
                  <a:lnTo>
                    <a:pt x="3803768" y="2199253"/>
                  </a:lnTo>
                  <a:lnTo>
                    <a:pt x="3798767" y="2247398"/>
                  </a:lnTo>
                  <a:lnTo>
                    <a:pt x="3792691" y="2295194"/>
                  </a:lnTo>
                  <a:lnTo>
                    <a:pt x="3785552" y="2342628"/>
                  </a:lnTo>
                  <a:lnTo>
                    <a:pt x="3777363" y="2389685"/>
                  </a:lnTo>
                  <a:lnTo>
                    <a:pt x="3768138" y="2436354"/>
                  </a:lnTo>
                  <a:lnTo>
                    <a:pt x="3757890" y="2482618"/>
                  </a:lnTo>
                  <a:lnTo>
                    <a:pt x="3746631" y="2528466"/>
                  </a:lnTo>
                  <a:lnTo>
                    <a:pt x="3734376" y="2573882"/>
                  </a:lnTo>
                  <a:lnTo>
                    <a:pt x="3721136" y="2618854"/>
                  </a:lnTo>
                  <a:lnTo>
                    <a:pt x="3706924" y="2663368"/>
                  </a:lnTo>
                  <a:lnTo>
                    <a:pt x="3691755" y="2707409"/>
                  </a:lnTo>
                  <a:lnTo>
                    <a:pt x="3675641" y="2750965"/>
                  </a:lnTo>
                  <a:lnTo>
                    <a:pt x="3658594" y="2794022"/>
                  </a:lnTo>
                  <a:lnTo>
                    <a:pt x="3640629" y="2836565"/>
                  </a:lnTo>
                  <a:lnTo>
                    <a:pt x="3621758" y="2878581"/>
                  </a:lnTo>
                  <a:lnTo>
                    <a:pt x="3601994" y="2920057"/>
                  </a:lnTo>
                  <a:lnTo>
                    <a:pt x="3581350" y="2960979"/>
                  </a:lnTo>
                  <a:lnTo>
                    <a:pt x="3559839" y="3001332"/>
                  </a:lnTo>
                  <a:lnTo>
                    <a:pt x="3537475" y="3041104"/>
                  </a:lnTo>
                  <a:lnTo>
                    <a:pt x="3514270" y="3080280"/>
                  </a:lnTo>
                  <a:lnTo>
                    <a:pt x="3490237" y="3118847"/>
                  </a:lnTo>
                  <a:lnTo>
                    <a:pt x="3465390" y="3156791"/>
                  </a:lnTo>
                  <a:lnTo>
                    <a:pt x="3439742" y="3194099"/>
                  </a:lnTo>
                  <a:lnTo>
                    <a:pt x="3413305" y="3230756"/>
                  </a:lnTo>
                  <a:lnTo>
                    <a:pt x="3386092" y="3266749"/>
                  </a:lnTo>
                  <a:lnTo>
                    <a:pt x="3358117" y="3302065"/>
                  </a:lnTo>
                  <a:lnTo>
                    <a:pt x="3329393" y="3336688"/>
                  </a:lnTo>
                  <a:lnTo>
                    <a:pt x="3299933" y="3370607"/>
                  </a:lnTo>
                  <a:lnTo>
                    <a:pt x="3269749" y="3403807"/>
                  </a:lnTo>
                  <a:lnTo>
                    <a:pt x="3238856" y="3436275"/>
                  </a:lnTo>
                  <a:lnTo>
                    <a:pt x="3207265" y="3467996"/>
                  </a:lnTo>
                  <a:lnTo>
                    <a:pt x="3174990" y="3498956"/>
                  </a:lnTo>
                  <a:lnTo>
                    <a:pt x="3142044" y="3529144"/>
                  </a:lnTo>
                  <a:lnTo>
                    <a:pt x="3108440" y="3558543"/>
                  </a:lnTo>
                  <a:lnTo>
                    <a:pt x="3074191" y="3587142"/>
                  </a:lnTo>
                  <a:lnTo>
                    <a:pt x="3039311" y="3614926"/>
                  </a:lnTo>
                  <a:lnTo>
                    <a:pt x="3003812" y="3641881"/>
                  </a:lnTo>
                  <a:lnTo>
                    <a:pt x="2967706" y="3667993"/>
                  </a:lnTo>
                  <a:lnTo>
                    <a:pt x="2931009" y="3693250"/>
                  </a:lnTo>
                  <a:lnTo>
                    <a:pt x="2893731" y="3717637"/>
                  </a:lnTo>
                  <a:lnTo>
                    <a:pt x="2855887" y="3741140"/>
                  </a:lnTo>
                  <a:lnTo>
                    <a:pt x="2817490" y="3763747"/>
                  </a:lnTo>
                  <a:lnTo>
                    <a:pt x="2778552" y="3785442"/>
                  </a:lnTo>
                  <a:lnTo>
                    <a:pt x="2739086" y="3806213"/>
                  </a:lnTo>
                  <a:lnTo>
                    <a:pt x="2699106" y="3826045"/>
                  </a:lnTo>
                  <a:lnTo>
                    <a:pt x="2658625" y="3844925"/>
                  </a:lnTo>
                  <a:lnTo>
                    <a:pt x="2617655" y="3862840"/>
                  </a:lnTo>
                  <a:lnTo>
                    <a:pt x="2576211" y="3879775"/>
                  </a:lnTo>
                  <a:lnTo>
                    <a:pt x="2534304" y="3895717"/>
                  </a:lnTo>
                  <a:lnTo>
                    <a:pt x="2491947" y="3910652"/>
                  </a:lnTo>
                  <a:lnTo>
                    <a:pt x="2449155" y="3924566"/>
                  </a:lnTo>
                  <a:lnTo>
                    <a:pt x="2405940" y="3937446"/>
                  </a:lnTo>
                  <a:lnTo>
                    <a:pt x="2362315" y="3949278"/>
                  </a:lnTo>
                  <a:lnTo>
                    <a:pt x="2318293" y="3960049"/>
                  </a:lnTo>
                  <a:lnTo>
                    <a:pt x="2273886" y="3969743"/>
                  </a:lnTo>
                  <a:lnTo>
                    <a:pt x="2229110" y="3978349"/>
                  </a:lnTo>
                  <a:lnTo>
                    <a:pt x="2183975" y="3985852"/>
                  </a:lnTo>
                  <a:lnTo>
                    <a:pt x="2138495" y="3992238"/>
                  </a:lnTo>
                  <a:lnTo>
                    <a:pt x="2092684" y="3997493"/>
                  </a:lnTo>
                  <a:lnTo>
                    <a:pt x="2046554" y="4001605"/>
                  </a:lnTo>
                  <a:lnTo>
                    <a:pt x="2000119" y="4004559"/>
                  </a:lnTo>
                  <a:lnTo>
                    <a:pt x="1953391" y="4006341"/>
                  </a:lnTo>
                  <a:lnTo>
                    <a:pt x="1906384" y="4006938"/>
                  </a:lnTo>
                  <a:lnTo>
                    <a:pt x="1859376" y="4006341"/>
                  </a:lnTo>
                  <a:lnTo>
                    <a:pt x="1812647" y="4004559"/>
                  </a:lnTo>
                  <a:lnTo>
                    <a:pt x="1766212" y="4001605"/>
                  </a:lnTo>
                  <a:lnTo>
                    <a:pt x="1720081" y="3997493"/>
                  </a:lnTo>
                  <a:lnTo>
                    <a:pt x="1674270" y="3992238"/>
                  </a:lnTo>
                  <a:lnTo>
                    <a:pt x="1628790" y="3985852"/>
                  </a:lnTo>
                  <a:lnTo>
                    <a:pt x="1583655" y="3978349"/>
                  </a:lnTo>
                  <a:lnTo>
                    <a:pt x="1538877" y="3969743"/>
                  </a:lnTo>
                  <a:lnTo>
                    <a:pt x="1494471" y="3960049"/>
                  </a:lnTo>
                  <a:lnTo>
                    <a:pt x="1450448" y="3949278"/>
                  </a:lnTo>
                  <a:lnTo>
                    <a:pt x="1406822" y="3937446"/>
                  </a:lnTo>
                  <a:lnTo>
                    <a:pt x="1363607" y="3924566"/>
                  </a:lnTo>
                  <a:lnTo>
                    <a:pt x="1320814" y="3910652"/>
                  </a:lnTo>
                  <a:lnTo>
                    <a:pt x="1278458" y="3895717"/>
                  </a:lnTo>
                  <a:lnTo>
                    <a:pt x="1236550" y="3879775"/>
                  </a:lnTo>
                  <a:lnTo>
                    <a:pt x="1195105" y="3862840"/>
                  </a:lnTo>
                  <a:lnTo>
                    <a:pt x="1154135" y="3844925"/>
                  </a:lnTo>
                  <a:lnTo>
                    <a:pt x="1113654" y="3826045"/>
                  </a:lnTo>
                  <a:lnTo>
                    <a:pt x="1073674" y="3806213"/>
                  </a:lnTo>
                  <a:lnTo>
                    <a:pt x="1034208" y="3785442"/>
                  </a:lnTo>
                  <a:lnTo>
                    <a:pt x="995269" y="3763747"/>
                  </a:lnTo>
                  <a:lnTo>
                    <a:pt x="956872" y="3741140"/>
                  </a:lnTo>
                  <a:lnTo>
                    <a:pt x="919027" y="3717637"/>
                  </a:lnTo>
                  <a:lnTo>
                    <a:pt x="881750" y="3693250"/>
                  </a:lnTo>
                  <a:lnTo>
                    <a:pt x="845052" y="3667993"/>
                  </a:lnTo>
                  <a:lnTo>
                    <a:pt x="808946" y="3641881"/>
                  </a:lnTo>
                  <a:lnTo>
                    <a:pt x="773447" y="3614926"/>
                  </a:lnTo>
                  <a:lnTo>
                    <a:pt x="738566" y="3587142"/>
                  </a:lnTo>
                  <a:lnTo>
                    <a:pt x="704317" y="3558543"/>
                  </a:lnTo>
                  <a:lnTo>
                    <a:pt x="670713" y="3529144"/>
                  </a:lnTo>
                  <a:lnTo>
                    <a:pt x="637767" y="3498956"/>
                  </a:lnTo>
                  <a:lnTo>
                    <a:pt x="605492" y="3467996"/>
                  </a:lnTo>
                  <a:lnTo>
                    <a:pt x="573901" y="3436275"/>
                  </a:lnTo>
                  <a:lnTo>
                    <a:pt x="543007" y="3403807"/>
                  </a:lnTo>
                  <a:lnTo>
                    <a:pt x="512823" y="3370607"/>
                  </a:lnTo>
                  <a:lnTo>
                    <a:pt x="483363" y="3336688"/>
                  </a:lnTo>
                  <a:lnTo>
                    <a:pt x="454639" y="3302065"/>
                  </a:lnTo>
                  <a:lnTo>
                    <a:pt x="426664" y="3266749"/>
                  </a:lnTo>
                  <a:lnTo>
                    <a:pt x="399451" y="3230756"/>
                  </a:lnTo>
                  <a:lnTo>
                    <a:pt x="373014" y="3194099"/>
                  </a:lnTo>
                  <a:lnTo>
                    <a:pt x="347365" y="3156791"/>
                  </a:lnTo>
                  <a:lnTo>
                    <a:pt x="322518" y="3118847"/>
                  </a:lnTo>
                  <a:lnTo>
                    <a:pt x="298485" y="3080280"/>
                  </a:lnTo>
                  <a:lnTo>
                    <a:pt x="275280" y="3041104"/>
                  </a:lnTo>
                  <a:lnTo>
                    <a:pt x="252916" y="3001332"/>
                  </a:lnTo>
                  <a:lnTo>
                    <a:pt x="231405" y="2960979"/>
                  </a:lnTo>
                  <a:lnTo>
                    <a:pt x="210761" y="2920057"/>
                  </a:lnTo>
                  <a:lnTo>
                    <a:pt x="190997" y="2878581"/>
                  </a:lnTo>
                  <a:lnTo>
                    <a:pt x="172126" y="2836565"/>
                  </a:lnTo>
                  <a:lnTo>
                    <a:pt x="154161" y="2794022"/>
                  </a:lnTo>
                  <a:lnTo>
                    <a:pt x="137114" y="2750965"/>
                  </a:lnTo>
                  <a:lnTo>
                    <a:pt x="121000" y="2707409"/>
                  </a:lnTo>
                  <a:lnTo>
                    <a:pt x="105831" y="2663368"/>
                  </a:lnTo>
                  <a:lnTo>
                    <a:pt x="91619" y="2618854"/>
                  </a:lnTo>
                  <a:lnTo>
                    <a:pt x="78379" y="2573882"/>
                  </a:lnTo>
                  <a:lnTo>
                    <a:pt x="66124" y="2528466"/>
                  </a:lnTo>
                  <a:lnTo>
                    <a:pt x="54865" y="2482618"/>
                  </a:lnTo>
                  <a:lnTo>
                    <a:pt x="44617" y="2436354"/>
                  </a:lnTo>
                  <a:lnTo>
                    <a:pt x="35392" y="2389685"/>
                  </a:lnTo>
                  <a:lnTo>
                    <a:pt x="27203" y="2342628"/>
                  </a:lnTo>
                  <a:lnTo>
                    <a:pt x="20064" y="2295194"/>
                  </a:lnTo>
                  <a:lnTo>
                    <a:pt x="13988" y="2247398"/>
                  </a:lnTo>
                  <a:lnTo>
                    <a:pt x="8987" y="2199253"/>
                  </a:lnTo>
                  <a:lnTo>
                    <a:pt x="5074" y="2150773"/>
                  </a:lnTo>
                  <a:lnTo>
                    <a:pt x="2264" y="2101973"/>
                  </a:lnTo>
                  <a:lnTo>
                    <a:pt x="568" y="2052865"/>
                  </a:lnTo>
                  <a:lnTo>
                    <a:pt x="0" y="2003463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213233" y="2768600"/>
              <a:ext cx="4342853" cy="40894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213233" y="2766644"/>
              <a:ext cx="4343400" cy="4091940"/>
            </a:xfrm>
            <a:custGeom>
              <a:avLst/>
              <a:gdLst/>
              <a:ahLst/>
              <a:cxnLst/>
              <a:rect l="l" t="t" r="r" b="b"/>
              <a:pathLst>
                <a:path w="4343400" h="4091940">
                  <a:moveTo>
                    <a:pt x="0" y="2121877"/>
                  </a:moveTo>
                  <a:lnTo>
                    <a:pt x="545" y="2073845"/>
                  </a:lnTo>
                  <a:lnTo>
                    <a:pt x="2173" y="2026073"/>
                  </a:lnTo>
                  <a:lnTo>
                    <a:pt x="4873" y="1978574"/>
                  </a:lnTo>
                  <a:lnTo>
                    <a:pt x="8634" y="1931358"/>
                  </a:lnTo>
                  <a:lnTo>
                    <a:pt x="13443" y="1884437"/>
                  </a:lnTo>
                  <a:lnTo>
                    <a:pt x="19289" y="1837822"/>
                  </a:lnTo>
                  <a:lnTo>
                    <a:pt x="26160" y="1791524"/>
                  </a:lnTo>
                  <a:lnTo>
                    <a:pt x="34046" y="1745554"/>
                  </a:lnTo>
                  <a:lnTo>
                    <a:pt x="42934" y="1699925"/>
                  </a:lnTo>
                  <a:lnTo>
                    <a:pt x="52814" y="1654646"/>
                  </a:lnTo>
                  <a:lnTo>
                    <a:pt x="63673" y="1609729"/>
                  </a:lnTo>
                  <a:lnTo>
                    <a:pt x="75501" y="1565185"/>
                  </a:lnTo>
                  <a:lnTo>
                    <a:pt x="88285" y="1521026"/>
                  </a:lnTo>
                  <a:lnTo>
                    <a:pt x="102014" y="1477263"/>
                  </a:lnTo>
                  <a:lnTo>
                    <a:pt x="116677" y="1433907"/>
                  </a:lnTo>
                  <a:lnTo>
                    <a:pt x="132263" y="1390970"/>
                  </a:lnTo>
                  <a:lnTo>
                    <a:pt x="148758" y="1348461"/>
                  </a:lnTo>
                  <a:lnTo>
                    <a:pt x="166154" y="1306394"/>
                  </a:lnTo>
                  <a:lnTo>
                    <a:pt x="184437" y="1264778"/>
                  </a:lnTo>
                  <a:lnTo>
                    <a:pt x="203596" y="1223626"/>
                  </a:lnTo>
                  <a:lnTo>
                    <a:pt x="223620" y="1182948"/>
                  </a:lnTo>
                  <a:lnTo>
                    <a:pt x="244497" y="1142756"/>
                  </a:lnTo>
                  <a:lnTo>
                    <a:pt x="266216" y="1103060"/>
                  </a:lnTo>
                  <a:lnTo>
                    <a:pt x="288765" y="1063873"/>
                  </a:lnTo>
                  <a:lnTo>
                    <a:pt x="312133" y="1025205"/>
                  </a:lnTo>
                  <a:lnTo>
                    <a:pt x="336308" y="987068"/>
                  </a:lnTo>
                  <a:lnTo>
                    <a:pt x="361280" y="949472"/>
                  </a:lnTo>
                  <a:lnTo>
                    <a:pt x="387035" y="912430"/>
                  </a:lnTo>
                  <a:lnTo>
                    <a:pt x="413563" y="875951"/>
                  </a:lnTo>
                  <a:lnTo>
                    <a:pt x="440853" y="840048"/>
                  </a:lnTo>
                  <a:lnTo>
                    <a:pt x="468892" y="804732"/>
                  </a:lnTo>
                  <a:lnTo>
                    <a:pt x="497670" y="770014"/>
                  </a:lnTo>
                  <a:lnTo>
                    <a:pt x="527174" y="735905"/>
                  </a:lnTo>
                  <a:lnTo>
                    <a:pt x="557394" y="702417"/>
                  </a:lnTo>
                  <a:lnTo>
                    <a:pt x="588318" y="669560"/>
                  </a:lnTo>
                  <a:lnTo>
                    <a:pt x="619934" y="637346"/>
                  </a:lnTo>
                  <a:lnTo>
                    <a:pt x="652231" y="605786"/>
                  </a:lnTo>
                  <a:lnTo>
                    <a:pt x="685197" y="574891"/>
                  </a:lnTo>
                  <a:lnTo>
                    <a:pt x="718821" y="544673"/>
                  </a:lnTo>
                  <a:lnTo>
                    <a:pt x="753092" y="515143"/>
                  </a:lnTo>
                  <a:lnTo>
                    <a:pt x="787998" y="486312"/>
                  </a:lnTo>
                  <a:lnTo>
                    <a:pt x="823527" y="458191"/>
                  </a:lnTo>
                  <a:lnTo>
                    <a:pt x="859667" y="430792"/>
                  </a:lnTo>
                  <a:lnTo>
                    <a:pt x="896409" y="404125"/>
                  </a:lnTo>
                  <a:lnTo>
                    <a:pt x="933739" y="378202"/>
                  </a:lnTo>
                  <a:lnTo>
                    <a:pt x="971647" y="353035"/>
                  </a:lnTo>
                  <a:lnTo>
                    <a:pt x="1010120" y="328633"/>
                  </a:lnTo>
                  <a:lnTo>
                    <a:pt x="1049148" y="305010"/>
                  </a:lnTo>
                  <a:lnTo>
                    <a:pt x="1088719" y="282175"/>
                  </a:lnTo>
                  <a:lnTo>
                    <a:pt x="1128822" y="260140"/>
                  </a:lnTo>
                  <a:lnTo>
                    <a:pt x="1169444" y="238917"/>
                  </a:lnTo>
                  <a:lnTo>
                    <a:pt x="1210575" y="218516"/>
                  </a:lnTo>
                  <a:lnTo>
                    <a:pt x="1252203" y="198949"/>
                  </a:lnTo>
                  <a:lnTo>
                    <a:pt x="1294317" y="180227"/>
                  </a:lnTo>
                  <a:lnTo>
                    <a:pt x="1336904" y="162362"/>
                  </a:lnTo>
                  <a:lnTo>
                    <a:pt x="1379954" y="145364"/>
                  </a:lnTo>
                  <a:lnTo>
                    <a:pt x="1423455" y="129244"/>
                  </a:lnTo>
                  <a:lnTo>
                    <a:pt x="1467396" y="114014"/>
                  </a:lnTo>
                  <a:lnTo>
                    <a:pt x="1511764" y="99686"/>
                  </a:lnTo>
                  <a:lnTo>
                    <a:pt x="1556549" y="86270"/>
                  </a:lnTo>
                  <a:lnTo>
                    <a:pt x="1601740" y="73778"/>
                  </a:lnTo>
                  <a:lnTo>
                    <a:pt x="1647323" y="62220"/>
                  </a:lnTo>
                  <a:lnTo>
                    <a:pt x="1693289" y="51609"/>
                  </a:lnTo>
                  <a:lnTo>
                    <a:pt x="1739626" y="41955"/>
                  </a:lnTo>
                  <a:lnTo>
                    <a:pt x="1786321" y="33269"/>
                  </a:lnTo>
                  <a:lnTo>
                    <a:pt x="1833364" y="25563"/>
                  </a:lnTo>
                  <a:lnTo>
                    <a:pt x="1880743" y="18848"/>
                  </a:lnTo>
                  <a:lnTo>
                    <a:pt x="1928447" y="13136"/>
                  </a:lnTo>
                  <a:lnTo>
                    <a:pt x="1976464" y="8437"/>
                  </a:lnTo>
                  <a:lnTo>
                    <a:pt x="2024782" y="4762"/>
                  </a:lnTo>
                  <a:lnTo>
                    <a:pt x="2073391" y="2124"/>
                  </a:lnTo>
                  <a:lnTo>
                    <a:pt x="2122278" y="532"/>
                  </a:lnTo>
                  <a:lnTo>
                    <a:pt x="2171433" y="0"/>
                  </a:lnTo>
                  <a:lnTo>
                    <a:pt x="2220587" y="532"/>
                  </a:lnTo>
                  <a:lnTo>
                    <a:pt x="2269474" y="2124"/>
                  </a:lnTo>
                  <a:lnTo>
                    <a:pt x="2318082" y="4762"/>
                  </a:lnTo>
                  <a:lnTo>
                    <a:pt x="2366400" y="8437"/>
                  </a:lnTo>
                  <a:lnTo>
                    <a:pt x="2414416" y="13136"/>
                  </a:lnTo>
                  <a:lnTo>
                    <a:pt x="2462119" y="18848"/>
                  </a:lnTo>
                  <a:lnTo>
                    <a:pt x="2509498" y="25563"/>
                  </a:lnTo>
                  <a:lnTo>
                    <a:pt x="2556541" y="33269"/>
                  </a:lnTo>
                  <a:lnTo>
                    <a:pt x="2603236" y="41955"/>
                  </a:lnTo>
                  <a:lnTo>
                    <a:pt x="2649572" y="51609"/>
                  </a:lnTo>
                  <a:lnTo>
                    <a:pt x="2695537" y="62220"/>
                  </a:lnTo>
                  <a:lnTo>
                    <a:pt x="2741121" y="73778"/>
                  </a:lnTo>
                  <a:lnTo>
                    <a:pt x="2786311" y="86270"/>
                  </a:lnTo>
                  <a:lnTo>
                    <a:pt x="2831095" y="99686"/>
                  </a:lnTo>
                  <a:lnTo>
                    <a:pt x="2875464" y="114014"/>
                  </a:lnTo>
                  <a:lnTo>
                    <a:pt x="2919404" y="129244"/>
                  </a:lnTo>
                  <a:lnTo>
                    <a:pt x="2962905" y="145364"/>
                  </a:lnTo>
                  <a:lnTo>
                    <a:pt x="3005954" y="162362"/>
                  </a:lnTo>
                  <a:lnTo>
                    <a:pt x="3048541" y="180227"/>
                  </a:lnTo>
                  <a:lnTo>
                    <a:pt x="3090655" y="198949"/>
                  </a:lnTo>
                  <a:lnTo>
                    <a:pt x="3132282" y="218516"/>
                  </a:lnTo>
                  <a:lnTo>
                    <a:pt x="3173413" y="238917"/>
                  </a:lnTo>
                  <a:lnTo>
                    <a:pt x="3214035" y="260140"/>
                  </a:lnTo>
                  <a:lnTo>
                    <a:pt x="3254137" y="282175"/>
                  </a:lnTo>
                  <a:lnTo>
                    <a:pt x="3293708" y="305010"/>
                  </a:lnTo>
                  <a:lnTo>
                    <a:pt x="3332736" y="328633"/>
                  </a:lnTo>
                  <a:lnTo>
                    <a:pt x="3371209" y="353035"/>
                  </a:lnTo>
                  <a:lnTo>
                    <a:pt x="3409117" y="378202"/>
                  </a:lnTo>
                  <a:lnTo>
                    <a:pt x="3446447" y="404125"/>
                  </a:lnTo>
                  <a:lnTo>
                    <a:pt x="3483188" y="430792"/>
                  </a:lnTo>
                  <a:lnTo>
                    <a:pt x="3519329" y="458191"/>
                  </a:lnTo>
                  <a:lnTo>
                    <a:pt x="3554857" y="486312"/>
                  </a:lnTo>
                  <a:lnTo>
                    <a:pt x="3589763" y="515143"/>
                  </a:lnTo>
                  <a:lnTo>
                    <a:pt x="3624033" y="544673"/>
                  </a:lnTo>
                  <a:lnTo>
                    <a:pt x="3657657" y="574891"/>
                  </a:lnTo>
                  <a:lnTo>
                    <a:pt x="3690624" y="605786"/>
                  </a:lnTo>
                  <a:lnTo>
                    <a:pt x="3722920" y="637346"/>
                  </a:lnTo>
                  <a:lnTo>
                    <a:pt x="3754536" y="669560"/>
                  </a:lnTo>
                  <a:lnTo>
                    <a:pt x="3785460" y="702417"/>
                  </a:lnTo>
                  <a:lnTo>
                    <a:pt x="3815680" y="735905"/>
                  </a:lnTo>
                  <a:lnTo>
                    <a:pt x="3845184" y="770014"/>
                  </a:lnTo>
                  <a:lnTo>
                    <a:pt x="3873962" y="804732"/>
                  </a:lnTo>
                  <a:lnTo>
                    <a:pt x="3902001" y="840048"/>
                  </a:lnTo>
                  <a:lnTo>
                    <a:pt x="3929291" y="875951"/>
                  </a:lnTo>
                  <a:lnTo>
                    <a:pt x="3955819" y="912430"/>
                  </a:lnTo>
                  <a:lnTo>
                    <a:pt x="3981574" y="949472"/>
                  </a:lnTo>
                  <a:lnTo>
                    <a:pt x="4006545" y="987068"/>
                  </a:lnTo>
                  <a:lnTo>
                    <a:pt x="4030720" y="1025205"/>
                  </a:lnTo>
                  <a:lnTo>
                    <a:pt x="4054088" y="1063873"/>
                  </a:lnTo>
                  <a:lnTo>
                    <a:pt x="4076637" y="1103060"/>
                  </a:lnTo>
                  <a:lnTo>
                    <a:pt x="4098356" y="1142756"/>
                  </a:lnTo>
                  <a:lnTo>
                    <a:pt x="4119233" y="1182948"/>
                  </a:lnTo>
                  <a:lnTo>
                    <a:pt x="4139257" y="1223626"/>
                  </a:lnTo>
                  <a:lnTo>
                    <a:pt x="4158416" y="1264778"/>
                  </a:lnTo>
                  <a:lnTo>
                    <a:pt x="4176699" y="1306394"/>
                  </a:lnTo>
                  <a:lnTo>
                    <a:pt x="4194095" y="1348461"/>
                  </a:lnTo>
                  <a:lnTo>
                    <a:pt x="4210591" y="1390970"/>
                  </a:lnTo>
                  <a:lnTo>
                    <a:pt x="4226176" y="1433907"/>
                  </a:lnTo>
                  <a:lnTo>
                    <a:pt x="4240839" y="1477263"/>
                  </a:lnTo>
                  <a:lnTo>
                    <a:pt x="4254568" y="1521026"/>
                  </a:lnTo>
                  <a:lnTo>
                    <a:pt x="4267352" y="1565185"/>
                  </a:lnTo>
                  <a:lnTo>
                    <a:pt x="4279180" y="1609729"/>
                  </a:lnTo>
                  <a:lnTo>
                    <a:pt x="4290039" y="1654646"/>
                  </a:lnTo>
                  <a:lnTo>
                    <a:pt x="4299919" y="1699925"/>
                  </a:lnTo>
                  <a:lnTo>
                    <a:pt x="4308807" y="1745554"/>
                  </a:lnTo>
                  <a:lnTo>
                    <a:pt x="4316693" y="1791524"/>
                  </a:lnTo>
                  <a:lnTo>
                    <a:pt x="4323564" y="1837822"/>
                  </a:lnTo>
                  <a:lnTo>
                    <a:pt x="4329410" y="1884437"/>
                  </a:lnTo>
                  <a:lnTo>
                    <a:pt x="4334219" y="1931358"/>
                  </a:lnTo>
                  <a:lnTo>
                    <a:pt x="4337979" y="1978574"/>
                  </a:lnTo>
                  <a:lnTo>
                    <a:pt x="4340680" y="2026073"/>
                  </a:lnTo>
                  <a:lnTo>
                    <a:pt x="4342308" y="2073845"/>
                  </a:lnTo>
                  <a:lnTo>
                    <a:pt x="4342853" y="2121877"/>
                  </a:lnTo>
                  <a:lnTo>
                    <a:pt x="4342308" y="2169910"/>
                  </a:lnTo>
                  <a:lnTo>
                    <a:pt x="4340680" y="2217682"/>
                  </a:lnTo>
                  <a:lnTo>
                    <a:pt x="4337979" y="2265181"/>
                  </a:lnTo>
                  <a:lnTo>
                    <a:pt x="4334219" y="2312397"/>
                  </a:lnTo>
                  <a:lnTo>
                    <a:pt x="4329410" y="2359318"/>
                  </a:lnTo>
                  <a:lnTo>
                    <a:pt x="4323564" y="2405933"/>
                  </a:lnTo>
                  <a:lnTo>
                    <a:pt x="4316693" y="2452231"/>
                  </a:lnTo>
                  <a:lnTo>
                    <a:pt x="4308807" y="2498200"/>
                  </a:lnTo>
                  <a:lnTo>
                    <a:pt x="4299919" y="2543830"/>
                  </a:lnTo>
                  <a:lnTo>
                    <a:pt x="4290039" y="2589109"/>
                  </a:lnTo>
                  <a:lnTo>
                    <a:pt x="4279180" y="2634026"/>
                  </a:lnTo>
                  <a:lnTo>
                    <a:pt x="4267352" y="2678569"/>
                  </a:lnTo>
                  <a:lnTo>
                    <a:pt x="4254568" y="2722728"/>
                  </a:lnTo>
                  <a:lnTo>
                    <a:pt x="4240839" y="2766491"/>
                  </a:lnTo>
                  <a:lnTo>
                    <a:pt x="4226176" y="2809847"/>
                  </a:lnTo>
                  <a:lnTo>
                    <a:pt x="4210591" y="2852785"/>
                  </a:lnTo>
                  <a:lnTo>
                    <a:pt x="4194095" y="2895293"/>
                  </a:lnTo>
                  <a:lnTo>
                    <a:pt x="4176699" y="2937361"/>
                  </a:lnTo>
                  <a:lnTo>
                    <a:pt x="4158416" y="2978976"/>
                  </a:lnTo>
                  <a:lnTo>
                    <a:pt x="4139257" y="3020129"/>
                  </a:lnTo>
                  <a:lnTo>
                    <a:pt x="4119233" y="3060807"/>
                  </a:lnTo>
                  <a:lnTo>
                    <a:pt x="4098356" y="3100999"/>
                  </a:lnTo>
                  <a:lnTo>
                    <a:pt x="4076637" y="3140694"/>
                  </a:lnTo>
                  <a:lnTo>
                    <a:pt x="4054088" y="3179882"/>
                  </a:lnTo>
                  <a:lnTo>
                    <a:pt x="4030720" y="3218550"/>
                  </a:lnTo>
                  <a:lnTo>
                    <a:pt x="4006545" y="3256687"/>
                  </a:lnTo>
                  <a:lnTo>
                    <a:pt x="3981574" y="3294283"/>
                  </a:lnTo>
                  <a:lnTo>
                    <a:pt x="3955819" y="3331325"/>
                  </a:lnTo>
                  <a:lnTo>
                    <a:pt x="3929291" y="3367804"/>
                  </a:lnTo>
                  <a:lnTo>
                    <a:pt x="3902001" y="3403706"/>
                  </a:lnTo>
                  <a:lnTo>
                    <a:pt x="3873962" y="3439022"/>
                  </a:lnTo>
                  <a:lnTo>
                    <a:pt x="3845184" y="3473741"/>
                  </a:lnTo>
                  <a:lnTo>
                    <a:pt x="3815680" y="3507849"/>
                  </a:lnTo>
                  <a:lnTo>
                    <a:pt x="3785460" y="3541338"/>
                  </a:lnTo>
                  <a:lnTo>
                    <a:pt x="3754536" y="3574195"/>
                  </a:lnTo>
                  <a:lnTo>
                    <a:pt x="3722920" y="3606409"/>
                  </a:lnTo>
                  <a:lnTo>
                    <a:pt x="3690624" y="3637969"/>
                  </a:lnTo>
                  <a:lnTo>
                    <a:pt x="3657657" y="3668863"/>
                  </a:lnTo>
                  <a:lnTo>
                    <a:pt x="3624033" y="3699081"/>
                  </a:lnTo>
                  <a:lnTo>
                    <a:pt x="3589763" y="3728612"/>
                  </a:lnTo>
                  <a:lnTo>
                    <a:pt x="3554857" y="3757443"/>
                  </a:lnTo>
                  <a:lnTo>
                    <a:pt x="3519329" y="3785564"/>
                  </a:lnTo>
                  <a:lnTo>
                    <a:pt x="3483188" y="3812963"/>
                  </a:lnTo>
                  <a:lnTo>
                    <a:pt x="3446447" y="3839630"/>
                  </a:lnTo>
                  <a:lnTo>
                    <a:pt x="3409117" y="3865553"/>
                  </a:lnTo>
                  <a:lnTo>
                    <a:pt x="3371209" y="3890720"/>
                  </a:lnTo>
                  <a:lnTo>
                    <a:pt x="3332736" y="3915121"/>
                  </a:lnTo>
                  <a:lnTo>
                    <a:pt x="3293708" y="3938745"/>
                  </a:lnTo>
                  <a:lnTo>
                    <a:pt x="3254137" y="3961580"/>
                  </a:lnTo>
                  <a:lnTo>
                    <a:pt x="3214035" y="3983614"/>
                  </a:lnTo>
                  <a:lnTo>
                    <a:pt x="3173413" y="4004838"/>
                  </a:lnTo>
                  <a:lnTo>
                    <a:pt x="3132282" y="4025238"/>
                  </a:lnTo>
                  <a:lnTo>
                    <a:pt x="3090655" y="4044805"/>
                  </a:lnTo>
                  <a:lnTo>
                    <a:pt x="3048541" y="4063527"/>
                  </a:lnTo>
                  <a:lnTo>
                    <a:pt x="3005954" y="4081393"/>
                  </a:lnTo>
                  <a:lnTo>
                    <a:pt x="2980724" y="4091355"/>
                  </a:lnTo>
                  <a:lnTo>
                    <a:pt x="1362135" y="4091355"/>
                  </a:lnTo>
                  <a:lnTo>
                    <a:pt x="1336904" y="4081393"/>
                  </a:lnTo>
                  <a:lnTo>
                    <a:pt x="1294317" y="4063527"/>
                  </a:lnTo>
                  <a:lnTo>
                    <a:pt x="1252203" y="4044805"/>
                  </a:lnTo>
                  <a:lnTo>
                    <a:pt x="1210575" y="4025238"/>
                  </a:lnTo>
                  <a:lnTo>
                    <a:pt x="1169444" y="4004838"/>
                  </a:lnTo>
                  <a:lnTo>
                    <a:pt x="1128822" y="3983614"/>
                  </a:lnTo>
                  <a:lnTo>
                    <a:pt x="1088719" y="3961580"/>
                  </a:lnTo>
                  <a:lnTo>
                    <a:pt x="1049148" y="3938745"/>
                  </a:lnTo>
                  <a:lnTo>
                    <a:pt x="1010120" y="3915121"/>
                  </a:lnTo>
                  <a:lnTo>
                    <a:pt x="971647" y="3890720"/>
                  </a:lnTo>
                  <a:lnTo>
                    <a:pt x="933739" y="3865553"/>
                  </a:lnTo>
                  <a:lnTo>
                    <a:pt x="896409" y="3839630"/>
                  </a:lnTo>
                  <a:lnTo>
                    <a:pt x="859667" y="3812963"/>
                  </a:lnTo>
                  <a:lnTo>
                    <a:pt x="823527" y="3785564"/>
                  </a:lnTo>
                  <a:lnTo>
                    <a:pt x="787998" y="3757443"/>
                  </a:lnTo>
                  <a:lnTo>
                    <a:pt x="753092" y="3728612"/>
                  </a:lnTo>
                  <a:lnTo>
                    <a:pt x="718821" y="3699081"/>
                  </a:lnTo>
                  <a:lnTo>
                    <a:pt x="685197" y="3668863"/>
                  </a:lnTo>
                  <a:lnTo>
                    <a:pt x="652231" y="3637969"/>
                  </a:lnTo>
                  <a:lnTo>
                    <a:pt x="619934" y="3606409"/>
                  </a:lnTo>
                  <a:lnTo>
                    <a:pt x="588318" y="3574195"/>
                  </a:lnTo>
                  <a:lnTo>
                    <a:pt x="557394" y="3541338"/>
                  </a:lnTo>
                  <a:lnTo>
                    <a:pt x="527174" y="3507849"/>
                  </a:lnTo>
                  <a:lnTo>
                    <a:pt x="497670" y="3473741"/>
                  </a:lnTo>
                  <a:lnTo>
                    <a:pt x="468892" y="3439022"/>
                  </a:lnTo>
                  <a:lnTo>
                    <a:pt x="440853" y="3403706"/>
                  </a:lnTo>
                  <a:lnTo>
                    <a:pt x="413563" y="3367804"/>
                  </a:lnTo>
                  <a:lnTo>
                    <a:pt x="387035" y="3331325"/>
                  </a:lnTo>
                  <a:lnTo>
                    <a:pt x="361280" y="3294283"/>
                  </a:lnTo>
                  <a:lnTo>
                    <a:pt x="336308" y="3256687"/>
                  </a:lnTo>
                  <a:lnTo>
                    <a:pt x="312133" y="3218550"/>
                  </a:lnTo>
                  <a:lnTo>
                    <a:pt x="288765" y="3179882"/>
                  </a:lnTo>
                  <a:lnTo>
                    <a:pt x="266216" y="3140694"/>
                  </a:lnTo>
                  <a:lnTo>
                    <a:pt x="244497" y="3100999"/>
                  </a:lnTo>
                  <a:lnTo>
                    <a:pt x="223620" y="3060807"/>
                  </a:lnTo>
                  <a:lnTo>
                    <a:pt x="203596" y="3020129"/>
                  </a:lnTo>
                  <a:lnTo>
                    <a:pt x="184437" y="2978976"/>
                  </a:lnTo>
                  <a:lnTo>
                    <a:pt x="166154" y="2937361"/>
                  </a:lnTo>
                  <a:lnTo>
                    <a:pt x="148758" y="2895293"/>
                  </a:lnTo>
                  <a:lnTo>
                    <a:pt x="132263" y="2852785"/>
                  </a:lnTo>
                  <a:lnTo>
                    <a:pt x="116677" y="2809847"/>
                  </a:lnTo>
                  <a:lnTo>
                    <a:pt x="102014" y="2766491"/>
                  </a:lnTo>
                  <a:lnTo>
                    <a:pt x="88285" y="2722728"/>
                  </a:lnTo>
                  <a:lnTo>
                    <a:pt x="75501" y="2678569"/>
                  </a:lnTo>
                  <a:lnTo>
                    <a:pt x="63673" y="2634026"/>
                  </a:lnTo>
                  <a:lnTo>
                    <a:pt x="52814" y="2589109"/>
                  </a:lnTo>
                  <a:lnTo>
                    <a:pt x="42934" y="2543830"/>
                  </a:lnTo>
                  <a:lnTo>
                    <a:pt x="34046" y="2498200"/>
                  </a:lnTo>
                  <a:lnTo>
                    <a:pt x="26160" y="2452231"/>
                  </a:lnTo>
                  <a:lnTo>
                    <a:pt x="19289" y="2405933"/>
                  </a:lnTo>
                  <a:lnTo>
                    <a:pt x="13443" y="2359318"/>
                  </a:lnTo>
                  <a:lnTo>
                    <a:pt x="8634" y="2312397"/>
                  </a:lnTo>
                  <a:lnTo>
                    <a:pt x="4873" y="2265181"/>
                  </a:lnTo>
                  <a:lnTo>
                    <a:pt x="2173" y="2217682"/>
                  </a:lnTo>
                  <a:lnTo>
                    <a:pt x="545" y="2169910"/>
                  </a:lnTo>
                  <a:lnTo>
                    <a:pt x="0" y="2121877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522677" y="0"/>
              <a:ext cx="3669322" cy="3460292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522677" y="0"/>
              <a:ext cx="3669665" cy="3460750"/>
            </a:xfrm>
            <a:custGeom>
              <a:avLst/>
              <a:gdLst/>
              <a:ahLst/>
              <a:cxnLst/>
              <a:rect l="l" t="t" r="r" b="b"/>
              <a:pathLst>
                <a:path w="3669665" h="3460750">
                  <a:moveTo>
                    <a:pt x="0" y="1730146"/>
                  </a:moveTo>
                  <a:lnTo>
                    <a:pt x="659" y="1683301"/>
                  </a:lnTo>
                  <a:lnTo>
                    <a:pt x="2626" y="1636763"/>
                  </a:lnTo>
                  <a:lnTo>
                    <a:pt x="5885" y="1590549"/>
                  </a:lnTo>
                  <a:lnTo>
                    <a:pt x="10418" y="1544673"/>
                  </a:lnTo>
                  <a:lnTo>
                    <a:pt x="16209" y="1499152"/>
                  </a:lnTo>
                  <a:lnTo>
                    <a:pt x="23241" y="1454001"/>
                  </a:lnTo>
                  <a:lnTo>
                    <a:pt x="31498" y="1409236"/>
                  </a:lnTo>
                  <a:lnTo>
                    <a:pt x="40963" y="1364872"/>
                  </a:lnTo>
                  <a:lnTo>
                    <a:pt x="51620" y="1320926"/>
                  </a:lnTo>
                  <a:lnTo>
                    <a:pt x="63451" y="1277413"/>
                  </a:lnTo>
                  <a:lnTo>
                    <a:pt x="76440" y="1234348"/>
                  </a:lnTo>
                  <a:lnTo>
                    <a:pt x="90571" y="1191748"/>
                  </a:lnTo>
                  <a:lnTo>
                    <a:pt x="105826" y="1149628"/>
                  </a:lnTo>
                  <a:lnTo>
                    <a:pt x="122190" y="1108004"/>
                  </a:lnTo>
                  <a:lnTo>
                    <a:pt x="139645" y="1066891"/>
                  </a:lnTo>
                  <a:lnTo>
                    <a:pt x="158175" y="1026305"/>
                  </a:lnTo>
                  <a:lnTo>
                    <a:pt x="177763" y="986262"/>
                  </a:lnTo>
                  <a:lnTo>
                    <a:pt x="198393" y="946777"/>
                  </a:lnTo>
                  <a:lnTo>
                    <a:pt x="220047" y="907867"/>
                  </a:lnTo>
                  <a:lnTo>
                    <a:pt x="242710" y="869547"/>
                  </a:lnTo>
                  <a:lnTo>
                    <a:pt x="266365" y="831832"/>
                  </a:lnTo>
                  <a:lnTo>
                    <a:pt x="290995" y="794739"/>
                  </a:lnTo>
                  <a:lnTo>
                    <a:pt x="316583" y="758282"/>
                  </a:lnTo>
                  <a:lnTo>
                    <a:pt x="343113" y="722478"/>
                  </a:lnTo>
                  <a:lnTo>
                    <a:pt x="370567" y="687343"/>
                  </a:lnTo>
                  <a:lnTo>
                    <a:pt x="398931" y="652892"/>
                  </a:lnTo>
                  <a:lnTo>
                    <a:pt x="428186" y="619140"/>
                  </a:lnTo>
                  <a:lnTo>
                    <a:pt x="458316" y="586104"/>
                  </a:lnTo>
                  <a:lnTo>
                    <a:pt x="489305" y="553799"/>
                  </a:lnTo>
                  <a:lnTo>
                    <a:pt x="521136" y="522241"/>
                  </a:lnTo>
                  <a:lnTo>
                    <a:pt x="553792" y="491445"/>
                  </a:lnTo>
                  <a:lnTo>
                    <a:pt x="587257" y="461428"/>
                  </a:lnTo>
                  <a:lnTo>
                    <a:pt x="621513" y="432205"/>
                  </a:lnTo>
                  <a:lnTo>
                    <a:pt x="656545" y="403791"/>
                  </a:lnTo>
                  <a:lnTo>
                    <a:pt x="692336" y="376203"/>
                  </a:lnTo>
                  <a:lnTo>
                    <a:pt x="728868" y="349455"/>
                  </a:lnTo>
                  <a:lnTo>
                    <a:pt x="766126" y="323564"/>
                  </a:lnTo>
                  <a:lnTo>
                    <a:pt x="804093" y="298546"/>
                  </a:lnTo>
                  <a:lnTo>
                    <a:pt x="842752" y="274416"/>
                  </a:lnTo>
                  <a:lnTo>
                    <a:pt x="882086" y="251189"/>
                  </a:lnTo>
                  <a:lnTo>
                    <a:pt x="922079" y="228882"/>
                  </a:lnTo>
                  <a:lnTo>
                    <a:pt x="962715" y="207510"/>
                  </a:lnTo>
                  <a:lnTo>
                    <a:pt x="1003975" y="187089"/>
                  </a:lnTo>
                  <a:lnTo>
                    <a:pt x="1045845" y="167635"/>
                  </a:lnTo>
                  <a:lnTo>
                    <a:pt x="1088307" y="149163"/>
                  </a:lnTo>
                  <a:lnTo>
                    <a:pt x="1131345" y="131689"/>
                  </a:lnTo>
                  <a:lnTo>
                    <a:pt x="1174941" y="115228"/>
                  </a:lnTo>
                  <a:lnTo>
                    <a:pt x="1219080" y="99797"/>
                  </a:lnTo>
                  <a:lnTo>
                    <a:pt x="1263745" y="85410"/>
                  </a:lnTo>
                  <a:lnTo>
                    <a:pt x="1308919" y="72085"/>
                  </a:lnTo>
                  <a:lnTo>
                    <a:pt x="1354585" y="59836"/>
                  </a:lnTo>
                  <a:lnTo>
                    <a:pt x="1400727" y="48679"/>
                  </a:lnTo>
                  <a:lnTo>
                    <a:pt x="1447328" y="38630"/>
                  </a:lnTo>
                  <a:lnTo>
                    <a:pt x="1494371" y="29704"/>
                  </a:lnTo>
                  <a:lnTo>
                    <a:pt x="1541840" y="21917"/>
                  </a:lnTo>
                  <a:lnTo>
                    <a:pt x="1589719" y="15286"/>
                  </a:lnTo>
                  <a:lnTo>
                    <a:pt x="1637990" y="9824"/>
                  </a:lnTo>
                  <a:lnTo>
                    <a:pt x="1686637" y="5550"/>
                  </a:lnTo>
                  <a:lnTo>
                    <a:pt x="1735643" y="2477"/>
                  </a:lnTo>
                  <a:lnTo>
                    <a:pt x="1784992" y="621"/>
                  </a:lnTo>
                  <a:lnTo>
                    <a:pt x="1834667" y="0"/>
                  </a:lnTo>
                  <a:lnTo>
                    <a:pt x="1884342" y="621"/>
                  </a:lnTo>
                  <a:lnTo>
                    <a:pt x="1933691" y="2477"/>
                  </a:lnTo>
                  <a:lnTo>
                    <a:pt x="1982697" y="5550"/>
                  </a:lnTo>
                  <a:lnTo>
                    <a:pt x="2031344" y="9824"/>
                  </a:lnTo>
                  <a:lnTo>
                    <a:pt x="2079615" y="15286"/>
                  </a:lnTo>
                  <a:lnTo>
                    <a:pt x="2127493" y="21917"/>
                  </a:lnTo>
                  <a:lnTo>
                    <a:pt x="2174962" y="29704"/>
                  </a:lnTo>
                  <a:lnTo>
                    <a:pt x="2222006" y="38630"/>
                  </a:lnTo>
                  <a:lnTo>
                    <a:pt x="2268606" y="48679"/>
                  </a:lnTo>
                  <a:lnTo>
                    <a:pt x="2314748" y="59836"/>
                  </a:lnTo>
                  <a:lnTo>
                    <a:pt x="2360414" y="72085"/>
                  </a:lnTo>
                  <a:lnTo>
                    <a:pt x="2405587" y="85410"/>
                  </a:lnTo>
                  <a:lnTo>
                    <a:pt x="2450252" y="99797"/>
                  </a:lnTo>
                  <a:lnTo>
                    <a:pt x="2494391" y="115228"/>
                  </a:lnTo>
                  <a:lnTo>
                    <a:pt x="2537987" y="131689"/>
                  </a:lnTo>
                  <a:lnTo>
                    <a:pt x="2581024" y="149163"/>
                  </a:lnTo>
                  <a:lnTo>
                    <a:pt x="2623486" y="167635"/>
                  </a:lnTo>
                  <a:lnTo>
                    <a:pt x="2665356" y="187089"/>
                  </a:lnTo>
                  <a:lnTo>
                    <a:pt x="2706616" y="207510"/>
                  </a:lnTo>
                  <a:lnTo>
                    <a:pt x="2747251" y="228882"/>
                  </a:lnTo>
                  <a:lnTo>
                    <a:pt x="2787244" y="251189"/>
                  </a:lnTo>
                  <a:lnTo>
                    <a:pt x="2826578" y="274416"/>
                  </a:lnTo>
                  <a:lnTo>
                    <a:pt x="2865237" y="298546"/>
                  </a:lnTo>
                  <a:lnTo>
                    <a:pt x="2903203" y="323564"/>
                  </a:lnTo>
                  <a:lnTo>
                    <a:pt x="2940461" y="349455"/>
                  </a:lnTo>
                  <a:lnTo>
                    <a:pt x="2976993" y="376203"/>
                  </a:lnTo>
                  <a:lnTo>
                    <a:pt x="3012783" y="403791"/>
                  </a:lnTo>
                  <a:lnTo>
                    <a:pt x="3047815" y="432205"/>
                  </a:lnTo>
                  <a:lnTo>
                    <a:pt x="3082071" y="461428"/>
                  </a:lnTo>
                  <a:lnTo>
                    <a:pt x="3115536" y="491445"/>
                  </a:lnTo>
                  <a:lnTo>
                    <a:pt x="3148191" y="522241"/>
                  </a:lnTo>
                  <a:lnTo>
                    <a:pt x="3180022" y="553799"/>
                  </a:lnTo>
                  <a:lnTo>
                    <a:pt x="3211010" y="586104"/>
                  </a:lnTo>
                  <a:lnTo>
                    <a:pt x="3241140" y="619140"/>
                  </a:lnTo>
                  <a:lnTo>
                    <a:pt x="3270395" y="652892"/>
                  </a:lnTo>
                  <a:lnTo>
                    <a:pt x="3298758" y="687343"/>
                  </a:lnTo>
                  <a:lnTo>
                    <a:pt x="3326213" y="722478"/>
                  </a:lnTo>
                  <a:lnTo>
                    <a:pt x="3352742" y="758282"/>
                  </a:lnTo>
                  <a:lnTo>
                    <a:pt x="3378330" y="794739"/>
                  </a:lnTo>
                  <a:lnTo>
                    <a:pt x="3402960" y="831832"/>
                  </a:lnTo>
                  <a:lnTo>
                    <a:pt x="3426614" y="869547"/>
                  </a:lnTo>
                  <a:lnTo>
                    <a:pt x="3449277" y="907867"/>
                  </a:lnTo>
                  <a:lnTo>
                    <a:pt x="3470931" y="946777"/>
                  </a:lnTo>
                  <a:lnTo>
                    <a:pt x="3491561" y="986262"/>
                  </a:lnTo>
                  <a:lnTo>
                    <a:pt x="3511149" y="1026305"/>
                  </a:lnTo>
                  <a:lnTo>
                    <a:pt x="3529678" y="1066891"/>
                  </a:lnTo>
                  <a:lnTo>
                    <a:pt x="3547133" y="1108004"/>
                  </a:lnTo>
                  <a:lnTo>
                    <a:pt x="3563497" y="1149628"/>
                  </a:lnTo>
                  <a:lnTo>
                    <a:pt x="3578752" y="1191748"/>
                  </a:lnTo>
                  <a:lnTo>
                    <a:pt x="3592882" y="1234348"/>
                  </a:lnTo>
                  <a:lnTo>
                    <a:pt x="3605871" y="1277413"/>
                  </a:lnTo>
                  <a:lnTo>
                    <a:pt x="3617702" y="1320926"/>
                  </a:lnTo>
                  <a:lnTo>
                    <a:pt x="3628358" y="1364872"/>
                  </a:lnTo>
                  <a:lnTo>
                    <a:pt x="3637823" y="1409236"/>
                  </a:lnTo>
                  <a:lnTo>
                    <a:pt x="3646080" y="1454001"/>
                  </a:lnTo>
                  <a:lnTo>
                    <a:pt x="3653112" y="1499152"/>
                  </a:lnTo>
                  <a:lnTo>
                    <a:pt x="3658903" y="1544673"/>
                  </a:lnTo>
                  <a:lnTo>
                    <a:pt x="3663436" y="1590549"/>
                  </a:lnTo>
                  <a:lnTo>
                    <a:pt x="3666695" y="1636763"/>
                  </a:lnTo>
                  <a:lnTo>
                    <a:pt x="3668662" y="1683301"/>
                  </a:lnTo>
                  <a:lnTo>
                    <a:pt x="3669322" y="1730146"/>
                  </a:lnTo>
                  <a:lnTo>
                    <a:pt x="3668662" y="1776991"/>
                  </a:lnTo>
                  <a:lnTo>
                    <a:pt x="3666695" y="1823529"/>
                  </a:lnTo>
                  <a:lnTo>
                    <a:pt x="3663436" y="1869743"/>
                  </a:lnTo>
                  <a:lnTo>
                    <a:pt x="3658903" y="1915619"/>
                  </a:lnTo>
                  <a:lnTo>
                    <a:pt x="3653112" y="1961140"/>
                  </a:lnTo>
                  <a:lnTo>
                    <a:pt x="3646080" y="2006291"/>
                  </a:lnTo>
                  <a:lnTo>
                    <a:pt x="3637823" y="2051056"/>
                  </a:lnTo>
                  <a:lnTo>
                    <a:pt x="3628358" y="2095420"/>
                  </a:lnTo>
                  <a:lnTo>
                    <a:pt x="3617702" y="2139366"/>
                  </a:lnTo>
                  <a:lnTo>
                    <a:pt x="3605871" y="2182879"/>
                  </a:lnTo>
                  <a:lnTo>
                    <a:pt x="3592882" y="2225944"/>
                  </a:lnTo>
                  <a:lnTo>
                    <a:pt x="3578752" y="2268544"/>
                  </a:lnTo>
                  <a:lnTo>
                    <a:pt x="3563497" y="2310664"/>
                  </a:lnTo>
                  <a:lnTo>
                    <a:pt x="3547133" y="2352288"/>
                  </a:lnTo>
                  <a:lnTo>
                    <a:pt x="3529678" y="2393401"/>
                  </a:lnTo>
                  <a:lnTo>
                    <a:pt x="3511149" y="2433987"/>
                  </a:lnTo>
                  <a:lnTo>
                    <a:pt x="3491561" y="2474030"/>
                  </a:lnTo>
                  <a:lnTo>
                    <a:pt x="3470931" y="2513515"/>
                  </a:lnTo>
                  <a:lnTo>
                    <a:pt x="3449277" y="2552425"/>
                  </a:lnTo>
                  <a:lnTo>
                    <a:pt x="3426614" y="2590745"/>
                  </a:lnTo>
                  <a:lnTo>
                    <a:pt x="3402960" y="2628460"/>
                  </a:lnTo>
                  <a:lnTo>
                    <a:pt x="3378330" y="2665553"/>
                  </a:lnTo>
                  <a:lnTo>
                    <a:pt x="3352742" y="2702010"/>
                  </a:lnTo>
                  <a:lnTo>
                    <a:pt x="3326213" y="2737813"/>
                  </a:lnTo>
                  <a:lnTo>
                    <a:pt x="3298758" y="2772949"/>
                  </a:lnTo>
                  <a:lnTo>
                    <a:pt x="3270395" y="2807400"/>
                  </a:lnTo>
                  <a:lnTo>
                    <a:pt x="3241140" y="2841152"/>
                  </a:lnTo>
                  <a:lnTo>
                    <a:pt x="3211010" y="2874188"/>
                  </a:lnTo>
                  <a:lnTo>
                    <a:pt x="3180022" y="2906493"/>
                  </a:lnTo>
                  <a:lnTo>
                    <a:pt x="3148191" y="2938051"/>
                  </a:lnTo>
                  <a:lnTo>
                    <a:pt x="3115536" y="2968846"/>
                  </a:lnTo>
                  <a:lnTo>
                    <a:pt x="3082071" y="2998864"/>
                  </a:lnTo>
                  <a:lnTo>
                    <a:pt x="3047815" y="3028087"/>
                  </a:lnTo>
                  <a:lnTo>
                    <a:pt x="3012783" y="3056501"/>
                  </a:lnTo>
                  <a:lnTo>
                    <a:pt x="2976993" y="3084089"/>
                  </a:lnTo>
                  <a:lnTo>
                    <a:pt x="2940461" y="3110837"/>
                  </a:lnTo>
                  <a:lnTo>
                    <a:pt x="2903203" y="3136727"/>
                  </a:lnTo>
                  <a:lnTo>
                    <a:pt x="2865237" y="3161746"/>
                  </a:lnTo>
                  <a:lnTo>
                    <a:pt x="2826578" y="3185876"/>
                  </a:lnTo>
                  <a:lnTo>
                    <a:pt x="2787244" y="3209103"/>
                  </a:lnTo>
                  <a:lnTo>
                    <a:pt x="2747251" y="3231410"/>
                  </a:lnTo>
                  <a:lnTo>
                    <a:pt x="2706616" y="3252781"/>
                  </a:lnTo>
                  <a:lnTo>
                    <a:pt x="2665356" y="3273202"/>
                  </a:lnTo>
                  <a:lnTo>
                    <a:pt x="2623486" y="3292657"/>
                  </a:lnTo>
                  <a:lnTo>
                    <a:pt x="2581024" y="3311129"/>
                  </a:lnTo>
                  <a:lnTo>
                    <a:pt x="2537987" y="3328603"/>
                  </a:lnTo>
                  <a:lnTo>
                    <a:pt x="2494391" y="3345064"/>
                  </a:lnTo>
                  <a:lnTo>
                    <a:pt x="2450252" y="3360495"/>
                  </a:lnTo>
                  <a:lnTo>
                    <a:pt x="2405587" y="3374881"/>
                  </a:lnTo>
                  <a:lnTo>
                    <a:pt x="2360414" y="3388207"/>
                  </a:lnTo>
                  <a:lnTo>
                    <a:pt x="2314748" y="3400456"/>
                  </a:lnTo>
                  <a:lnTo>
                    <a:pt x="2268606" y="3411613"/>
                  </a:lnTo>
                  <a:lnTo>
                    <a:pt x="2222006" y="3421662"/>
                  </a:lnTo>
                  <a:lnTo>
                    <a:pt x="2174962" y="3430588"/>
                  </a:lnTo>
                  <a:lnTo>
                    <a:pt x="2127493" y="3438375"/>
                  </a:lnTo>
                  <a:lnTo>
                    <a:pt x="2079615" y="3445006"/>
                  </a:lnTo>
                  <a:lnTo>
                    <a:pt x="2031344" y="3450467"/>
                  </a:lnTo>
                  <a:lnTo>
                    <a:pt x="1982697" y="3454742"/>
                  </a:lnTo>
                  <a:lnTo>
                    <a:pt x="1933691" y="3457815"/>
                  </a:lnTo>
                  <a:lnTo>
                    <a:pt x="1884342" y="3459670"/>
                  </a:lnTo>
                  <a:lnTo>
                    <a:pt x="1834667" y="3460292"/>
                  </a:lnTo>
                  <a:lnTo>
                    <a:pt x="1784992" y="3459670"/>
                  </a:lnTo>
                  <a:lnTo>
                    <a:pt x="1735643" y="3457815"/>
                  </a:lnTo>
                  <a:lnTo>
                    <a:pt x="1686637" y="3454742"/>
                  </a:lnTo>
                  <a:lnTo>
                    <a:pt x="1637990" y="3450467"/>
                  </a:lnTo>
                  <a:lnTo>
                    <a:pt x="1589719" y="3445006"/>
                  </a:lnTo>
                  <a:lnTo>
                    <a:pt x="1541840" y="3438375"/>
                  </a:lnTo>
                  <a:lnTo>
                    <a:pt x="1494371" y="3430588"/>
                  </a:lnTo>
                  <a:lnTo>
                    <a:pt x="1447328" y="3421662"/>
                  </a:lnTo>
                  <a:lnTo>
                    <a:pt x="1400727" y="3411613"/>
                  </a:lnTo>
                  <a:lnTo>
                    <a:pt x="1354585" y="3400456"/>
                  </a:lnTo>
                  <a:lnTo>
                    <a:pt x="1308919" y="3388207"/>
                  </a:lnTo>
                  <a:lnTo>
                    <a:pt x="1263745" y="3374881"/>
                  </a:lnTo>
                  <a:lnTo>
                    <a:pt x="1219080" y="3360495"/>
                  </a:lnTo>
                  <a:lnTo>
                    <a:pt x="1174941" y="3345064"/>
                  </a:lnTo>
                  <a:lnTo>
                    <a:pt x="1131345" y="3328603"/>
                  </a:lnTo>
                  <a:lnTo>
                    <a:pt x="1088307" y="3311129"/>
                  </a:lnTo>
                  <a:lnTo>
                    <a:pt x="1045845" y="3292657"/>
                  </a:lnTo>
                  <a:lnTo>
                    <a:pt x="1003975" y="3273202"/>
                  </a:lnTo>
                  <a:lnTo>
                    <a:pt x="962715" y="3252781"/>
                  </a:lnTo>
                  <a:lnTo>
                    <a:pt x="922079" y="3231410"/>
                  </a:lnTo>
                  <a:lnTo>
                    <a:pt x="882086" y="3209103"/>
                  </a:lnTo>
                  <a:lnTo>
                    <a:pt x="842752" y="3185876"/>
                  </a:lnTo>
                  <a:lnTo>
                    <a:pt x="804093" y="3161746"/>
                  </a:lnTo>
                  <a:lnTo>
                    <a:pt x="766126" y="3136727"/>
                  </a:lnTo>
                  <a:lnTo>
                    <a:pt x="728868" y="3110837"/>
                  </a:lnTo>
                  <a:lnTo>
                    <a:pt x="692336" y="3084089"/>
                  </a:lnTo>
                  <a:lnTo>
                    <a:pt x="656545" y="3056501"/>
                  </a:lnTo>
                  <a:lnTo>
                    <a:pt x="621513" y="3028087"/>
                  </a:lnTo>
                  <a:lnTo>
                    <a:pt x="587257" y="2998864"/>
                  </a:lnTo>
                  <a:lnTo>
                    <a:pt x="553792" y="2968846"/>
                  </a:lnTo>
                  <a:lnTo>
                    <a:pt x="521136" y="2938051"/>
                  </a:lnTo>
                  <a:lnTo>
                    <a:pt x="489305" y="2906493"/>
                  </a:lnTo>
                  <a:lnTo>
                    <a:pt x="458316" y="2874188"/>
                  </a:lnTo>
                  <a:lnTo>
                    <a:pt x="428186" y="2841152"/>
                  </a:lnTo>
                  <a:lnTo>
                    <a:pt x="398931" y="2807400"/>
                  </a:lnTo>
                  <a:lnTo>
                    <a:pt x="370567" y="2772949"/>
                  </a:lnTo>
                  <a:lnTo>
                    <a:pt x="343113" y="2737813"/>
                  </a:lnTo>
                  <a:lnTo>
                    <a:pt x="316583" y="2702010"/>
                  </a:lnTo>
                  <a:lnTo>
                    <a:pt x="290995" y="2665553"/>
                  </a:lnTo>
                  <a:lnTo>
                    <a:pt x="266365" y="2628460"/>
                  </a:lnTo>
                  <a:lnTo>
                    <a:pt x="242710" y="2590745"/>
                  </a:lnTo>
                  <a:lnTo>
                    <a:pt x="220047" y="2552425"/>
                  </a:lnTo>
                  <a:lnTo>
                    <a:pt x="198393" y="2513515"/>
                  </a:lnTo>
                  <a:lnTo>
                    <a:pt x="177763" y="2474030"/>
                  </a:lnTo>
                  <a:lnTo>
                    <a:pt x="158175" y="2433987"/>
                  </a:lnTo>
                  <a:lnTo>
                    <a:pt x="139645" y="2393401"/>
                  </a:lnTo>
                  <a:lnTo>
                    <a:pt x="122190" y="2352288"/>
                  </a:lnTo>
                  <a:lnTo>
                    <a:pt x="105826" y="2310664"/>
                  </a:lnTo>
                  <a:lnTo>
                    <a:pt x="90571" y="2268544"/>
                  </a:lnTo>
                  <a:lnTo>
                    <a:pt x="76440" y="2225944"/>
                  </a:lnTo>
                  <a:lnTo>
                    <a:pt x="63451" y="2182879"/>
                  </a:lnTo>
                  <a:lnTo>
                    <a:pt x="51620" y="2139366"/>
                  </a:lnTo>
                  <a:lnTo>
                    <a:pt x="40963" y="2095420"/>
                  </a:lnTo>
                  <a:lnTo>
                    <a:pt x="31498" y="2051056"/>
                  </a:lnTo>
                  <a:lnTo>
                    <a:pt x="23241" y="2006291"/>
                  </a:lnTo>
                  <a:lnTo>
                    <a:pt x="16209" y="1961140"/>
                  </a:lnTo>
                  <a:lnTo>
                    <a:pt x="10418" y="1915619"/>
                  </a:lnTo>
                  <a:lnTo>
                    <a:pt x="5885" y="1869743"/>
                  </a:lnTo>
                  <a:lnTo>
                    <a:pt x="2626" y="1823529"/>
                  </a:lnTo>
                  <a:lnTo>
                    <a:pt x="659" y="1776991"/>
                  </a:lnTo>
                  <a:lnTo>
                    <a:pt x="0" y="1730146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-1" y="246189"/>
              <a:ext cx="3282467" cy="35005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9964" rIns="0" bIns="0" rtlCol="0">
            <a:spAutoFit/>
          </a:bodyPr>
          <a:lstStyle/>
          <a:p>
            <a:pPr marL="313055" marR="5080">
              <a:lnSpc>
                <a:spcPct val="100000"/>
              </a:lnSpc>
              <a:spcBef>
                <a:spcPts val="100"/>
              </a:spcBef>
            </a:pPr>
            <a:r>
              <a:rPr b="0" spc="-110" dirty="0">
                <a:latin typeface="Arial"/>
                <a:cs typeface="Arial"/>
              </a:rPr>
              <a:t>Наблюдение </a:t>
            </a:r>
            <a:r>
              <a:rPr b="0" spc="-20" dirty="0">
                <a:latin typeface="Arial"/>
                <a:cs typeface="Arial"/>
              </a:rPr>
              <a:t>за </a:t>
            </a:r>
            <a:r>
              <a:rPr b="0" spc="-55" dirty="0">
                <a:latin typeface="Arial"/>
                <a:cs typeface="Arial"/>
              </a:rPr>
              <a:t>одним </a:t>
            </a:r>
            <a:r>
              <a:rPr b="0" spc="-20" dirty="0">
                <a:latin typeface="Arial"/>
                <a:cs typeface="Arial"/>
              </a:rPr>
              <a:t>и </a:t>
            </a:r>
            <a:r>
              <a:rPr b="0" spc="-70" dirty="0">
                <a:latin typeface="Arial"/>
                <a:cs typeface="Arial"/>
              </a:rPr>
              <a:t>тем</a:t>
            </a:r>
            <a:r>
              <a:rPr b="0" spc="-160" dirty="0">
                <a:latin typeface="Arial"/>
                <a:cs typeface="Arial"/>
              </a:rPr>
              <a:t> </a:t>
            </a:r>
            <a:r>
              <a:rPr b="0" spc="-70" dirty="0">
                <a:latin typeface="Arial"/>
                <a:cs typeface="Arial"/>
              </a:rPr>
              <a:t>же  </a:t>
            </a:r>
            <a:r>
              <a:rPr b="0" spc="-60" dirty="0">
                <a:latin typeface="Arial"/>
                <a:cs typeface="Arial"/>
              </a:rPr>
              <a:t>объектом </a:t>
            </a:r>
            <a:r>
              <a:rPr b="0" dirty="0">
                <a:latin typeface="Arial"/>
                <a:cs typeface="Arial"/>
              </a:rPr>
              <a:t>в </a:t>
            </a:r>
            <a:r>
              <a:rPr b="0" spc="-40" dirty="0">
                <a:latin typeface="Arial"/>
                <a:cs typeface="Arial"/>
              </a:rPr>
              <a:t>разное </a:t>
            </a:r>
            <a:r>
              <a:rPr b="0" spc="-20" dirty="0">
                <a:latin typeface="Arial"/>
                <a:cs typeface="Arial"/>
              </a:rPr>
              <a:t>время</a:t>
            </a:r>
            <a:r>
              <a:rPr b="0" spc="-235" dirty="0">
                <a:latin typeface="Arial"/>
                <a:cs typeface="Arial"/>
              </a:rPr>
              <a:t> </a:t>
            </a:r>
            <a:r>
              <a:rPr b="0" spc="-90" dirty="0">
                <a:latin typeface="Arial"/>
                <a:cs typeface="Arial"/>
              </a:rPr>
              <a:t>года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8637"/>
            <a:ext cx="12192000" cy="68493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653762" y="360883"/>
            <a:ext cx="214249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5" dirty="0"/>
              <a:t>Формы</a:t>
            </a:r>
            <a:r>
              <a:rPr spc="-190" dirty="0"/>
              <a:t> </a:t>
            </a:r>
            <a:r>
              <a:rPr spc="-155" dirty="0"/>
              <a:t>работы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51451" y="936002"/>
            <a:ext cx="5528945" cy="1671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04470" indent="-192405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205104" algn="l"/>
              </a:tabLst>
            </a:pPr>
            <a:r>
              <a:rPr sz="1800" dirty="0">
                <a:latin typeface="Times New Roman"/>
                <a:cs typeface="Times New Roman"/>
              </a:rPr>
              <a:t>Совместная деятельность </a:t>
            </a:r>
            <a:r>
              <a:rPr sz="1800" spc="-10" dirty="0">
                <a:latin typeface="Times New Roman"/>
                <a:cs typeface="Times New Roman"/>
              </a:rPr>
              <a:t>педагога </a:t>
            </a:r>
            <a:r>
              <a:rPr sz="1800" dirty="0">
                <a:latin typeface="Times New Roman"/>
                <a:cs typeface="Times New Roman"/>
              </a:rPr>
              <a:t>с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детьми</a:t>
            </a:r>
            <a:endParaRPr sz="1800">
              <a:latin typeface="Times New Roman"/>
              <a:cs typeface="Times New Roman"/>
            </a:endParaRPr>
          </a:p>
          <a:p>
            <a:pPr marL="204470" indent="-192405">
              <a:lnSpc>
                <a:spcPct val="100000"/>
              </a:lnSpc>
              <a:buFont typeface="Arial"/>
              <a:buChar char="•"/>
              <a:tabLst>
                <a:tab pos="205104" algn="l"/>
                <a:tab pos="4119879" algn="l"/>
              </a:tabLst>
            </a:pPr>
            <a:r>
              <a:rPr sz="1800" dirty="0">
                <a:latin typeface="Times New Roman"/>
                <a:cs typeface="Times New Roman"/>
              </a:rPr>
              <a:t>Непосредственная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образовательная	</a:t>
            </a:r>
            <a:r>
              <a:rPr sz="1800" spc="5" dirty="0">
                <a:latin typeface="Times New Roman"/>
                <a:cs typeface="Times New Roman"/>
              </a:rPr>
              <a:t>деятельность</a:t>
            </a:r>
            <a:endParaRPr sz="1800">
              <a:latin typeface="Times New Roman"/>
              <a:cs typeface="Times New Roman"/>
            </a:endParaRPr>
          </a:p>
          <a:p>
            <a:pPr marL="204470" indent="-192405">
              <a:lnSpc>
                <a:spcPct val="100000"/>
              </a:lnSpc>
              <a:buFont typeface="Arial"/>
              <a:buChar char="•"/>
              <a:tabLst>
                <a:tab pos="205104" algn="l"/>
              </a:tabLst>
            </a:pPr>
            <a:r>
              <a:rPr sz="1800" spc="-10" dirty="0">
                <a:latin typeface="Times New Roman"/>
                <a:cs typeface="Times New Roman"/>
              </a:rPr>
              <a:t>Образовательная </a:t>
            </a:r>
            <a:r>
              <a:rPr sz="1800" dirty="0">
                <a:latin typeface="Times New Roman"/>
                <a:cs typeface="Times New Roman"/>
              </a:rPr>
              <a:t>деятельность в </a:t>
            </a:r>
            <a:r>
              <a:rPr sz="1800" spc="-5" dirty="0">
                <a:latin typeface="Times New Roman"/>
                <a:cs typeface="Times New Roman"/>
              </a:rPr>
              <a:t>режимных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моментах</a:t>
            </a:r>
            <a:endParaRPr sz="1800">
              <a:latin typeface="Times New Roman"/>
              <a:cs typeface="Times New Roman"/>
            </a:endParaRPr>
          </a:p>
          <a:p>
            <a:pPr marL="204470" indent="-192405">
              <a:lnSpc>
                <a:spcPct val="100000"/>
              </a:lnSpc>
              <a:buFont typeface="Arial"/>
              <a:buChar char="•"/>
              <a:tabLst>
                <a:tab pos="205104" algn="l"/>
              </a:tabLst>
            </a:pPr>
            <a:r>
              <a:rPr sz="1800" spc="-5" dirty="0">
                <a:latin typeface="Times New Roman"/>
                <a:cs typeface="Times New Roman"/>
              </a:rPr>
              <a:t>Самостоятельная </a:t>
            </a:r>
            <a:r>
              <a:rPr sz="1800" dirty="0">
                <a:latin typeface="Times New Roman"/>
                <a:cs typeface="Times New Roman"/>
              </a:rPr>
              <a:t>деятельность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детей</a:t>
            </a:r>
            <a:endParaRPr sz="1800">
              <a:latin typeface="Times New Roman"/>
              <a:cs typeface="Times New Roman"/>
            </a:endParaRPr>
          </a:p>
          <a:p>
            <a:pPr marL="204470" indent="-192405">
              <a:lnSpc>
                <a:spcPct val="100000"/>
              </a:lnSpc>
              <a:buFont typeface="Arial"/>
              <a:buChar char="•"/>
              <a:tabLst>
                <a:tab pos="205104" algn="l"/>
              </a:tabLst>
            </a:pPr>
            <a:r>
              <a:rPr sz="1800" spc="-5" dirty="0">
                <a:latin typeface="Times New Roman"/>
                <a:cs typeface="Times New Roman"/>
              </a:rPr>
              <a:t>Индивидуальная </a:t>
            </a:r>
            <a:r>
              <a:rPr sz="1800" dirty="0">
                <a:latin typeface="Times New Roman"/>
                <a:cs typeface="Times New Roman"/>
              </a:rPr>
              <a:t>работа с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детьми</a:t>
            </a:r>
            <a:endParaRPr sz="1800">
              <a:latin typeface="Times New Roman"/>
              <a:cs typeface="Times New Roman"/>
            </a:endParaRPr>
          </a:p>
          <a:p>
            <a:pPr marL="204470" indent="-192405">
              <a:lnSpc>
                <a:spcPct val="100000"/>
              </a:lnSpc>
              <a:buFont typeface="Arial"/>
              <a:buChar char="•"/>
              <a:tabLst>
                <a:tab pos="205104" algn="l"/>
              </a:tabLst>
            </a:pPr>
            <a:r>
              <a:rPr sz="1800" spc="-5" dirty="0">
                <a:latin typeface="Times New Roman"/>
                <a:cs typeface="Times New Roman"/>
              </a:rPr>
              <a:t>Взаимодействие </a:t>
            </a:r>
            <a:r>
              <a:rPr sz="1800" dirty="0">
                <a:latin typeface="Times New Roman"/>
                <a:cs typeface="Times New Roman"/>
              </a:rPr>
              <a:t>с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семьей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58816" y="152400"/>
            <a:ext cx="11857355" cy="6550659"/>
            <a:chOff x="158816" y="152400"/>
            <a:chExt cx="11857355" cy="6550659"/>
          </a:xfrm>
        </p:grpSpPr>
        <p:sp>
          <p:nvSpPr>
            <p:cNvPr id="6" name="object 6"/>
            <p:cNvSpPr/>
            <p:nvPr/>
          </p:nvSpPr>
          <p:spPr>
            <a:xfrm>
              <a:off x="7115911" y="2995244"/>
              <a:ext cx="4900244" cy="3675185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58816" y="152400"/>
              <a:ext cx="3813035" cy="450508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091215" y="3112261"/>
              <a:ext cx="2848838" cy="3590424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901" y="2"/>
            <a:ext cx="12145098" cy="685799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7314" marR="5080" indent="-4445" algn="ctr">
              <a:lnSpc>
                <a:spcPct val="100000"/>
              </a:lnSpc>
              <a:spcBef>
                <a:spcPts val="100"/>
              </a:spcBef>
            </a:pPr>
            <a:r>
              <a:rPr spc="-105" dirty="0"/>
              <a:t>Диапазон </a:t>
            </a:r>
            <a:r>
              <a:rPr spc="-165" dirty="0"/>
              <a:t>личного </a:t>
            </a:r>
            <a:r>
              <a:rPr spc="-140" dirty="0"/>
              <a:t>вклада </a:t>
            </a:r>
            <a:r>
              <a:rPr spc="-105" dirty="0"/>
              <a:t>педагога </a:t>
            </a:r>
            <a:r>
              <a:rPr spc="-160" dirty="0"/>
              <a:t>в  </a:t>
            </a:r>
            <a:r>
              <a:rPr spc="-110" dirty="0"/>
              <a:t>развитие образования </a:t>
            </a:r>
            <a:r>
              <a:rPr spc="-114" dirty="0"/>
              <a:t>и </a:t>
            </a:r>
            <a:r>
              <a:rPr spc="-130" dirty="0"/>
              <a:t>степень </a:t>
            </a:r>
            <a:r>
              <a:rPr spc="-90" dirty="0"/>
              <a:t>его  </a:t>
            </a:r>
            <a:r>
              <a:rPr spc="-125" dirty="0"/>
              <a:t>новизны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67605" indent="-342900">
              <a:lnSpc>
                <a:spcPct val="100000"/>
              </a:lnSpc>
              <a:spcBef>
                <a:spcPts val="100"/>
              </a:spcBef>
              <a:buChar char="•"/>
              <a:tabLst>
                <a:tab pos="4967605" algn="l"/>
                <a:tab pos="4968240" algn="l"/>
              </a:tabLst>
            </a:pPr>
            <a:r>
              <a:rPr spc="-5" dirty="0"/>
              <a:t>Обобщён опыт </a:t>
            </a:r>
            <a:r>
              <a:rPr dirty="0"/>
              <a:t>работы </a:t>
            </a:r>
            <a:r>
              <a:rPr spc="-5" dirty="0"/>
              <a:t>по</a:t>
            </a:r>
            <a:r>
              <a:rPr spc="-25" dirty="0"/>
              <a:t> </a:t>
            </a:r>
            <a:r>
              <a:rPr dirty="0"/>
              <a:t>теме.</a:t>
            </a:r>
          </a:p>
          <a:p>
            <a:pPr marL="4967605" indent="-342900">
              <a:lnSpc>
                <a:spcPct val="100000"/>
              </a:lnSpc>
              <a:buFont typeface="Arial"/>
              <a:buChar char="•"/>
              <a:tabLst>
                <a:tab pos="4967605" algn="l"/>
                <a:tab pos="4968240" algn="l"/>
              </a:tabLst>
            </a:pPr>
            <a:r>
              <a:rPr spc="-10" dirty="0"/>
              <a:t>Созданы картотеки прогулок </a:t>
            </a:r>
            <a:r>
              <a:rPr dirty="0"/>
              <a:t>и</a:t>
            </a:r>
            <a:r>
              <a:rPr spc="-40" dirty="0"/>
              <a:t> </a:t>
            </a:r>
            <a:r>
              <a:rPr spc="-10" dirty="0"/>
              <a:t>экскурсий</a:t>
            </a:r>
          </a:p>
          <a:p>
            <a:pPr marL="4967605" marR="39370" indent="-342900">
              <a:lnSpc>
                <a:spcPct val="100000"/>
              </a:lnSpc>
              <a:buFont typeface="Arial"/>
              <a:buChar char="•"/>
              <a:tabLst>
                <a:tab pos="4967605" algn="l"/>
                <a:tab pos="4968240" algn="l"/>
              </a:tabLst>
            </a:pPr>
            <a:r>
              <a:rPr spc="-5" dirty="0"/>
              <a:t>Разработан </a:t>
            </a:r>
            <a:r>
              <a:rPr dirty="0"/>
              <a:t>план </a:t>
            </a:r>
            <a:r>
              <a:rPr spc="-5" dirty="0"/>
              <a:t>социального партнерства </a:t>
            </a:r>
            <a:r>
              <a:rPr dirty="0"/>
              <a:t>с семьями  </a:t>
            </a:r>
            <a:r>
              <a:rPr spc="-5" dirty="0"/>
              <a:t>воспитанников.</a:t>
            </a:r>
          </a:p>
          <a:p>
            <a:pPr marL="4967605" indent="-342900">
              <a:lnSpc>
                <a:spcPct val="100000"/>
              </a:lnSpc>
              <a:buFont typeface="Arial"/>
              <a:buChar char="•"/>
              <a:tabLst>
                <a:tab pos="4967605" algn="l"/>
                <a:tab pos="4968240" algn="l"/>
              </a:tabLst>
            </a:pPr>
            <a:r>
              <a:rPr spc="-10" dirty="0"/>
              <a:t>Создана </a:t>
            </a:r>
            <a:r>
              <a:rPr dirty="0"/>
              <a:t>предметно-пространственная </a:t>
            </a:r>
            <a:r>
              <a:rPr spc="-5" dirty="0"/>
              <a:t>среда </a:t>
            </a:r>
            <a:r>
              <a:rPr dirty="0"/>
              <a:t>в</a:t>
            </a:r>
            <a:r>
              <a:rPr spc="-75" dirty="0"/>
              <a:t> </a:t>
            </a:r>
            <a:r>
              <a:rPr dirty="0"/>
              <a:t>группе.</a:t>
            </a:r>
          </a:p>
          <a:p>
            <a:pPr marL="4967605" indent="-342900">
              <a:lnSpc>
                <a:spcPct val="100000"/>
              </a:lnSpc>
              <a:buFont typeface="Arial"/>
              <a:buChar char="•"/>
              <a:tabLst>
                <a:tab pos="4967605" algn="l"/>
                <a:tab pos="4968240" algn="l"/>
              </a:tabLst>
            </a:pPr>
            <a:r>
              <a:rPr spc="-20" dirty="0"/>
              <a:t>Опубликован </a:t>
            </a:r>
            <a:r>
              <a:rPr spc="-5" dirty="0"/>
              <a:t>материал на </a:t>
            </a:r>
            <a:r>
              <a:rPr spc="5" dirty="0"/>
              <a:t>сайте </a:t>
            </a:r>
            <a:r>
              <a:rPr spc="-10" dirty="0"/>
              <a:t>нашего</a:t>
            </a:r>
            <a:r>
              <a:rPr spc="-65" dirty="0"/>
              <a:t> </a:t>
            </a:r>
            <a:r>
              <a:rPr dirty="0"/>
              <a:t>учреждения.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237392" y="1397558"/>
            <a:ext cx="11271250" cy="5461000"/>
            <a:chOff x="237392" y="1397558"/>
            <a:chExt cx="11271250" cy="5461000"/>
          </a:xfrm>
        </p:grpSpPr>
        <p:sp>
          <p:nvSpPr>
            <p:cNvPr id="6" name="object 6"/>
            <p:cNvSpPr/>
            <p:nvPr/>
          </p:nvSpPr>
          <p:spPr>
            <a:xfrm>
              <a:off x="237392" y="1397558"/>
              <a:ext cx="3674017" cy="3217633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26661" y="3731547"/>
              <a:ext cx="3802900" cy="3126452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786355" y="3731539"/>
              <a:ext cx="2721825" cy="312646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44154" y="367852"/>
            <a:ext cx="9360535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i="1" spc="-420" dirty="0">
                <a:latin typeface="Arial"/>
                <a:cs typeface="Arial"/>
              </a:rPr>
              <a:t>Результативность </a:t>
            </a:r>
            <a:r>
              <a:rPr sz="2500" i="1" spc="-229" dirty="0">
                <a:latin typeface="Arial"/>
                <a:cs typeface="Arial"/>
              </a:rPr>
              <a:t>профессиональной </a:t>
            </a:r>
            <a:r>
              <a:rPr sz="2500" i="1" spc="-210" dirty="0">
                <a:latin typeface="Arial"/>
                <a:cs typeface="Arial"/>
              </a:rPr>
              <a:t>педагогической</a:t>
            </a:r>
            <a:r>
              <a:rPr sz="2500" i="1" spc="-35" dirty="0">
                <a:latin typeface="Arial"/>
                <a:cs typeface="Arial"/>
              </a:rPr>
              <a:t> </a:t>
            </a:r>
            <a:r>
              <a:rPr sz="2500" i="1" spc="-395" dirty="0">
                <a:latin typeface="Arial"/>
                <a:cs typeface="Arial"/>
              </a:rPr>
              <a:t>деятельности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344828" y="891794"/>
            <a:ext cx="9699625" cy="4963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latin typeface="Times New Roman"/>
                <a:cs typeface="Times New Roman"/>
              </a:rPr>
              <a:t>Родители: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15" dirty="0">
                <a:latin typeface="Times New Roman"/>
                <a:cs typeface="Times New Roman"/>
              </a:rPr>
              <a:t>-</a:t>
            </a:r>
            <a:r>
              <a:rPr sz="1800" spc="-15" dirty="0">
                <a:latin typeface="Times New Roman"/>
                <a:cs typeface="Times New Roman"/>
              </a:rPr>
              <a:t>Укрепилось </a:t>
            </a:r>
            <a:r>
              <a:rPr sz="1800" spc="-10" dirty="0">
                <a:latin typeface="Times New Roman"/>
                <a:cs typeface="Times New Roman"/>
              </a:rPr>
              <a:t>сотрудничество </a:t>
            </a:r>
            <a:r>
              <a:rPr sz="1800" dirty="0">
                <a:latin typeface="Times New Roman"/>
                <a:cs typeface="Times New Roman"/>
              </a:rPr>
              <a:t>воспитателя и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родителей.</a:t>
            </a:r>
            <a:endParaRPr sz="18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-5" dirty="0">
                <a:latin typeface="Times New Roman"/>
                <a:cs typeface="Times New Roman"/>
              </a:rPr>
              <a:t>Сформировалась </a:t>
            </a:r>
            <a:r>
              <a:rPr sz="1800" dirty="0">
                <a:latin typeface="Times New Roman"/>
                <a:cs typeface="Times New Roman"/>
              </a:rPr>
              <a:t>потребность в </a:t>
            </a:r>
            <a:r>
              <a:rPr sz="1800" spc="-5" dirty="0">
                <a:latin typeface="Times New Roman"/>
                <a:cs typeface="Times New Roman"/>
              </a:rPr>
              <a:t>знаниях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15" dirty="0">
                <a:latin typeface="Times New Roman"/>
                <a:cs typeface="Times New Roman"/>
              </a:rPr>
              <a:t>экологической </a:t>
            </a:r>
            <a:r>
              <a:rPr sz="1800" spc="-25" dirty="0">
                <a:latin typeface="Times New Roman"/>
                <a:cs typeface="Times New Roman"/>
              </a:rPr>
              <a:t>культуре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жизни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желания </a:t>
            </a:r>
            <a:r>
              <a:rPr sz="1800" spc="-10" dirty="0">
                <a:latin typeface="Times New Roman"/>
                <a:cs typeface="Times New Roman"/>
              </a:rPr>
              <a:t>передавать  </a:t>
            </a:r>
            <a:r>
              <a:rPr sz="1800" spc="-5" dirty="0">
                <a:latin typeface="Times New Roman"/>
                <a:cs typeface="Times New Roman"/>
              </a:rPr>
              <a:t>их детям собственным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примером.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-Повысился </a:t>
            </a:r>
            <a:r>
              <a:rPr sz="1800" dirty="0">
                <a:latin typeface="Times New Roman"/>
                <a:cs typeface="Times New Roman"/>
              </a:rPr>
              <a:t>уровень </a:t>
            </a:r>
            <a:r>
              <a:rPr sz="1800" spc="5" dirty="0">
                <a:latin typeface="Times New Roman"/>
                <a:cs typeface="Times New Roman"/>
              </a:rPr>
              <a:t>самосознания </a:t>
            </a:r>
            <a:r>
              <a:rPr sz="1800" spc="-5" dirty="0">
                <a:latin typeface="Times New Roman"/>
                <a:cs typeface="Times New Roman"/>
              </a:rPr>
              <a:t>по отношению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5" dirty="0">
                <a:latin typeface="Times New Roman"/>
                <a:cs typeface="Times New Roman"/>
              </a:rPr>
              <a:t>данной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проблеме.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dirty="0">
                <a:latin typeface="Times New Roman"/>
                <a:cs typeface="Times New Roman"/>
              </a:rPr>
              <a:t>Дети:</a:t>
            </a:r>
            <a:endParaRPr sz="1800">
              <a:latin typeface="Times New Roman"/>
              <a:cs typeface="Times New Roman"/>
            </a:endParaRPr>
          </a:p>
          <a:p>
            <a:pPr marL="12700" marR="380365">
              <a:lnSpc>
                <a:spcPct val="100000"/>
              </a:lnSpc>
              <a:buChar char="·"/>
              <a:tabLst>
                <a:tab pos="201930" algn="l"/>
              </a:tabLst>
            </a:pPr>
            <a:r>
              <a:rPr sz="1800" dirty="0">
                <a:latin typeface="Times New Roman"/>
                <a:cs typeface="Times New Roman"/>
              </a:rPr>
              <a:t>появилось </a:t>
            </a:r>
            <a:r>
              <a:rPr sz="1800" spc="-5" dirty="0">
                <a:latin typeface="Times New Roman"/>
                <a:cs typeface="Times New Roman"/>
              </a:rPr>
              <a:t>желание общаться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10" dirty="0">
                <a:latin typeface="Times New Roman"/>
                <a:cs typeface="Times New Roman"/>
              </a:rPr>
              <a:t>природой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отражать свои </a:t>
            </a:r>
            <a:r>
              <a:rPr sz="1800" spc="-15" dirty="0">
                <a:latin typeface="Times New Roman"/>
                <a:cs typeface="Times New Roman"/>
              </a:rPr>
              <a:t>впечатления </a:t>
            </a:r>
            <a:r>
              <a:rPr sz="1800" dirty="0">
                <a:latin typeface="Times New Roman"/>
                <a:cs typeface="Times New Roman"/>
              </a:rPr>
              <a:t>через </a:t>
            </a:r>
            <a:r>
              <a:rPr sz="1800" spc="-5" dirty="0">
                <a:latin typeface="Times New Roman"/>
                <a:cs typeface="Times New Roman"/>
              </a:rPr>
              <a:t>различные виды  </a:t>
            </a:r>
            <a:r>
              <a:rPr sz="1800" dirty="0">
                <a:latin typeface="Times New Roman"/>
                <a:cs typeface="Times New Roman"/>
              </a:rPr>
              <a:t>деятельности, </a:t>
            </a:r>
            <a:r>
              <a:rPr sz="1800" spc="-5" dirty="0">
                <a:latin typeface="Times New Roman"/>
                <a:cs typeface="Times New Roman"/>
              </a:rPr>
              <a:t>слушать рассказы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10" dirty="0">
                <a:latin typeface="Times New Roman"/>
                <a:cs typeface="Times New Roman"/>
              </a:rPr>
              <a:t>героях </a:t>
            </a:r>
            <a:r>
              <a:rPr sz="1800" spc="-5" dirty="0">
                <a:latin typeface="Times New Roman"/>
                <a:cs typeface="Times New Roman"/>
              </a:rPr>
              <a:t>войны,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25" dirty="0">
                <a:latin typeface="Times New Roman"/>
                <a:cs typeface="Times New Roman"/>
              </a:rPr>
              <a:t>людях </a:t>
            </a:r>
            <a:r>
              <a:rPr sz="1800" spc="-15" dirty="0">
                <a:latin typeface="Times New Roman"/>
                <a:cs typeface="Times New Roman"/>
              </a:rPr>
              <a:t>труда, </a:t>
            </a:r>
            <a:r>
              <a:rPr sz="1800" dirty="0">
                <a:latin typeface="Times New Roman"/>
                <a:cs typeface="Times New Roman"/>
              </a:rPr>
              <a:t>чувство </a:t>
            </a:r>
            <a:r>
              <a:rPr sz="1800" spc="-5" dirty="0">
                <a:latin typeface="Times New Roman"/>
                <a:cs typeface="Times New Roman"/>
              </a:rPr>
              <a:t>гордости за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них;</a:t>
            </a:r>
            <a:endParaRPr sz="1800">
              <a:latin typeface="Times New Roman"/>
              <a:cs typeface="Times New Roman"/>
            </a:endParaRPr>
          </a:p>
          <a:p>
            <a:pPr marL="143510" indent="-131445">
              <a:lnSpc>
                <a:spcPct val="100000"/>
              </a:lnSpc>
              <a:buChar char="·"/>
              <a:tabLst>
                <a:tab pos="144145" algn="l"/>
              </a:tabLst>
            </a:pPr>
            <a:r>
              <a:rPr sz="1800" spc="-5" dirty="0">
                <a:latin typeface="Times New Roman"/>
                <a:cs typeface="Times New Roman"/>
              </a:rPr>
              <a:t>формируется </a:t>
            </a:r>
            <a:r>
              <a:rPr sz="1800" dirty="0">
                <a:latin typeface="Times New Roman"/>
                <a:cs typeface="Times New Roman"/>
              </a:rPr>
              <a:t>осознанно-правильное </a:t>
            </a:r>
            <a:r>
              <a:rPr sz="1800" spc="-5" dirty="0">
                <a:latin typeface="Times New Roman"/>
                <a:cs typeface="Times New Roman"/>
              </a:rPr>
              <a:t>отношение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5" dirty="0">
                <a:latin typeface="Times New Roman"/>
                <a:cs typeface="Times New Roman"/>
              </a:rPr>
              <a:t>объектам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явлениям</a:t>
            </a:r>
            <a:r>
              <a:rPr sz="1800" spc="-7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природы;</a:t>
            </a:r>
            <a:endParaRPr sz="1800">
              <a:latin typeface="Times New Roman"/>
              <a:cs typeface="Times New Roman"/>
            </a:endParaRPr>
          </a:p>
          <a:p>
            <a:pPr marL="143510" indent="-131445">
              <a:lnSpc>
                <a:spcPct val="100000"/>
              </a:lnSpc>
              <a:buChar char="·"/>
              <a:tabLst>
                <a:tab pos="144145" algn="l"/>
              </a:tabLst>
            </a:pPr>
            <a:r>
              <a:rPr sz="1800" spc="-5" dirty="0">
                <a:latin typeface="Times New Roman"/>
                <a:cs typeface="Times New Roman"/>
              </a:rPr>
              <a:t>формируются </a:t>
            </a:r>
            <a:r>
              <a:rPr sz="1800" spc="-15" dirty="0">
                <a:latin typeface="Times New Roman"/>
                <a:cs typeface="Times New Roman"/>
              </a:rPr>
              <a:t>начала экологической</a:t>
            </a:r>
            <a:r>
              <a:rPr sz="1800" spc="-20" dirty="0">
                <a:latin typeface="Times New Roman"/>
                <a:cs typeface="Times New Roman"/>
              </a:rPr>
              <a:t> культуры;</a:t>
            </a:r>
            <a:endParaRPr sz="1800">
              <a:latin typeface="Times New Roman"/>
              <a:cs typeface="Times New Roman"/>
            </a:endParaRPr>
          </a:p>
          <a:p>
            <a:pPr marL="201295" indent="-189230">
              <a:lnSpc>
                <a:spcPct val="100000"/>
              </a:lnSpc>
              <a:buChar char="·"/>
              <a:tabLst>
                <a:tab pos="201930" algn="l"/>
              </a:tabLst>
            </a:pPr>
            <a:r>
              <a:rPr sz="1800" spc="-5" dirty="0">
                <a:latin typeface="Times New Roman"/>
                <a:cs typeface="Times New Roman"/>
              </a:rPr>
              <a:t>получают </a:t>
            </a:r>
            <a:r>
              <a:rPr sz="1800" dirty="0">
                <a:latin typeface="Times New Roman"/>
                <a:cs typeface="Times New Roman"/>
              </a:rPr>
              <a:t>практические </a:t>
            </a:r>
            <a:r>
              <a:rPr sz="1800" spc="-5" dirty="0">
                <a:latin typeface="Times New Roman"/>
                <a:cs typeface="Times New Roman"/>
              </a:rPr>
              <a:t>знания по </a:t>
            </a:r>
            <a:r>
              <a:rPr sz="1800" spc="-10" dirty="0">
                <a:latin typeface="Times New Roman"/>
                <a:cs typeface="Times New Roman"/>
              </a:rPr>
              <a:t>охране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природы;</a:t>
            </a:r>
            <a:endParaRPr sz="1800">
              <a:latin typeface="Times New Roman"/>
              <a:cs typeface="Times New Roman"/>
            </a:endParaRPr>
          </a:p>
          <a:p>
            <a:pPr marL="143510" indent="-131445">
              <a:lnSpc>
                <a:spcPct val="100000"/>
              </a:lnSpc>
              <a:buChar char="·"/>
              <a:tabLst>
                <a:tab pos="144145" algn="l"/>
              </a:tabLst>
            </a:pPr>
            <a:r>
              <a:rPr sz="1800" spc="-5" dirty="0">
                <a:latin typeface="Times New Roman"/>
                <a:cs typeface="Times New Roman"/>
              </a:rPr>
              <a:t>развиваются </a:t>
            </a:r>
            <a:r>
              <a:rPr sz="1800" spc="-10" dirty="0">
                <a:latin typeface="Times New Roman"/>
                <a:cs typeface="Times New Roman"/>
              </a:rPr>
              <a:t>речевые </a:t>
            </a:r>
            <a:r>
              <a:rPr sz="1800" spc="-5" dirty="0">
                <a:latin typeface="Times New Roman"/>
                <a:cs typeface="Times New Roman"/>
              </a:rPr>
              <a:t>навыки; </a:t>
            </a:r>
            <a:r>
              <a:rPr sz="1800" dirty="0">
                <a:latin typeface="Times New Roman"/>
                <a:cs typeface="Times New Roman"/>
              </a:rPr>
              <a:t>чувство</a:t>
            </a:r>
            <a:r>
              <a:rPr sz="1800" spc="415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коллективизма;</a:t>
            </a:r>
            <a:endParaRPr sz="1800">
              <a:latin typeface="Times New Roman"/>
              <a:cs typeface="Times New Roman"/>
            </a:endParaRPr>
          </a:p>
          <a:p>
            <a:pPr marL="201295" indent="-189230">
              <a:lnSpc>
                <a:spcPct val="100000"/>
              </a:lnSpc>
              <a:buChar char="·"/>
              <a:tabLst>
                <a:tab pos="201930" algn="l"/>
              </a:tabLst>
            </a:pPr>
            <a:r>
              <a:rPr sz="1800" spc="-5" dirty="0">
                <a:latin typeface="Times New Roman"/>
                <a:cs typeface="Times New Roman"/>
              </a:rPr>
              <a:t>учатся </a:t>
            </a:r>
            <a:r>
              <a:rPr sz="1800" spc="-10" dirty="0">
                <a:latin typeface="Times New Roman"/>
                <a:cs typeface="Times New Roman"/>
              </a:rPr>
              <a:t>экспериментировать, анализировать, делать</a:t>
            </a:r>
            <a:r>
              <a:rPr sz="1800" spc="-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выводы;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- повысилось участие в </a:t>
            </a:r>
            <a:r>
              <a:rPr sz="1800" spc="-5" dirty="0">
                <a:latin typeface="Times New Roman"/>
                <a:cs typeface="Times New Roman"/>
              </a:rPr>
              <a:t>общих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делах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b="1" spc="-5" dirty="0">
                <a:latin typeface="Times New Roman"/>
                <a:cs typeface="Times New Roman"/>
              </a:rPr>
              <a:t>Воспитатель: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-Возможность </a:t>
            </a:r>
            <a:r>
              <a:rPr sz="1800" spc="-10" dirty="0">
                <a:latin typeface="Times New Roman"/>
                <a:cs typeface="Times New Roman"/>
              </a:rPr>
              <a:t>обмениваться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опытом.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Times New Roman"/>
                <a:cs typeface="Times New Roman"/>
              </a:rPr>
              <a:t>-Расширились </a:t>
            </a:r>
            <a:r>
              <a:rPr sz="1800" spc="-5" dirty="0">
                <a:latin typeface="Times New Roman"/>
                <a:cs typeface="Times New Roman"/>
              </a:rPr>
              <a:t>представления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5" dirty="0">
                <a:latin typeface="Times New Roman"/>
                <a:cs typeface="Times New Roman"/>
              </a:rPr>
              <a:t>новых </a:t>
            </a:r>
            <a:r>
              <a:rPr sz="1800" spc="-10" dirty="0">
                <a:latin typeface="Times New Roman"/>
                <a:cs typeface="Times New Roman"/>
              </a:rPr>
              <a:t>формах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работы.</a:t>
            </a:r>
            <a:endParaRPr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800" spc="-5" dirty="0">
                <a:latin typeface="Times New Roman"/>
                <a:cs typeface="Times New Roman"/>
              </a:rPr>
              <a:t>-Возможность внедрения наиболее </a:t>
            </a:r>
            <a:r>
              <a:rPr sz="1800" spc="-10" dirty="0">
                <a:latin typeface="Times New Roman"/>
                <a:cs typeface="Times New Roman"/>
              </a:rPr>
              <a:t>эффективных форм </a:t>
            </a:r>
            <a:r>
              <a:rPr sz="1800" spc="-5" dirty="0">
                <a:latin typeface="Times New Roman"/>
                <a:cs typeface="Times New Roman"/>
              </a:rPr>
              <a:t>работы </a:t>
            </a:r>
            <a:r>
              <a:rPr sz="1800" dirty="0">
                <a:latin typeface="Times New Roman"/>
                <a:cs typeface="Times New Roman"/>
              </a:rPr>
              <a:t>с детьми в </a:t>
            </a:r>
            <a:r>
              <a:rPr sz="1800" spc="-5" dirty="0">
                <a:latin typeface="Times New Roman"/>
                <a:cs typeface="Times New Roman"/>
              </a:rPr>
              <a:t>свою</a:t>
            </a:r>
            <a:r>
              <a:rPr sz="1800" spc="1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деятельность.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80649" y="660917"/>
            <a:ext cx="6769734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i="1" spc="-455" dirty="0">
                <a:latin typeface="Arial"/>
                <a:cs typeface="Arial"/>
              </a:rPr>
              <a:t>Результаты </a:t>
            </a:r>
            <a:r>
              <a:rPr sz="2500" i="1" spc="-215" dirty="0">
                <a:latin typeface="Arial"/>
                <a:cs typeface="Arial"/>
              </a:rPr>
              <a:t>обследования </a:t>
            </a:r>
            <a:r>
              <a:rPr sz="2500" i="1" spc="-200" dirty="0">
                <a:latin typeface="Arial"/>
                <a:cs typeface="Arial"/>
              </a:rPr>
              <a:t>экологических</a:t>
            </a:r>
            <a:r>
              <a:rPr sz="2500" i="1" spc="-45" dirty="0">
                <a:latin typeface="Arial"/>
                <a:cs typeface="Arial"/>
              </a:rPr>
              <a:t> </a:t>
            </a:r>
            <a:r>
              <a:rPr sz="2500" i="1" spc="-145" dirty="0">
                <a:latin typeface="Arial"/>
                <a:cs typeface="Arial"/>
              </a:rPr>
              <a:t>знаний</a:t>
            </a:r>
            <a:endParaRPr sz="25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40929" y="2133409"/>
            <a:ext cx="4398645" cy="2131060"/>
            <a:chOff x="1340929" y="2133409"/>
            <a:chExt cx="4398645" cy="2131060"/>
          </a:xfrm>
        </p:grpSpPr>
        <p:sp>
          <p:nvSpPr>
            <p:cNvPr id="4" name="object 4"/>
            <p:cNvSpPr/>
            <p:nvPr/>
          </p:nvSpPr>
          <p:spPr>
            <a:xfrm>
              <a:off x="1345691" y="2138172"/>
              <a:ext cx="4389120" cy="0"/>
            </a:xfrm>
            <a:custGeom>
              <a:avLst/>
              <a:gdLst/>
              <a:ahLst/>
              <a:cxnLst/>
              <a:rect l="l" t="t" r="r" b="b"/>
              <a:pathLst>
                <a:path w="4389120">
                  <a:moveTo>
                    <a:pt x="0" y="0"/>
                  </a:moveTo>
                  <a:lnTo>
                    <a:pt x="4389120" y="0"/>
                  </a:lnTo>
                </a:path>
              </a:pathLst>
            </a:custGeom>
            <a:ln w="9144">
              <a:solidFill>
                <a:srgbClr val="DADAD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636775" y="4201667"/>
              <a:ext cx="62865" cy="62865"/>
            </a:xfrm>
            <a:custGeom>
              <a:avLst/>
              <a:gdLst/>
              <a:ahLst/>
              <a:cxnLst/>
              <a:rect l="l" t="t" r="r" b="b"/>
              <a:pathLst>
                <a:path w="62864" h="62864">
                  <a:moveTo>
                    <a:pt x="62483" y="0"/>
                  </a:moveTo>
                  <a:lnTo>
                    <a:pt x="0" y="0"/>
                  </a:lnTo>
                  <a:lnTo>
                    <a:pt x="0" y="62483"/>
                  </a:lnTo>
                  <a:lnTo>
                    <a:pt x="62483" y="62483"/>
                  </a:lnTo>
                  <a:lnTo>
                    <a:pt x="62483" y="0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341119" y="2337054"/>
          <a:ext cx="7238365" cy="104330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3525"/>
                <a:gridCol w="990600"/>
                <a:gridCol w="527049"/>
                <a:gridCol w="990600"/>
                <a:gridCol w="527050"/>
                <a:gridCol w="990600"/>
                <a:gridCol w="527050"/>
                <a:gridCol w="990600"/>
                <a:gridCol w="527050"/>
                <a:gridCol w="615950"/>
                <a:gridCol w="273050"/>
              </a:tblGrid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930" marR="633730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5244" marB="0">
                    <a:lnT w="9525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74295" marR="259079">
                        <a:lnSpc>
                          <a:spcPct val="100000"/>
                        </a:lnSpc>
                        <a:spcBef>
                          <a:spcPts val="434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5244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34"/>
                        </a:spcBef>
                        <a:tabLst>
                          <a:tab pos="263525" algn="l"/>
                        </a:tabLst>
                      </a:pPr>
                      <a:r>
                        <a:rPr sz="900" u="sng" dirty="0">
                          <a:solidFill>
                            <a:srgbClr val="3E3E3E"/>
                          </a:solidFill>
                          <a:uFill>
                            <a:solidFill>
                              <a:srgbClr val="DADADA"/>
                            </a:solidFill>
                          </a:uFill>
                          <a:latin typeface="Carlito"/>
                          <a:cs typeface="Carlito"/>
                        </a:rPr>
                        <a:t> 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5244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18059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  <a:spcBef>
                          <a:spcPts val="77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500"/>
                        </a:lnSpc>
                        <a:tabLst>
                          <a:tab pos="104139" algn="l"/>
                          <a:tab pos="981710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 	0%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5">
                  <a:txBody>
                    <a:bodyPr/>
                    <a:lstStyle/>
                    <a:p>
                      <a:pPr marR="259079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259079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74930" marR="259079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259079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259079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04139">
                        <a:lnSpc>
                          <a:spcPts val="500"/>
                        </a:lnSpc>
                        <a:tabLst>
                          <a:tab pos="61404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5244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103644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905" marB="0">
                    <a:lnT w="6350">
                      <a:solidFill>
                        <a:srgbClr val="DADADA"/>
                      </a:solidFill>
                      <a:prstDash val="solid"/>
                    </a:lnT>
                    <a:solidFill>
                      <a:srgbClr val="A6A6A6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R="3175"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1020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04139">
                        <a:lnSpc>
                          <a:spcPts val="500"/>
                        </a:lnSpc>
                        <a:tabLst>
                          <a:tab pos="981710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04139">
                        <a:lnSpc>
                          <a:spcPts val="500"/>
                        </a:lnSpc>
                        <a:tabLst>
                          <a:tab pos="981710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R="633730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74930" marR="633730">
                        <a:lnSpc>
                          <a:spcPct val="100000"/>
                        </a:lnSpc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50%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63373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 marL="104139">
                        <a:lnSpc>
                          <a:spcPts val="500"/>
                        </a:lnSpc>
                        <a:tabLst>
                          <a:tab pos="981710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20726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20"/>
                        </a:spcBef>
                        <a:tabLst>
                          <a:tab pos="263525" algn="l"/>
                        </a:tabLst>
                      </a:pPr>
                      <a:r>
                        <a:rPr sz="900" u="sng" dirty="0">
                          <a:solidFill>
                            <a:srgbClr val="3E3E3E"/>
                          </a:solidFill>
                          <a:uFill>
                            <a:solidFill>
                              <a:srgbClr val="DADADA"/>
                            </a:solidFill>
                          </a:uFill>
                          <a:latin typeface="Carlito"/>
                          <a:cs typeface="Carlito"/>
                        </a:rPr>
                        <a:t> 	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7874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</a:tr>
              <a:tr h="2057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5715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78740" marB="0">
                    <a:lnT w="9525">
                      <a:solidFill>
                        <a:srgbClr val="DADADA"/>
                      </a:solidFill>
                      <a:prstDash val="solid"/>
                    </a:lnT>
                  </a:tcPr>
                </a:tc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963841" y="1974189"/>
            <a:ext cx="281305" cy="146939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64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120%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100%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80%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60%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40%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20%</a:t>
            </a:r>
            <a:endParaRPr sz="900">
              <a:latin typeface="Carlito"/>
              <a:cs typeface="Carlito"/>
            </a:endParaRPr>
          </a:p>
          <a:p>
            <a:pPr marR="5080" algn="r">
              <a:lnSpc>
                <a:spcPct val="100000"/>
              </a:lnSpc>
              <a:spcBef>
                <a:spcPts val="54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0%</a:t>
            </a:r>
            <a:endParaRPr sz="900">
              <a:latin typeface="Carlito"/>
              <a:cs typeface="Carli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85049" y="3468928"/>
            <a:ext cx="79756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55575" marR="5080" indent="-143510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13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  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животных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249119" y="3468928"/>
            <a:ext cx="824865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indent="200660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  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з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</a:t>
            </a:r>
            <a:r>
              <a:rPr sz="900" spc="-70" dirty="0">
                <a:solidFill>
                  <a:srgbClr val="595958"/>
                </a:solidFill>
                <a:latin typeface="Arial"/>
                <a:cs typeface="Arial"/>
              </a:rPr>
              <a:t>а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</a:t>
            </a:r>
            <a:r>
              <a:rPr sz="900" spc="-15" dirty="0">
                <a:solidFill>
                  <a:srgbClr val="595958"/>
                </a:solidFill>
                <a:latin typeface="Arial"/>
                <a:cs typeface="Arial"/>
              </a:rPr>
              <a:t>ий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р</a:t>
            </a:r>
            <a:r>
              <a:rPr sz="900" spc="-70" dirty="0">
                <a:solidFill>
                  <a:srgbClr val="595958"/>
                </a:solidFill>
                <a:latin typeface="Arial"/>
                <a:cs typeface="Arial"/>
              </a:rPr>
              <a:t>аст</a:t>
            </a:r>
            <a:r>
              <a:rPr sz="900" spc="-60" dirty="0">
                <a:solidFill>
                  <a:srgbClr val="595958"/>
                </a:solidFill>
                <a:latin typeface="Arial"/>
                <a:cs typeface="Arial"/>
              </a:rPr>
              <a:t>е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</a:t>
            </a:r>
            <a:r>
              <a:rPr sz="900" spc="-15" dirty="0">
                <a:solidFill>
                  <a:srgbClr val="595958"/>
                </a:solidFill>
                <a:latin typeface="Arial"/>
                <a:cs typeface="Arial"/>
              </a:rPr>
              <a:t>и</a:t>
            </a:r>
            <a:r>
              <a:rPr sz="900" spc="-20" dirty="0">
                <a:solidFill>
                  <a:srgbClr val="595958"/>
                </a:solidFill>
                <a:latin typeface="Arial"/>
                <a:cs typeface="Arial"/>
              </a:rPr>
              <a:t>й</a:t>
            </a:r>
            <a:endParaRPr sz="90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40570" y="3468928"/>
            <a:ext cx="797560" cy="4432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8435" marR="5080" indent="-166370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13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  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неживой 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природы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18318" y="3468928"/>
            <a:ext cx="79756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3345" marR="5080" indent="-81280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13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  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времен</a:t>
            </a:r>
            <a:r>
              <a:rPr sz="900" spc="-7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года</a:t>
            </a:r>
            <a:endParaRPr sz="9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72278" y="3468928"/>
            <a:ext cx="645795" cy="443230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 algn="ctr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  отношения</a:t>
            </a:r>
            <a:r>
              <a:rPr sz="900" spc="-16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20" dirty="0">
                <a:solidFill>
                  <a:srgbClr val="595958"/>
                </a:solidFill>
                <a:latin typeface="Arial"/>
                <a:cs typeface="Arial"/>
              </a:rPr>
              <a:t>к </a:t>
            </a:r>
            <a:r>
              <a:rPr sz="900" spc="15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природе</a:t>
            </a:r>
            <a:endParaRPr sz="90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446670" y="1306461"/>
            <a:ext cx="3819525" cy="673735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 marL="12065" marR="5080" indent="-635" algn="ctr">
              <a:lnSpc>
                <a:spcPct val="101800"/>
              </a:lnSpc>
              <a:spcBef>
                <a:spcPts val="70"/>
              </a:spcBef>
            </a:pPr>
            <a:r>
              <a:rPr sz="1400" spc="-85" dirty="0">
                <a:solidFill>
                  <a:srgbClr val="595958"/>
                </a:solidFill>
                <a:latin typeface="Arial"/>
                <a:cs typeface="Arial"/>
              </a:rPr>
              <a:t>Сравнительный </a:t>
            </a:r>
            <a:r>
              <a:rPr sz="1400" spc="-70" dirty="0">
                <a:solidFill>
                  <a:srgbClr val="595958"/>
                </a:solidFill>
                <a:latin typeface="Arial"/>
                <a:cs typeface="Arial"/>
              </a:rPr>
              <a:t>анализ </a:t>
            </a:r>
            <a:r>
              <a:rPr sz="1400" spc="-50" dirty="0">
                <a:solidFill>
                  <a:srgbClr val="595958"/>
                </a:solidFill>
                <a:latin typeface="Arial"/>
                <a:cs typeface="Arial"/>
              </a:rPr>
              <a:t>диагностики  </a:t>
            </a:r>
            <a:r>
              <a:rPr sz="1400" spc="-70" dirty="0">
                <a:solidFill>
                  <a:srgbClr val="595958"/>
                </a:solidFill>
                <a:latin typeface="Arial"/>
                <a:cs typeface="Arial"/>
              </a:rPr>
              <a:t>сформированности </a:t>
            </a:r>
            <a:r>
              <a:rPr sz="1400" spc="-55" dirty="0">
                <a:solidFill>
                  <a:srgbClr val="595958"/>
                </a:solidFill>
                <a:latin typeface="Arial"/>
                <a:cs typeface="Arial"/>
              </a:rPr>
              <a:t>экологических</a:t>
            </a:r>
            <a:r>
              <a:rPr sz="1400" spc="-15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1400" spc="-75" dirty="0">
                <a:solidFill>
                  <a:srgbClr val="595958"/>
                </a:solidFill>
                <a:latin typeface="Arial"/>
                <a:cs typeface="Arial"/>
              </a:rPr>
              <a:t>представлений  </a:t>
            </a:r>
            <a:r>
              <a:rPr sz="1400" spc="-65" dirty="0">
                <a:solidFill>
                  <a:srgbClr val="595958"/>
                </a:solidFill>
                <a:latin typeface="Arial"/>
                <a:cs typeface="Arial"/>
              </a:rPr>
              <a:t>на </a:t>
            </a:r>
            <a:r>
              <a:rPr sz="1400" spc="-75" dirty="0">
                <a:solidFill>
                  <a:srgbClr val="595958"/>
                </a:solidFill>
                <a:latin typeface="Arial"/>
                <a:cs typeface="Arial"/>
              </a:rPr>
              <a:t>начало</a:t>
            </a:r>
            <a:r>
              <a:rPr sz="1400" spc="-13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1400" spc="-70" dirty="0">
                <a:solidFill>
                  <a:srgbClr val="595958"/>
                </a:solidFill>
                <a:latin typeface="Arial"/>
                <a:cs typeface="Arial"/>
              </a:rPr>
              <a:t>года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13128" y="4137711"/>
            <a:ext cx="4394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70" dirty="0">
                <a:solidFill>
                  <a:srgbClr val="595958"/>
                </a:solidFill>
                <a:latin typeface="Arial"/>
                <a:cs typeface="Arial"/>
              </a:rPr>
              <a:t>с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ред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</a:t>
            </a:r>
            <a:r>
              <a:rPr sz="900" spc="-15" dirty="0">
                <a:solidFill>
                  <a:srgbClr val="595958"/>
                </a:solidFill>
                <a:latin typeface="Arial"/>
                <a:cs typeface="Arial"/>
              </a:rPr>
              <a:t>и</a:t>
            </a:r>
            <a:r>
              <a:rPr sz="900" spc="-20" dirty="0">
                <a:solidFill>
                  <a:srgbClr val="595958"/>
                </a:solidFill>
                <a:latin typeface="Arial"/>
                <a:cs typeface="Arial"/>
              </a:rPr>
              <a:t>й</a:t>
            </a:r>
            <a:endParaRPr sz="9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186939" y="4201667"/>
            <a:ext cx="62865" cy="62865"/>
          </a:xfrm>
          <a:custGeom>
            <a:avLst/>
            <a:gdLst/>
            <a:ahLst/>
            <a:cxnLst/>
            <a:rect l="l" t="t" r="r" b="b"/>
            <a:pathLst>
              <a:path w="62864" h="62864">
                <a:moveTo>
                  <a:pt x="62483" y="0"/>
                </a:moveTo>
                <a:lnTo>
                  <a:pt x="0" y="0"/>
                </a:lnTo>
                <a:lnTo>
                  <a:pt x="0" y="62483"/>
                </a:lnTo>
                <a:lnTo>
                  <a:pt x="62483" y="62483"/>
                </a:lnTo>
                <a:lnTo>
                  <a:pt x="62483" y="0"/>
                </a:lnTo>
                <a:close/>
              </a:path>
            </a:pathLst>
          </a:custGeom>
          <a:solidFill>
            <a:srgbClr val="5B9BD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263965" y="4137711"/>
            <a:ext cx="44386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spc="-55" dirty="0">
                <a:solidFill>
                  <a:srgbClr val="595958"/>
                </a:solidFill>
                <a:latin typeface="Arial"/>
                <a:cs typeface="Arial"/>
              </a:rPr>
              <a:t>выс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о</a:t>
            </a:r>
            <a:r>
              <a:rPr sz="900" spc="20" dirty="0">
                <a:solidFill>
                  <a:srgbClr val="595958"/>
                </a:solidFill>
                <a:latin typeface="Arial"/>
                <a:cs typeface="Arial"/>
              </a:rPr>
              <a:t>к</a:t>
            </a:r>
            <a:r>
              <a:rPr sz="900" spc="-15" dirty="0">
                <a:solidFill>
                  <a:srgbClr val="595958"/>
                </a:solidFill>
                <a:latin typeface="Arial"/>
                <a:cs typeface="Arial"/>
              </a:rPr>
              <a:t>и</a:t>
            </a:r>
            <a:r>
              <a:rPr sz="900" spc="-20" dirty="0">
                <a:solidFill>
                  <a:srgbClr val="595958"/>
                </a:solidFill>
                <a:latin typeface="Arial"/>
                <a:cs typeface="Arial"/>
              </a:rPr>
              <a:t>й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6908292" y="3649979"/>
            <a:ext cx="4838700" cy="2365375"/>
            <a:chOff x="6908292" y="3649979"/>
            <a:chExt cx="4838700" cy="2365375"/>
          </a:xfrm>
        </p:grpSpPr>
        <p:sp>
          <p:nvSpPr>
            <p:cNvPr id="18" name="object 18"/>
            <p:cNvSpPr/>
            <p:nvPr/>
          </p:nvSpPr>
          <p:spPr>
            <a:xfrm>
              <a:off x="6908292" y="3654551"/>
              <a:ext cx="4838700" cy="0"/>
            </a:xfrm>
            <a:custGeom>
              <a:avLst/>
              <a:gdLst/>
              <a:ahLst/>
              <a:cxnLst/>
              <a:rect l="l" t="t" r="r" b="b"/>
              <a:pathLst>
                <a:path w="4838700">
                  <a:moveTo>
                    <a:pt x="0" y="0"/>
                  </a:moveTo>
                  <a:lnTo>
                    <a:pt x="4838700" y="0"/>
                  </a:lnTo>
                </a:path>
              </a:pathLst>
            </a:custGeom>
            <a:ln w="9144">
              <a:solidFill>
                <a:srgbClr val="DADAD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330184" y="5951219"/>
              <a:ext cx="62865" cy="64135"/>
            </a:xfrm>
            <a:custGeom>
              <a:avLst/>
              <a:gdLst/>
              <a:ahLst/>
              <a:cxnLst/>
              <a:rect l="l" t="t" r="r" b="b"/>
              <a:pathLst>
                <a:path w="62865" h="64135">
                  <a:moveTo>
                    <a:pt x="62483" y="0"/>
                  </a:moveTo>
                  <a:lnTo>
                    <a:pt x="0" y="0"/>
                  </a:lnTo>
                  <a:lnTo>
                    <a:pt x="0" y="64007"/>
                  </a:lnTo>
                  <a:lnTo>
                    <a:pt x="62483" y="64007"/>
                  </a:lnTo>
                  <a:lnTo>
                    <a:pt x="62483" y="0"/>
                  </a:lnTo>
                  <a:close/>
                </a:path>
              </a:pathLst>
            </a:custGeom>
            <a:solidFill>
              <a:srgbClr val="5B9BD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8948928" y="5951219"/>
              <a:ext cx="62865" cy="64135"/>
            </a:xfrm>
            <a:custGeom>
              <a:avLst/>
              <a:gdLst/>
              <a:ahLst/>
              <a:cxnLst/>
              <a:rect l="l" t="t" r="r" b="b"/>
              <a:pathLst>
                <a:path w="62865" h="64135">
                  <a:moveTo>
                    <a:pt x="62483" y="0"/>
                  </a:moveTo>
                  <a:lnTo>
                    <a:pt x="0" y="0"/>
                  </a:lnTo>
                  <a:lnTo>
                    <a:pt x="0" y="64007"/>
                  </a:lnTo>
                  <a:lnTo>
                    <a:pt x="62483" y="64007"/>
                  </a:lnTo>
                  <a:lnTo>
                    <a:pt x="62483" y="0"/>
                  </a:lnTo>
                  <a:close/>
                </a:path>
              </a:pathLst>
            </a:custGeom>
            <a:solidFill>
              <a:srgbClr val="ED7D3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9566148" y="5951219"/>
              <a:ext cx="62865" cy="64135"/>
            </a:xfrm>
            <a:custGeom>
              <a:avLst/>
              <a:gdLst/>
              <a:ahLst/>
              <a:cxnLst/>
              <a:rect l="l" t="t" r="r" b="b"/>
              <a:pathLst>
                <a:path w="62865" h="64135">
                  <a:moveTo>
                    <a:pt x="62483" y="0"/>
                  </a:moveTo>
                  <a:lnTo>
                    <a:pt x="0" y="0"/>
                  </a:lnTo>
                  <a:lnTo>
                    <a:pt x="0" y="64007"/>
                  </a:lnTo>
                  <a:lnTo>
                    <a:pt x="62483" y="64007"/>
                  </a:lnTo>
                  <a:lnTo>
                    <a:pt x="62483" y="0"/>
                  </a:lnTo>
                  <a:close/>
                </a:path>
              </a:pathLst>
            </a:custGeom>
            <a:solidFill>
              <a:srgbClr val="A6A6A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2" name="object 22"/>
          <p:cNvGraphicFramePr>
            <a:graphicFrameLocks noGrp="1"/>
          </p:cNvGraphicFramePr>
          <p:nvPr/>
        </p:nvGraphicFramePr>
        <p:xfrm>
          <a:off x="6903719" y="3931920"/>
          <a:ext cx="8000365" cy="14173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90830"/>
                <a:gridCol w="1099185"/>
                <a:gridCol w="582294"/>
                <a:gridCol w="1099185"/>
                <a:gridCol w="582294"/>
                <a:gridCol w="1099185"/>
                <a:gridCol w="582294"/>
                <a:gridCol w="1099185"/>
                <a:gridCol w="582295"/>
                <a:gridCol w="680085"/>
                <a:gridCol w="289560"/>
              </a:tblGrid>
              <a:tr h="2819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ts val="480"/>
                        </a:lnSpc>
                        <a:tabLst>
                          <a:tab pos="122555" algn="l"/>
                          <a:tab pos="109029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 	0%	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22555">
                        <a:lnSpc>
                          <a:spcPts val="480"/>
                        </a:lnSpc>
                        <a:tabLst>
                          <a:tab pos="109029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22555">
                        <a:lnSpc>
                          <a:spcPts val="480"/>
                        </a:lnSpc>
                        <a:tabLst>
                          <a:tab pos="109029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 marL="122555">
                        <a:lnSpc>
                          <a:spcPts val="480"/>
                        </a:lnSpc>
                        <a:tabLst>
                          <a:tab pos="109029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25%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6">
                  <a:txBody>
                    <a:bodyPr/>
                    <a:lstStyle/>
                    <a:p>
                      <a:pPr marL="122555">
                        <a:lnSpc>
                          <a:spcPts val="480"/>
                        </a:lnSpc>
                        <a:tabLst>
                          <a:tab pos="676275" algn="l"/>
                        </a:tabLst>
                      </a:pPr>
                      <a:r>
                        <a:rPr sz="900" strike="sngStrike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0%	</a:t>
                      </a:r>
                      <a:endParaRPr sz="900">
                        <a:latin typeface="Carlito"/>
                        <a:cs typeface="Carlito"/>
                      </a:endParaRPr>
                    </a:p>
                    <a:p>
                      <a:pPr marR="286385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286385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286385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286385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endParaRPr sz="1150">
                        <a:latin typeface="Times New Roman"/>
                        <a:cs typeface="Times New Roman"/>
                      </a:endParaRPr>
                    </a:p>
                    <a:p>
                      <a:pPr marL="64769" marR="28638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100%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70104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solidFill>
                      <a:srgbClr val="ED7D31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21183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3345" marR="7073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3980" marR="7073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rowSpan="4">
                  <a:txBody>
                    <a:bodyPr/>
                    <a:lstStyle/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R="707390"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93980" marR="70739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dirty="0">
                          <a:solidFill>
                            <a:srgbClr val="3E3E3E"/>
                          </a:solidFill>
                          <a:latin typeface="Carlito"/>
                          <a:cs typeface="Carlito"/>
                        </a:rPr>
                        <a:t>75%</a:t>
                      </a:r>
                      <a:endParaRPr sz="900">
                        <a:latin typeface="Carlito"/>
                        <a:cs typeface="Carlito"/>
                      </a:endParaRPr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2804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2819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B w="9525">
                      <a:solidFill>
                        <a:srgbClr val="DADADA"/>
                      </a:solidFill>
                      <a:prstDash val="soli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DADADA"/>
                      </a:solidFill>
                      <a:prstDash val="solid"/>
                    </a:lnT>
                    <a:lnB w="9525">
                      <a:solidFill>
                        <a:srgbClr val="DADADA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23" name="object 23"/>
          <p:cNvSpPr txBox="1"/>
          <p:nvPr/>
        </p:nvSpPr>
        <p:spPr>
          <a:xfrm>
            <a:off x="6585102" y="4404880"/>
            <a:ext cx="223520" cy="1008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60%</a:t>
            </a:r>
            <a:endParaRPr sz="9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40%</a:t>
            </a:r>
            <a:endParaRPr sz="9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00">
              <a:latin typeface="Carlito"/>
              <a:cs typeface="Carlito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20%</a:t>
            </a:r>
            <a:endParaRPr sz="900">
              <a:latin typeface="Carlito"/>
              <a:cs typeface="Carlito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900">
              <a:latin typeface="Carlito"/>
              <a:cs typeface="Carlito"/>
            </a:endParaRPr>
          </a:p>
          <a:p>
            <a:pPr marL="70485">
              <a:lnSpc>
                <a:spcPct val="100000"/>
              </a:lnSpc>
              <a:spcBef>
                <a:spcPts val="5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0%</a:t>
            </a:r>
            <a:endParaRPr sz="900">
              <a:latin typeface="Carlito"/>
              <a:cs typeface="Carlito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585102" y="4123131"/>
            <a:ext cx="22352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80%</a:t>
            </a:r>
            <a:endParaRPr sz="900">
              <a:latin typeface="Carlito"/>
              <a:cs typeface="Carlito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6527151" y="3841381"/>
            <a:ext cx="2813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100%</a:t>
            </a:r>
            <a:endParaRPr sz="900">
              <a:latin typeface="Carlito"/>
              <a:cs typeface="Carlito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527151" y="3559632"/>
            <a:ext cx="28130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595958"/>
                </a:solidFill>
                <a:latin typeface="Carlito"/>
                <a:cs typeface="Carlito"/>
              </a:rPr>
              <a:t>120%</a:t>
            </a:r>
            <a:endParaRPr sz="900">
              <a:latin typeface="Carlito"/>
              <a:cs typeface="Carlito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993305" y="5438660"/>
            <a:ext cx="797560" cy="3028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54305" marR="5080" indent="-142240">
              <a:lnSpc>
                <a:spcPct val="102200"/>
              </a:lnSpc>
              <a:spcBef>
                <a:spcPts val="75"/>
              </a:spcBef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13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  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животных</a:t>
            </a:r>
            <a:endParaRPr sz="9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032561" y="3153994"/>
            <a:ext cx="4196715" cy="457834"/>
          </a:xfrm>
          <a:prstGeom prst="rect">
            <a:avLst/>
          </a:prstGeom>
        </p:spPr>
        <p:txBody>
          <a:bodyPr vert="horz" wrap="square" lIns="0" tIns="8255" rIns="0" bIns="0" rtlCol="0">
            <a:spAutoFit/>
          </a:bodyPr>
          <a:lstStyle/>
          <a:p>
            <a:pPr marL="218440" marR="5080" indent="-206375">
              <a:lnSpc>
                <a:spcPct val="102099"/>
              </a:lnSpc>
              <a:spcBef>
                <a:spcPts val="65"/>
              </a:spcBef>
            </a:pPr>
            <a:r>
              <a:rPr sz="1400" spc="-85" dirty="0">
                <a:solidFill>
                  <a:srgbClr val="595958"/>
                </a:solidFill>
                <a:latin typeface="Arial"/>
                <a:cs typeface="Arial"/>
              </a:rPr>
              <a:t>Сравнительный </a:t>
            </a:r>
            <a:r>
              <a:rPr sz="1400" spc="-70" dirty="0">
                <a:solidFill>
                  <a:srgbClr val="595958"/>
                </a:solidFill>
                <a:latin typeface="Arial"/>
                <a:cs typeface="Arial"/>
              </a:rPr>
              <a:t>анализ </a:t>
            </a:r>
            <a:r>
              <a:rPr sz="1400" spc="-50" dirty="0">
                <a:solidFill>
                  <a:srgbClr val="595958"/>
                </a:solidFill>
                <a:latin typeface="Arial"/>
                <a:cs typeface="Arial"/>
              </a:rPr>
              <a:t>диагностики </a:t>
            </a:r>
            <a:r>
              <a:rPr sz="1400" spc="-75" dirty="0">
                <a:solidFill>
                  <a:srgbClr val="595958"/>
                </a:solidFill>
                <a:latin typeface="Arial"/>
                <a:cs typeface="Arial"/>
              </a:rPr>
              <a:t>сформироанности  </a:t>
            </a:r>
            <a:r>
              <a:rPr sz="1400" spc="-55" dirty="0">
                <a:solidFill>
                  <a:srgbClr val="595958"/>
                </a:solidFill>
                <a:latin typeface="Arial"/>
                <a:cs typeface="Arial"/>
              </a:rPr>
              <a:t>экологических </a:t>
            </a:r>
            <a:r>
              <a:rPr sz="1400" spc="-75" dirty="0">
                <a:solidFill>
                  <a:srgbClr val="595958"/>
                </a:solidFill>
                <a:latin typeface="Arial"/>
                <a:cs typeface="Arial"/>
              </a:rPr>
              <a:t>представлений детей </a:t>
            </a:r>
            <a:r>
              <a:rPr sz="1400" spc="-65" dirty="0">
                <a:solidFill>
                  <a:srgbClr val="595958"/>
                </a:solidFill>
                <a:latin typeface="Arial"/>
                <a:cs typeface="Arial"/>
              </a:rPr>
              <a:t>на </a:t>
            </a:r>
            <a:r>
              <a:rPr sz="1400" spc="-35" dirty="0">
                <a:solidFill>
                  <a:srgbClr val="595958"/>
                </a:solidFill>
                <a:latin typeface="Arial"/>
                <a:cs typeface="Arial"/>
              </a:rPr>
              <a:t>конец</a:t>
            </a:r>
            <a:r>
              <a:rPr sz="1400" spc="-155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1400" spc="-55" dirty="0">
                <a:solidFill>
                  <a:srgbClr val="595958"/>
                </a:solidFill>
                <a:latin typeface="Arial"/>
                <a:cs typeface="Arial"/>
              </a:rPr>
              <a:t>год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961121" y="5438660"/>
            <a:ext cx="3799204" cy="61277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73990" marR="5080" indent="-161925">
              <a:lnSpc>
                <a:spcPct val="102200"/>
              </a:lnSpc>
              <a:spcBef>
                <a:spcPts val="75"/>
              </a:spcBef>
              <a:tabLst>
                <a:tab pos="901700" algn="l"/>
                <a:tab pos="967105" algn="l"/>
                <a:tab pos="1948180" algn="l"/>
                <a:tab pos="2028825" algn="l"/>
                <a:tab pos="3051175" algn="l"/>
              </a:tabLst>
            </a:pP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6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		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</a:t>
            </a:r>
            <a:r>
              <a:rPr sz="900" spc="-6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	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знаний 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уровень отношения  </a:t>
            </a:r>
            <a:r>
              <a:rPr sz="900" spc="-45" dirty="0">
                <a:solidFill>
                  <a:srgbClr val="595958"/>
                </a:solidFill>
                <a:latin typeface="Arial"/>
                <a:cs typeface="Arial"/>
              </a:rPr>
              <a:t>растений	</a:t>
            </a:r>
            <a:r>
              <a:rPr sz="900" spc="-25" dirty="0">
                <a:solidFill>
                  <a:srgbClr val="595958"/>
                </a:solidFill>
                <a:latin typeface="Arial"/>
                <a:cs typeface="Arial"/>
              </a:rPr>
              <a:t>неживой</a:t>
            </a:r>
            <a:r>
              <a:rPr sz="900" spc="-65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природы		</a:t>
            </a:r>
            <a:r>
              <a:rPr sz="900" spc="-40" dirty="0">
                <a:solidFill>
                  <a:srgbClr val="595958"/>
                </a:solidFill>
                <a:latin typeface="Arial"/>
                <a:cs typeface="Arial"/>
              </a:rPr>
              <a:t>времен 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года	</a:t>
            </a:r>
            <a:r>
              <a:rPr sz="900" spc="20" dirty="0">
                <a:solidFill>
                  <a:srgbClr val="595958"/>
                </a:solidFill>
                <a:latin typeface="Arial"/>
                <a:cs typeface="Arial"/>
              </a:rPr>
              <a:t>к</a:t>
            </a:r>
            <a:r>
              <a:rPr sz="900" spc="-70" dirty="0">
                <a:solidFill>
                  <a:srgbClr val="595958"/>
                </a:solidFill>
                <a:latin typeface="Arial"/>
                <a:cs typeface="Arial"/>
              </a:rPr>
              <a:t> </a:t>
            </a: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природе</a:t>
            </a:r>
            <a:endParaRPr sz="9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Arial"/>
              <a:cs typeface="Arial"/>
            </a:endParaRPr>
          </a:p>
          <a:p>
            <a:pPr marL="457834">
              <a:lnSpc>
                <a:spcPct val="100000"/>
              </a:lnSpc>
              <a:tabLst>
                <a:tab pos="1077595" algn="l"/>
                <a:tab pos="1694180" algn="l"/>
              </a:tabLst>
            </a:pPr>
            <a:r>
              <a:rPr sz="900" spc="-30" dirty="0">
                <a:solidFill>
                  <a:srgbClr val="595958"/>
                </a:solidFill>
                <a:latin typeface="Arial"/>
                <a:cs typeface="Arial"/>
              </a:rPr>
              <a:t>высокий	</a:t>
            </a:r>
            <a:r>
              <a:rPr sz="900" spc="-35" dirty="0">
                <a:solidFill>
                  <a:srgbClr val="595958"/>
                </a:solidFill>
                <a:latin typeface="Arial"/>
                <a:cs typeface="Arial"/>
              </a:rPr>
              <a:t>средний	</a:t>
            </a:r>
            <a:r>
              <a:rPr sz="900" spc="-15" dirty="0">
                <a:solidFill>
                  <a:srgbClr val="595958"/>
                </a:solidFill>
                <a:latin typeface="Arial"/>
                <a:cs typeface="Arial"/>
              </a:rPr>
              <a:t>низкий</a:t>
            </a:r>
            <a:endParaRPr sz="900">
              <a:latin typeface="Arial"/>
              <a:cs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91052" y="566623"/>
            <a:ext cx="6769734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b="0" spc="-95" dirty="0">
                <a:latin typeface="Arial"/>
                <a:cs typeface="Arial"/>
              </a:rPr>
              <a:t>Транслируемость </a:t>
            </a:r>
            <a:r>
              <a:rPr b="0" spc="-30" dirty="0">
                <a:latin typeface="Arial"/>
                <a:cs typeface="Arial"/>
              </a:rPr>
              <a:t>практических </a:t>
            </a:r>
            <a:r>
              <a:rPr b="0" spc="-75" dirty="0">
                <a:latin typeface="Arial"/>
                <a:cs typeface="Arial"/>
              </a:rPr>
              <a:t>достижений  </a:t>
            </a:r>
            <a:r>
              <a:rPr b="0" spc="-90" dirty="0">
                <a:latin typeface="Arial"/>
                <a:cs typeface="Arial"/>
              </a:rPr>
              <a:t>профессиональной </a:t>
            </a:r>
            <a:r>
              <a:rPr b="0" spc="-120" dirty="0">
                <a:latin typeface="Arial"/>
                <a:cs typeface="Arial"/>
              </a:rPr>
              <a:t>деятельности </a:t>
            </a:r>
            <a:r>
              <a:rPr b="0" spc="-40" dirty="0">
                <a:latin typeface="Arial"/>
                <a:cs typeface="Arial"/>
              </a:rPr>
              <a:t>педагогического  </a:t>
            </a:r>
            <a:r>
              <a:rPr b="0" spc="-35" dirty="0">
                <a:latin typeface="Arial"/>
                <a:cs typeface="Arial"/>
              </a:rPr>
              <a:t>работника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09861" y="1944573"/>
            <a:ext cx="5963920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2235" indent="-90170">
              <a:lnSpc>
                <a:spcPct val="100000"/>
              </a:lnSpc>
              <a:spcBef>
                <a:spcPts val="105"/>
              </a:spcBef>
              <a:buSzPct val="95000"/>
              <a:buFont typeface="Arial"/>
              <a:buChar char="•"/>
              <a:tabLst>
                <a:tab pos="102870" algn="l"/>
              </a:tabLst>
            </a:pPr>
            <a:r>
              <a:rPr sz="2000" spc="-5" dirty="0">
                <a:latin typeface="Times New Roman"/>
                <a:cs typeface="Times New Roman"/>
              </a:rPr>
              <a:t>выступление на </a:t>
            </a:r>
            <a:r>
              <a:rPr sz="2000" spc="-20" dirty="0">
                <a:latin typeface="Times New Roman"/>
                <a:cs typeface="Times New Roman"/>
              </a:rPr>
              <a:t>родительском </a:t>
            </a:r>
            <a:r>
              <a:rPr sz="2000" dirty="0">
                <a:latin typeface="Times New Roman"/>
                <a:cs typeface="Times New Roman"/>
              </a:rPr>
              <a:t>собрании</a:t>
            </a:r>
            <a:r>
              <a:rPr sz="2000" spc="-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;</a:t>
            </a:r>
            <a:endParaRPr sz="2000">
              <a:latin typeface="Times New Roman"/>
              <a:cs typeface="Times New Roman"/>
            </a:endParaRPr>
          </a:p>
          <a:p>
            <a:pPr marL="102235" indent="-90170">
              <a:lnSpc>
                <a:spcPct val="100000"/>
              </a:lnSpc>
              <a:buSzPct val="95000"/>
              <a:buFont typeface="Arial"/>
              <a:buChar char="•"/>
              <a:tabLst>
                <a:tab pos="102870" algn="l"/>
              </a:tabLst>
            </a:pPr>
            <a:r>
              <a:rPr sz="2000" spc="-5" dirty="0">
                <a:latin typeface="Times New Roman"/>
                <a:cs typeface="Times New Roman"/>
              </a:rPr>
              <a:t>размещение информации на </a:t>
            </a:r>
            <a:r>
              <a:rPr sz="2000" dirty="0">
                <a:latin typeface="Times New Roman"/>
                <a:cs typeface="Times New Roman"/>
              </a:rPr>
              <a:t>сайте </a:t>
            </a:r>
            <a:r>
              <a:rPr sz="2000" spc="-20" dirty="0">
                <a:latin typeface="Times New Roman"/>
                <a:cs typeface="Times New Roman"/>
              </a:rPr>
              <a:t>детского</a:t>
            </a:r>
            <a:r>
              <a:rPr sz="2000" spc="-2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сада;</a:t>
            </a:r>
            <a:endParaRPr sz="2000">
              <a:latin typeface="Times New Roman"/>
              <a:cs typeface="Times New Roman"/>
            </a:endParaRPr>
          </a:p>
          <a:p>
            <a:pPr marL="102870" marR="5080" indent="-102870">
              <a:lnSpc>
                <a:spcPct val="100000"/>
              </a:lnSpc>
              <a:buSzPct val="95000"/>
              <a:buFont typeface="Arial"/>
              <a:buChar char="•"/>
              <a:tabLst>
                <a:tab pos="102870" algn="l"/>
              </a:tabLst>
            </a:pPr>
            <a:r>
              <a:rPr sz="2000" dirty="0">
                <a:latin typeface="Times New Roman"/>
                <a:cs typeface="Times New Roman"/>
              </a:rPr>
              <a:t>cоздан </a:t>
            </a:r>
            <a:r>
              <a:rPr sz="2000" spc="-5" dirty="0">
                <a:latin typeface="Times New Roman"/>
                <a:cs typeface="Times New Roman"/>
              </a:rPr>
              <a:t>собственный </a:t>
            </a:r>
            <a:r>
              <a:rPr sz="2000" dirty="0">
                <a:latin typeface="Times New Roman"/>
                <a:cs typeface="Times New Roman"/>
              </a:rPr>
              <a:t>электронный ресурс </a:t>
            </a:r>
            <a:r>
              <a:rPr sz="2000" spc="-5" dirty="0">
                <a:latin typeface="Times New Roman"/>
                <a:cs typeface="Times New Roman"/>
              </a:rPr>
              <a:t>на сайте для  воспитателей</a:t>
            </a:r>
            <a:r>
              <a:rPr sz="2000" spc="-10" dirty="0">
                <a:latin typeface="Times New Roman"/>
                <a:cs typeface="Times New Roman"/>
              </a:rPr>
              <a:t> «maam.ru»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09862" y="3163771"/>
            <a:ext cx="246951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2235" indent="-90170">
              <a:lnSpc>
                <a:spcPct val="100000"/>
              </a:lnSpc>
              <a:spcBef>
                <a:spcPts val="105"/>
              </a:spcBef>
              <a:buSzPct val="95000"/>
              <a:buFont typeface="Arial"/>
              <a:buChar char="•"/>
              <a:tabLst>
                <a:tab pos="102870" algn="l"/>
                <a:tab pos="1393190" algn="l"/>
              </a:tabLst>
            </a:pPr>
            <a:r>
              <a:rPr sz="2000" spc="-10" dirty="0">
                <a:latin typeface="Times New Roman"/>
                <a:cs typeface="Times New Roman"/>
              </a:rPr>
              <a:t>у</a:t>
            </a:r>
            <a:r>
              <a:rPr sz="2000" dirty="0">
                <a:latin typeface="Times New Roman"/>
                <a:cs typeface="Times New Roman"/>
              </a:rPr>
              <a:t>ч</a:t>
            </a:r>
            <a:r>
              <a:rPr sz="2000" spc="-5" dirty="0">
                <a:latin typeface="Times New Roman"/>
                <a:cs typeface="Times New Roman"/>
              </a:rPr>
              <a:t>ас</a:t>
            </a:r>
            <a:r>
              <a:rPr sz="2000" dirty="0">
                <a:latin typeface="Times New Roman"/>
                <a:cs typeface="Times New Roman"/>
              </a:rPr>
              <a:t>т</a:t>
            </a:r>
            <a:r>
              <a:rPr sz="2000" spc="-5" dirty="0">
                <a:latin typeface="Times New Roman"/>
                <a:cs typeface="Times New Roman"/>
              </a:rPr>
              <a:t>и</a:t>
            </a:r>
            <a:r>
              <a:rPr sz="2000" dirty="0">
                <a:latin typeface="Times New Roman"/>
                <a:cs typeface="Times New Roman"/>
              </a:rPr>
              <a:t>е</a:t>
            </a:r>
            <a:r>
              <a:rPr sz="2000" spc="15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в	</a:t>
            </a:r>
            <a:r>
              <a:rPr sz="2000" spc="5" dirty="0">
                <a:latin typeface="Times New Roman"/>
                <a:cs typeface="Times New Roman"/>
              </a:rPr>
              <a:t>р</a:t>
            </a:r>
            <a:r>
              <a:rPr sz="2000" spc="-15" dirty="0">
                <a:latin typeface="Times New Roman"/>
                <a:cs typeface="Times New Roman"/>
              </a:rPr>
              <a:t>а</a:t>
            </a:r>
            <a:r>
              <a:rPr sz="2000" spc="-5" dirty="0">
                <a:latin typeface="Times New Roman"/>
                <a:cs typeface="Times New Roman"/>
              </a:rPr>
              <a:t>й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5" dirty="0">
                <a:latin typeface="Times New Roman"/>
                <a:cs typeface="Times New Roman"/>
              </a:rPr>
              <a:t>нн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dirty="0">
                <a:latin typeface="Times New Roman"/>
                <a:cs typeface="Times New Roman"/>
              </a:rPr>
              <a:t>м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20428" y="3163771"/>
            <a:ext cx="468630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latin typeface="Times New Roman"/>
                <a:cs typeface="Times New Roman"/>
              </a:rPr>
              <a:t>смотре </a:t>
            </a:r>
            <a:r>
              <a:rPr sz="2000" dirty="0">
                <a:latin typeface="Times New Roman"/>
                <a:cs typeface="Times New Roman"/>
              </a:rPr>
              <a:t>– </a:t>
            </a:r>
            <a:r>
              <a:rPr sz="2000" spc="-5" dirty="0">
                <a:latin typeface="Times New Roman"/>
                <a:cs typeface="Times New Roman"/>
              </a:rPr>
              <a:t>конкурсе на лучшую</a:t>
            </a:r>
            <a:r>
              <a:rPr sz="2000" spc="300" dirty="0">
                <a:latin typeface="Times New Roman"/>
                <a:cs typeface="Times New Roman"/>
              </a:rPr>
              <a:t> </a:t>
            </a:r>
            <a:r>
              <a:rPr sz="2000" spc="-5" dirty="0">
                <a:latin typeface="Times New Roman"/>
                <a:cs typeface="Times New Roman"/>
              </a:rPr>
              <a:t>постановку</a:t>
            </a:r>
            <a:endParaRPr sz="20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09431" y="3468671"/>
            <a:ext cx="7295515" cy="62992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>
              <a:lnSpc>
                <a:spcPts val="2350"/>
              </a:lnSpc>
              <a:spcBef>
                <a:spcPts val="225"/>
              </a:spcBef>
              <a:tabLst>
                <a:tab pos="1946275" algn="l"/>
                <a:tab pos="3436620" algn="l"/>
                <a:tab pos="3801110" algn="l"/>
                <a:tab pos="5425440" algn="l"/>
              </a:tabLst>
            </a:pPr>
            <a:r>
              <a:rPr sz="2000" dirty="0">
                <a:latin typeface="Times New Roman"/>
                <a:cs typeface="Times New Roman"/>
              </a:rPr>
              <a:t>э</a:t>
            </a:r>
            <a:r>
              <a:rPr sz="2000" spc="-5" dirty="0">
                <a:latin typeface="Times New Roman"/>
                <a:cs typeface="Times New Roman"/>
              </a:rPr>
              <a:t>к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5" dirty="0">
                <a:latin typeface="Times New Roman"/>
                <a:cs typeface="Times New Roman"/>
              </a:rPr>
              <a:t>л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10" dirty="0">
                <a:latin typeface="Times New Roman"/>
                <a:cs typeface="Times New Roman"/>
              </a:rPr>
              <a:t>г</a:t>
            </a:r>
            <a:r>
              <a:rPr sz="2000" spc="-5" dirty="0">
                <a:latin typeface="Times New Roman"/>
                <a:cs typeface="Times New Roman"/>
              </a:rPr>
              <a:t>и</a:t>
            </a:r>
            <a:r>
              <a:rPr sz="2000" dirty="0">
                <a:latin typeface="Times New Roman"/>
                <a:cs typeface="Times New Roman"/>
              </a:rPr>
              <a:t>ч</a:t>
            </a:r>
            <a:r>
              <a:rPr sz="2000" spc="-5" dirty="0">
                <a:latin typeface="Times New Roman"/>
                <a:cs typeface="Times New Roman"/>
              </a:rPr>
              <a:t>еск</a:t>
            </a:r>
            <a:r>
              <a:rPr sz="2000" spc="-10" dirty="0">
                <a:latin typeface="Times New Roman"/>
                <a:cs typeface="Times New Roman"/>
              </a:rPr>
              <a:t>ог</a:t>
            </a:r>
            <a:r>
              <a:rPr sz="2000" dirty="0">
                <a:latin typeface="Times New Roman"/>
                <a:cs typeface="Times New Roman"/>
              </a:rPr>
              <a:t>о	в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5" dirty="0">
                <a:latin typeface="Times New Roman"/>
                <a:cs typeface="Times New Roman"/>
              </a:rPr>
              <a:t>спита</a:t>
            </a:r>
            <a:r>
              <a:rPr sz="2000" spc="5" dirty="0">
                <a:latin typeface="Times New Roman"/>
                <a:cs typeface="Times New Roman"/>
              </a:rPr>
              <a:t>н</a:t>
            </a:r>
            <a:r>
              <a:rPr sz="2000" spc="-5" dirty="0">
                <a:latin typeface="Times New Roman"/>
                <a:cs typeface="Times New Roman"/>
              </a:rPr>
              <a:t>и</a:t>
            </a:r>
            <a:r>
              <a:rPr sz="2000" dirty="0">
                <a:latin typeface="Times New Roman"/>
                <a:cs typeface="Times New Roman"/>
              </a:rPr>
              <a:t>я	в	д</a:t>
            </a:r>
            <a:r>
              <a:rPr sz="2000" spc="-10" dirty="0">
                <a:latin typeface="Times New Roman"/>
                <a:cs typeface="Times New Roman"/>
              </a:rPr>
              <a:t>о</a:t>
            </a:r>
            <a:r>
              <a:rPr sz="2000" spc="5" dirty="0">
                <a:latin typeface="Times New Roman"/>
                <a:cs typeface="Times New Roman"/>
              </a:rPr>
              <a:t>ш</a:t>
            </a:r>
            <a:r>
              <a:rPr sz="2000" spc="-5" dirty="0">
                <a:latin typeface="Times New Roman"/>
                <a:cs typeface="Times New Roman"/>
              </a:rPr>
              <a:t>к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5" dirty="0">
                <a:latin typeface="Times New Roman"/>
                <a:cs typeface="Times New Roman"/>
              </a:rPr>
              <a:t>льны</a:t>
            </a:r>
            <a:r>
              <a:rPr sz="2000" dirty="0">
                <a:latin typeface="Times New Roman"/>
                <a:cs typeface="Times New Roman"/>
              </a:rPr>
              <a:t>х	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spc="-15" dirty="0">
                <a:latin typeface="Times New Roman"/>
                <a:cs typeface="Times New Roman"/>
              </a:rPr>
              <a:t>б</a:t>
            </a:r>
            <a:r>
              <a:rPr sz="2000" spc="5" dirty="0">
                <a:latin typeface="Times New Roman"/>
                <a:cs typeface="Times New Roman"/>
              </a:rPr>
              <a:t>р</a:t>
            </a:r>
            <a:r>
              <a:rPr sz="2000" spc="-15" dirty="0">
                <a:latin typeface="Times New Roman"/>
                <a:cs typeface="Times New Roman"/>
              </a:rPr>
              <a:t>а</a:t>
            </a:r>
            <a:r>
              <a:rPr sz="2000" dirty="0">
                <a:latin typeface="Times New Roman"/>
                <a:cs typeface="Times New Roman"/>
              </a:rPr>
              <a:t>з</a:t>
            </a:r>
            <a:r>
              <a:rPr sz="2000" spc="5" dirty="0">
                <a:latin typeface="Times New Roman"/>
                <a:cs typeface="Times New Roman"/>
              </a:rPr>
              <a:t>о</a:t>
            </a:r>
            <a:r>
              <a:rPr sz="2000" dirty="0">
                <a:latin typeface="Times New Roman"/>
                <a:cs typeface="Times New Roman"/>
              </a:rPr>
              <a:t>в</a:t>
            </a:r>
            <a:r>
              <a:rPr sz="2000" spc="-5" dirty="0">
                <a:latin typeface="Times New Roman"/>
                <a:cs typeface="Times New Roman"/>
              </a:rPr>
              <a:t>а</a:t>
            </a:r>
            <a:r>
              <a:rPr sz="2000" dirty="0">
                <a:latin typeface="Times New Roman"/>
                <a:cs typeface="Times New Roman"/>
              </a:rPr>
              <a:t>т</a:t>
            </a:r>
            <a:r>
              <a:rPr sz="2000" spc="-5" dirty="0">
                <a:latin typeface="Times New Roman"/>
                <a:cs typeface="Times New Roman"/>
              </a:rPr>
              <a:t>ельных  учреждениях </a:t>
            </a:r>
            <a:r>
              <a:rPr sz="2000" dirty="0">
                <a:latin typeface="Times New Roman"/>
                <a:cs typeface="Times New Roman"/>
              </a:rPr>
              <a:t>за 2016-2017 </a:t>
            </a:r>
            <a:r>
              <a:rPr sz="2000" spc="-5" dirty="0">
                <a:latin typeface="Times New Roman"/>
                <a:cs typeface="Times New Roman"/>
              </a:rPr>
              <a:t>учебный</a:t>
            </a:r>
            <a:r>
              <a:rPr sz="2000" spc="-75" dirty="0">
                <a:latin typeface="Times New Roman"/>
                <a:cs typeface="Times New Roman"/>
              </a:rPr>
              <a:t> </a:t>
            </a:r>
            <a:r>
              <a:rPr sz="2000" dirty="0">
                <a:latin typeface="Times New Roman"/>
                <a:cs typeface="Times New Roman"/>
              </a:rPr>
              <a:t>год</a:t>
            </a:r>
            <a:endParaRPr sz="20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5"/>
            <a:ext cx="12192000" cy="685799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92432" y="500659"/>
            <a:ext cx="768286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i="1" spc="-275" dirty="0">
                <a:latin typeface="Trebuchet MS"/>
                <a:cs typeface="Trebuchet MS"/>
              </a:rPr>
              <a:t>Запрещающие </a:t>
            </a:r>
            <a:r>
              <a:rPr sz="2800" b="0" i="1" spc="-240" dirty="0">
                <a:latin typeface="Trebuchet MS"/>
                <a:cs typeface="Trebuchet MS"/>
              </a:rPr>
              <a:t>знаки </a:t>
            </a:r>
            <a:r>
              <a:rPr sz="2800" b="0" i="1" spc="-285" dirty="0">
                <a:latin typeface="Trebuchet MS"/>
                <a:cs typeface="Trebuchet MS"/>
              </a:rPr>
              <a:t>«Как </a:t>
            </a:r>
            <a:r>
              <a:rPr sz="2800" b="0" i="1" spc="-305" dirty="0">
                <a:latin typeface="Trebuchet MS"/>
                <a:cs typeface="Trebuchet MS"/>
              </a:rPr>
              <a:t>нельзя </a:t>
            </a:r>
            <a:r>
              <a:rPr sz="2800" b="0" i="1" spc="-459" dirty="0">
                <a:latin typeface="Trebuchet MS"/>
                <a:cs typeface="Trebuchet MS"/>
              </a:rPr>
              <a:t>вести </a:t>
            </a:r>
            <a:r>
              <a:rPr sz="2800" b="0" i="1" spc="-240" dirty="0">
                <a:latin typeface="Trebuchet MS"/>
                <a:cs typeface="Trebuchet MS"/>
              </a:rPr>
              <a:t>себя </a:t>
            </a:r>
            <a:r>
              <a:rPr sz="2800" b="0" i="1" spc="-229" dirty="0">
                <a:latin typeface="Trebuchet MS"/>
                <a:cs typeface="Trebuchet MS"/>
              </a:rPr>
              <a:t>в</a:t>
            </a:r>
            <a:r>
              <a:rPr sz="2800" b="0" i="1" spc="-305" dirty="0">
                <a:latin typeface="Trebuchet MS"/>
                <a:cs typeface="Trebuchet MS"/>
              </a:rPr>
              <a:t> </a:t>
            </a:r>
            <a:r>
              <a:rPr sz="2800" b="0" i="1" spc="-280" dirty="0">
                <a:latin typeface="Trebuchet MS"/>
                <a:cs typeface="Trebuchet MS"/>
              </a:rPr>
              <a:t>природе»</a:t>
            </a:r>
            <a:endParaRPr sz="28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82346" y="1633867"/>
            <a:ext cx="11275695" cy="5123815"/>
            <a:chOff x="182346" y="1633867"/>
            <a:chExt cx="11275695" cy="5123815"/>
          </a:xfrm>
        </p:grpSpPr>
        <p:sp>
          <p:nvSpPr>
            <p:cNvPr id="5" name="object 5"/>
            <p:cNvSpPr/>
            <p:nvPr/>
          </p:nvSpPr>
          <p:spPr>
            <a:xfrm>
              <a:off x="182346" y="2057768"/>
              <a:ext cx="3048000" cy="228598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96028" y="1633867"/>
              <a:ext cx="3048000" cy="22860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409711" y="1930400"/>
              <a:ext cx="3047987" cy="22860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13692" y="4471122"/>
              <a:ext cx="3048000" cy="228600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398048" y="4432589"/>
              <a:ext cx="3048000" cy="2286000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782407" y="4471482"/>
              <a:ext cx="3047987" cy="2285996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23029" y="260324"/>
            <a:ext cx="14839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i="1" spc="-130" dirty="0">
                <a:latin typeface="Trebuchet MS"/>
                <a:cs typeface="Trebuchet MS"/>
              </a:rPr>
              <a:t>МЫ</a:t>
            </a:r>
            <a:r>
              <a:rPr sz="2400" i="1" spc="-360" dirty="0">
                <a:latin typeface="Trebuchet MS"/>
                <a:cs typeface="Trebuchet MS"/>
              </a:rPr>
              <a:t> </a:t>
            </a:r>
            <a:r>
              <a:rPr sz="2400" i="1" spc="-200" dirty="0">
                <a:latin typeface="Trebuchet MS"/>
                <a:cs typeface="Trebuchet MS"/>
              </a:rPr>
              <a:t>РИСУЕМ</a:t>
            </a:r>
            <a:endParaRPr sz="24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63949" y="705332"/>
            <a:ext cx="293179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b="0" i="1" spc="-325" dirty="0">
                <a:latin typeface="Trebuchet MS"/>
                <a:cs typeface="Trebuchet MS"/>
              </a:rPr>
              <a:t>«Сажаем</a:t>
            </a:r>
            <a:r>
              <a:rPr sz="3200" b="0" i="1" spc="-445" dirty="0">
                <a:latin typeface="Trebuchet MS"/>
                <a:cs typeface="Trebuchet MS"/>
              </a:rPr>
              <a:t> </a:t>
            </a:r>
            <a:r>
              <a:rPr sz="3200" b="0" i="1" spc="-315" dirty="0">
                <a:latin typeface="Trebuchet MS"/>
                <a:cs typeface="Trebuchet MS"/>
              </a:rPr>
              <a:t>деревья»</a:t>
            </a:r>
            <a:endParaRPr sz="320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18596" y="1300124"/>
            <a:ext cx="7575550" cy="2633345"/>
            <a:chOff x="218596" y="1300124"/>
            <a:chExt cx="7575550" cy="2633345"/>
          </a:xfrm>
        </p:grpSpPr>
        <p:sp>
          <p:nvSpPr>
            <p:cNvPr id="5" name="object 5"/>
            <p:cNvSpPr/>
            <p:nvPr/>
          </p:nvSpPr>
          <p:spPr>
            <a:xfrm>
              <a:off x="218596" y="1386027"/>
              <a:ext cx="3395899" cy="254692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98048" y="1300124"/>
              <a:ext cx="3395903" cy="254692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3672535" y="3994175"/>
            <a:ext cx="28695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225" dirty="0">
                <a:latin typeface="Carlito"/>
                <a:cs typeface="Carlito"/>
              </a:rPr>
              <a:t>«</a:t>
            </a:r>
            <a:r>
              <a:rPr sz="2800" i="1" spc="-225" dirty="0">
                <a:latin typeface="Arial"/>
                <a:cs typeface="Arial"/>
              </a:rPr>
              <a:t>Мы </a:t>
            </a:r>
            <a:r>
              <a:rPr sz="2800" i="1" spc="-245" dirty="0">
                <a:latin typeface="Arial"/>
                <a:cs typeface="Arial"/>
              </a:rPr>
              <a:t>на</a:t>
            </a:r>
            <a:r>
              <a:rPr sz="2800" i="1" spc="-370" dirty="0">
                <a:latin typeface="Arial"/>
                <a:cs typeface="Arial"/>
              </a:rPr>
              <a:t> </a:t>
            </a:r>
            <a:r>
              <a:rPr sz="2800" i="1" spc="-395" dirty="0">
                <a:latin typeface="Arial"/>
                <a:cs typeface="Arial"/>
              </a:rPr>
              <a:t>субботнике»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66497" y="1474342"/>
            <a:ext cx="11178540" cy="5384165"/>
            <a:chOff x="566497" y="1474342"/>
            <a:chExt cx="11178540" cy="5384165"/>
          </a:xfrm>
        </p:grpSpPr>
        <p:sp>
          <p:nvSpPr>
            <p:cNvPr id="9" name="object 9"/>
            <p:cNvSpPr/>
            <p:nvPr/>
          </p:nvSpPr>
          <p:spPr>
            <a:xfrm>
              <a:off x="566497" y="4636439"/>
              <a:ext cx="3047998" cy="222156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31804" y="4571999"/>
              <a:ext cx="3048000" cy="2286000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8696540" y="4572000"/>
              <a:ext cx="3047987" cy="2285999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686800" y="1474342"/>
              <a:ext cx="3048000" cy="2285999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50549" y="272996"/>
            <a:ext cx="1546225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500" b="0" i="1" spc="-355" dirty="0">
                <a:latin typeface="Arial"/>
                <a:cs typeface="Arial"/>
              </a:rPr>
              <a:t>Литература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9613" y="853719"/>
            <a:ext cx="11620500" cy="58394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5600" indent="-343535">
              <a:lnSpc>
                <a:spcPct val="100000"/>
              </a:lnSpc>
              <a:spcBef>
                <a:spcPts val="105"/>
              </a:spcBef>
              <a:buAutoNum type="arabicPeriod"/>
              <a:tabLst>
                <a:tab pos="354965" algn="l"/>
                <a:tab pos="356235" algn="l"/>
              </a:tabLst>
            </a:pPr>
            <a:r>
              <a:rPr sz="1400" spc="-10" dirty="0">
                <a:latin typeface="Times New Roman"/>
                <a:cs typeface="Times New Roman"/>
              </a:rPr>
              <a:t>Балаценко </a:t>
            </a:r>
            <a:r>
              <a:rPr sz="1400" spc="-5" dirty="0">
                <a:latin typeface="Times New Roman"/>
                <a:cs typeface="Times New Roman"/>
              </a:rPr>
              <a:t>Л. </a:t>
            </a:r>
            <a:r>
              <a:rPr sz="1400" dirty="0">
                <a:latin typeface="Times New Roman"/>
                <a:cs typeface="Times New Roman"/>
              </a:rPr>
              <a:t>Работа с </a:t>
            </a:r>
            <a:r>
              <a:rPr sz="1400" spc="-5" dirty="0">
                <a:latin typeface="Times New Roman"/>
                <a:cs typeface="Times New Roman"/>
              </a:rPr>
              <a:t>родителями </a:t>
            </a:r>
            <a:r>
              <a:rPr sz="1400" dirty="0">
                <a:latin typeface="Times New Roman"/>
                <a:cs typeface="Times New Roman"/>
              </a:rPr>
              <a:t>по </a:t>
            </a:r>
            <a:r>
              <a:rPr sz="1400" spc="-10" dirty="0">
                <a:latin typeface="Times New Roman"/>
                <a:cs typeface="Times New Roman"/>
              </a:rPr>
              <a:t>экологическому </a:t>
            </a:r>
            <a:r>
              <a:rPr sz="1400" spc="5" dirty="0">
                <a:latin typeface="Times New Roman"/>
                <a:cs typeface="Times New Roman"/>
              </a:rPr>
              <a:t>воспитанию </a:t>
            </a:r>
            <a:r>
              <a:rPr sz="1400" dirty="0">
                <a:latin typeface="Times New Roman"/>
                <a:cs typeface="Times New Roman"/>
              </a:rPr>
              <a:t>детей // </a:t>
            </a:r>
            <a:r>
              <a:rPr sz="1400" spc="-5" dirty="0">
                <a:latin typeface="Times New Roman"/>
                <a:cs typeface="Times New Roman"/>
              </a:rPr>
              <a:t>Ребенок </a:t>
            </a:r>
            <a:r>
              <a:rPr sz="1400" dirty="0">
                <a:latin typeface="Times New Roman"/>
                <a:cs typeface="Times New Roman"/>
              </a:rPr>
              <a:t>в </a:t>
            </a:r>
            <a:r>
              <a:rPr sz="1400" spc="-10" dirty="0">
                <a:latin typeface="Times New Roman"/>
                <a:cs typeface="Times New Roman"/>
              </a:rPr>
              <a:t>детском </a:t>
            </a:r>
            <a:r>
              <a:rPr sz="1400" spc="-30" dirty="0">
                <a:latin typeface="Times New Roman"/>
                <a:cs typeface="Times New Roman"/>
              </a:rPr>
              <a:t>саду. </a:t>
            </a:r>
            <a:r>
              <a:rPr sz="1400" dirty="0">
                <a:latin typeface="Times New Roman"/>
                <a:cs typeface="Times New Roman"/>
              </a:rPr>
              <a:t>- </a:t>
            </a:r>
            <a:r>
              <a:rPr sz="1400" spc="5" dirty="0">
                <a:latin typeface="Times New Roman"/>
                <a:cs typeface="Times New Roman"/>
              </a:rPr>
              <a:t>2002. </a:t>
            </a:r>
            <a:r>
              <a:rPr sz="1400" dirty="0">
                <a:latin typeface="Times New Roman"/>
                <a:cs typeface="Times New Roman"/>
              </a:rPr>
              <a:t>- №</a:t>
            </a:r>
            <a:r>
              <a:rPr sz="1400" spc="-19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5.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55600" indent="-343535">
              <a:lnSpc>
                <a:spcPct val="100000"/>
              </a:lnSpc>
              <a:buAutoNum type="arabicPeriod"/>
              <a:tabLst>
                <a:tab pos="354965" algn="l"/>
                <a:tab pos="356235" algn="l"/>
              </a:tabLst>
            </a:pPr>
            <a:r>
              <a:rPr sz="1400" spc="-5" dirty="0">
                <a:latin typeface="Times New Roman"/>
                <a:cs typeface="Times New Roman"/>
              </a:rPr>
              <a:t>Васильева А. И. </a:t>
            </a:r>
            <a:r>
              <a:rPr sz="1400" dirty="0">
                <a:latin typeface="Times New Roman"/>
                <a:cs typeface="Times New Roman"/>
              </a:rPr>
              <a:t>Учите детей </a:t>
            </a:r>
            <a:r>
              <a:rPr sz="1400" spc="-20" dirty="0">
                <a:latin typeface="Times New Roman"/>
                <a:cs typeface="Times New Roman"/>
              </a:rPr>
              <a:t>наблюдать </a:t>
            </a:r>
            <a:r>
              <a:rPr sz="1400" spc="-25" dirty="0">
                <a:latin typeface="Times New Roman"/>
                <a:cs typeface="Times New Roman"/>
              </a:rPr>
              <a:t>природу. </a:t>
            </a:r>
            <a:r>
              <a:rPr sz="1400" dirty="0">
                <a:latin typeface="Times New Roman"/>
                <a:cs typeface="Times New Roman"/>
              </a:rPr>
              <a:t>-</a:t>
            </a:r>
            <a:r>
              <a:rPr sz="1400" spc="-2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1972.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98145" indent="-386080">
              <a:lnSpc>
                <a:spcPct val="100000"/>
              </a:lnSpc>
              <a:buAutoNum type="arabicPeriod"/>
              <a:tabLst>
                <a:tab pos="398145" algn="l"/>
                <a:tab pos="398780" algn="l"/>
              </a:tabLst>
            </a:pPr>
            <a:r>
              <a:rPr sz="1400" dirty="0">
                <a:latin typeface="Times New Roman"/>
                <a:cs typeface="Times New Roman"/>
              </a:rPr>
              <a:t>Зенина </a:t>
            </a:r>
            <a:r>
              <a:rPr sz="1400" spc="-75" dirty="0">
                <a:latin typeface="Times New Roman"/>
                <a:cs typeface="Times New Roman"/>
              </a:rPr>
              <a:t>Т. </a:t>
            </a:r>
            <a:r>
              <a:rPr sz="1400" spc="-15" dirty="0">
                <a:latin typeface="Times New Roman"/>
                <a:cs typeface="Times New Roman"/>
              </a:rPr>
              <a:t>Наблюдаем, </a:t>
            </a:r>
            <a:r>
              <a:rPr sz="1400" dirty="0">
                <a:latin typeface="Times New Roman"/>
                <a:cs typeface="Times New Roman"/>
              </a:rPr>
              <a:t>познаем, любим: // </a:t>
            </a:r>
            <a:r>
              <a:rPr sz="1400" spc="-10" dirty="0">
                <a:latin typeface="Times New Roman"/>
                <a:cs typeface="Times New Roman"/>
              </a:rPr>
              <a:t>Дошкольное </a:t>
            </a:r>
            <a:r>
              <a:rPr sz="1400" spc="5" dirty="0">
                <a:latin typeface="Times New Roman"/>
                <a:cs typeface="Times New Roman"/>
              </a:rPr>
              <a:t>воспитание. 2003. </a:t>
            </a:r>
            <a:r>
              <a:rPr sz="1400" dirty="0">
                <a:latin typeface="Times New Roman"/>
                <a:cs typeface="Times New Roman"/>
              </a:rPr>
              <a:t>-</a:t>
            </a:r>
            <a:r>
              <a:rPr sz="1400" spc="-8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№7.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98145" indent="-386080">
              <a:lnSpc>
                <a:spcPct val="100000"/>
              </a:lnSpc>
              <a:spcBef>
                <a:spcPts val="5"/>
              </a:spcBef>
              <a:buAutoNum type="arabicPeriod"/>
              <a:tabLst>
                <a:tab pos="398145" algn="l"/>
                <a:tab pos="398780" algn="l"/>
              </a:tabLst>
            </a:pPr>
            <a:r>
              <a:rPr sz="1400" spc="-10" dirty="0">
                <a:latin typeface="Times New Roman"/>
                <a:cs typeface="Times New Roman"/>
              </a:rPr>
              <a:t>Иванова </a:t>
            </a:r>
            <a:r>
              <a:rPr sz="1400" spc="-5" dirty="0">
                <a:latin typeface="Times New Roman"/>
                <a:cs typeface="Times New Roman"/>
              </a:rPr>
              <a:t>А.И. Экологические </a:t>
            </a:r>
            <a:r>
              <a:rPr sz="1400" spc="-10" dirty="0">
                <a:latin typeface="Times New Roman"/>
                <a:cs typeface="Times New Roman"/>
              </a:rPr>
              <a:t>наблюдения </a:t>
            </a:r>
            <a:r>
              <a:rPr sz="1400" dirty="0">
                <a:latin typeface="Times New Roman"/>
                <a:cs typeface="Times New Roman"/>
              </a:rPr>
              <a:t>и </a:t>
            </a:r>
            <a:r>
              <a:rPr sz="1400" spc="-5" dirty="0">
                <a:latin typeface="Times New Roman"/>
                <a:cs typeface="Times New Roman"/>
              </a:rPr>
              <a:t>эксперименты </a:t>
            </a:r>
            <a:r>
              <a:rPr sz="1400" dirty="0">
                <a:latin typeface="Times New Roman"/>
                <a:cs typeface="Times New Roman"/>
              </a:rPr>
              <a:t>в </a:t>
            </a:r>
            <a:r>
              <a:rPr sz="1400" spc="-10" dirty="0">
                <a:latin typeface="Times New Roman"/>
                <a:cs typeface="Times New Roman"/>
              </a:rPr>
              <a:t>детском </a:t>
            </a:r>
            <a:r>
              <a:rPr sz="1400" spc="-30" dirty="0">
                <a:latin typeface="Times New Roman"/>
                <a:cs typeface="Times New Roman"/>
              </a:rPr>
              <a:t>саду. </a:t>
            </a:r>
            <a:r>
              <a:rPr sz="1400" dirty="0">
                <a:latin typeface="Times New Roman"/>
                <a:cs typeface="Times New Roman"/>
              </a:rPr>
              <a:t>Мир растений. - </a:t>
            </a:r>
            <a:r>
              <a:rPr sz="1400" spc="-5" dirty="0">
                <a:latin typeface="Times New Roman"/>
                <a:cs typeface="Times New Roman"/>
              </a:rPr>
              <a:t>М.: </a:t>
            </a:r>
            <a:r>
              <a:rPr sz="1400" dirty="0">
                <a:latin typeface="Times New Roman"/>
                <a:cs typeface="Times New Roman"/>
              </a:rPr>
              <a:t>Сфера,</a:t>
            </a:r>
            <a:r>
              <a:rPr sz="1400" spc="-5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2008.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54965" marR="656590" indent="-342900">
              <a:lnSpc>
                <a:spcPct val="100000"/>
              </a:lnSpc>
              <a:buFont typeface="Times New Roman"/>
              <a:buAutoNum type="arabicPeriod"/>
              <a:tabLst>
                <a:tab pos="398145" algn="l"/>
                <a:tab pos="398780" algn="l"/>
              </a:tabLst>
            </a:pPr>
            <a:r>
              <a:rPr dirty="0"/>
              <a:t>	</a:t>
            </a:r>
            <a:r>
              <a:rPr sz="1400" dirty="0">
                <a:latin typeface="Times New Roman"/>
                <a:cs typeface="Times New Roman"/>
              </a:rPr>
              <a:t>Мир природы и ребенок: </a:t>
            </a:r>
            <a:r>
              <a:rPr sz="1400" spc="-15" dirty="0">
                <a:latin typeface="Times New Roman"/>
                <a:cs typeface="Times New Roman"/>
              </a:rPr>
              <a:t>Методика экологического </a:t>
            </a:r>
            <a:r>
              <a:rPr sz="1400" spc="5" dirty="0">
                <a:latin typeface="Times New Roman"/>
                <a:cs typeface="Times New Roman"/>
              </a:rPr>
              <a:t>воспитания </a:t>
            </a:r>
            <a:r>
              <a:rPr sz="1400" spc="-15" dirty="0">
                <a:latin typeface="Times New Roman"/>
                <a:cs typeface="Times New Roman"/>
              </a:rPr>
              <a:t>дошкольников </a:t>
            </a:r>
            <a:r>
              <a:rPr sz="1400" dirty="0">
                <a:latin typeface="Times New Roman"/>
                <a:cs typeface="Times New Roman"/>
              </a:rPr>
              <a:t>/ </a:t>
            </a:r>
            <a:r>
              <a:rPr sz="1400" spc="-5" dirty="0">
                <a:latin typeface="Times New Roman"/>
                <a:cs typeface="Times New Roman"/>
              </a:rPr>
              <a:t>Л. А. Каменева, Н. Н. </a:t>
            </a:r>
            <a:r>
              <a:rPr sz="1400" spc="-10" dirty="0">
                <a:latin typeface="Times New Roman"/>
                <a:cs typeface="Times New Roman"/>
              </a:rPr>
              <a:t>Кондратьева, </a:t>
            </a:r>
            <a:r>
              <a:rPr sz="1400" spc="-5" dirty="0">
                <a:latin typeface="Times New Roman"/>
                <a:cs typeface="Times New Roman"/>
              </a:rPr>
              <a:t>Л. М. Маневцова, Е. Ф.  </a:t>
            </a:r>
            <a:r>
              <a:rPr sz="1400" spc="-10" dirty="0">
                <a:latin typeface="Times New Roman"/>
                <a:cs typeface="Times New Roman"/>
              </a:rPr>
              <a:t>Терентьева; под </a:t>
            </a:r>
            <a:r>
              <a:rPr sz="1400" spc="-5" dirty="0">
                <a:latin typeface="Times New Roman"/>
                <a:cs typeface="Times New Roman"/>
              </a:rPr>
              <a:t>ред. Л. М. </a:t>
            </a:r>
            <a:r>
              <a:rPr sz="1400" dirty="0">
                <a:latin typeface="Times New Roman"/>
                <a:cs typeface="Times New Roman"/>
              </a:rPr>
              <a:t>Маневцовой, </a:t>
            </a:r>
            <a:r>
              <a:rPr sz="1400" spc="-5" dirty="0">
                <a:latin typeface="Times New Roman"/>
                <a:cs typeface="Times New Roman"/>
              </a:rPr>
              <a:t>П. </a:t>
            </a:r>
            <a:r>
              <a:rPr sz="1400" spc="-80" dirty="0">
                <a:latin typeface="Times New Roman"/>
                <a:cs typeface="Times New Roman"/>
              </a:rPr>
              <a:t>Г. </a:t>
            </a:r>
            <a:r>
              <a:rPr sz="1400" spc="-10" dirty="0">
                <a:latin typeface="Times New Roman"/>
                <a:cs typeface="Times New Roman"/>
              </a:rPr>
              <a:t>Саморуковой. </a:t>
            </a:r>
            <a:r>
              <a:rPr sz="1400" dirty="0">
                <a:latin typeface="Times New Roman"/>
                <a:cs typeface="Times New Roman"/>
              </a:rPr>
              <a:t>- </a:t>
            </a:r>
            <a:r>
              <a:rPr sz="1400" spc="-5" dirty="0">
                <a:latin typeface="Times New Roman"/>
                <a:cs typeface="Times New Roman"/>
              </a:rPr>
              <a:t>СПб.: </a:t>
            </a:r>
            <a:r>
              <a:rPr sz="1400" dirty="0">
                <a:latin typeface="Times New Roman"/>
                <a:cs typeface="Times New Roman"/>
              </a:rPr>
              <a:t>детство-пресс,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2003.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98145" indent="-386080">
              <a:lnSpc>
                <a:spcPct val="100000"/>
              </a:lnSpc>
              <a:buAutoNum type="arabicPeriod"/>
              <a:tabLst>
                <a:tab pos="398145" algn="l"/>
                <a:tab pos="398780" algn="l"/>
              </a:tabLst>
            </a:pPr>
            <a:r>
              <a:rPr sz="1400" spc="-15" dirty="0">
                <a:latin typeface="Times New Roman"/>
                <a:cs typeface="Times New Roman"/>
              </a:rPr>
              <a:t>Николаева </a:t>
            </a:r>
            <a:r>
              <a:rPr sz="1400" spc="-5" dirty="0">
                <a:latin typeface="Times New Roman"/>
                <a:cs typeface="Times New Roman"/>
              </a:rPr>
              <a:t>С. </a:t>
            </a:r>
            <a:r>
              <a:rPr sz="1400" spc="-10" dirty="0">
                <a:latin typeface="Times New Roman"/>
                <a:cs typeface="Times New Roman"/>
              </a:rPr>
              <a:t>Ознакомление </a:t>
            </a:r>
            <a:r>
              <a:rPr sz="1400" spc="-15" dirty="0">
                <a:latin typeface="Times New Roman"/>
                <a:cs typeface="Times New Roman"/>
              </a:rPr>
              <a:t>дошкольников </a:t>
            </a:r>
            <a:r>
              <a:rPr sz="1400" dirty="0">
                <a:latin typeface="Times New Roman"/>
                <a:cs typeface="Times New Roman"/>
              </a:rPr>
              <a:t>с неживой </a:t>
            </a:r>
            <a:r>
              <a:rPr sz="1400" spc="-5" dirty="0">
                <a:latin typeface="Times New Roman"/>
                <a:cs typeface="Times New Roman"/>
              </a:rPr>
              <a:t>природой </a:t>
            </a:r>
            <a:r>
              <a:rPr sz="1400" dirty="0">
                <a:latin typeface="Times New Roman"/>
                <a:cs typeface="Times New Roman"/>
              </a:rPr>
              <a:t>// </a:t>
            </a:r>
            <a:r>
              <a:rPr sz="1400" spc="5" dirty="0">
                <a:latin typeface="Times New Roman"/>
                <a:cs typeface="Times New Roman"/>
              </a:rPr>
              <a:t>Воспитание </a:t>
            </a:r>
            <a:r>
              <a:rPr sz="1400" spc="-15" dirty="0">
                <a:latin typeface="Times New Roman"/>
                <a:cs typeface="Times New Roman"/>
              </a:rPr>
              <a:t>дошкольников. </a:t>
            </a:r>
            <a:r>
              <a:rPr sz="1400" dirty="0">
                <a:latin typeface="Times New Roman"/>
                <a:cs typeface="Times New Roman"/>
              </a:rPr>
              <a:t>- </a:t>
            </a:r>
            <a:r>
              <a:rPr sz="1400" spc="5" dirty="0">
                <a:latin typeface="Times New Roman"/>
                <a:cs typeface="Times New Roman"/>
              </a:rPr>
              <a:t>2000. </a:t>
            </a:r>
            <a:r>
              <a:rPr sz="1400" dirty="0">
                <a:latin typeface="Times New Roman"/>
                <a:cs typeface="Times New Roman"/>
              </a:rPr>
              <a:t>-</a:t>
            </a:r>
            <a:r>
              <a:rPr sz="1400" spc="-20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№7.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55600" marR="5080" indent="-343535">
              <a:lnSpc>
                <a:spcPct val="100000"/>
              </a:lnSpc>
              <a:spcBef>
                <a:spcPts val="5"/>
              </a:spcBef>
              <a:buFont typeface="Times New Roman"/>
              <a:buAutoNum type="arabicPeriod"/>
              <a:tabLst>
                <a:tab pos="398145" algn="l"/>
                <a:tab pos="398780" algn="l"/>
              </a:tabLst>
            </a:pPr>
            <a:r>
              <a:rPr dirty="0"/>
              <a:t>	</a:t>
            </a:r>
            <a:r>
              <a:rPr sz="1400" spc="-15" dirty="0">
                <a:latin typeface="Times New Roman"/>
                <a:cs typeface="Times New Roman"/>
              </a:rPr>
              <a:t>Николаева </a:t>
            </a:r>
            <a:r>
              <a:rPr sz="1400" spc="-5" dirty="0">
                <a:latin typeface="Times New Roman"/>
                <a:cs typeface="Times New Roman"/>
              </a:rPr>
              <a:t>С. Н. </a:t>
            </a:r>
            <a:r>
              <a:rPr sz="1400" spc="-15" dirty="0">
                <a:latin typeface="Times New Roman"/>
                <a:cs typeface="Times New Roman"/>
              </a:rPr>
              <a:t>Методика экологического </a:t>
            </a:r>
            <a:r>
              <a:rPr sz="1400" spc="5" dirty="0">
                <a:latin typeface="Times New Roman"/>
                <a:cs typeface="Times New Roman"/>
              </a:rPr>
              <a:t>воспитания </a:t>
            </a:r>
            <a:r>
              <a:rPr sz="1400" dirty="0">
                <a:latin typeface="Times New Roman"/>
                <a:cs typeface="Times New Roman"/>
              </a:rPr>
              <a:t>в </a:t>
            </a:r>
            <a:r>
              <a:rPr sz="1400" spc="-10" dirty="0">
                <a:latin typeface="Times New Roman"/>
                <a:cs typeface="Times New Roman"/>
              </a:rPr>
              <a:t>детском </a:t>
            </a:r>
            <a:r>
              <a:rPr sz="1400" spc="-5" dirty="0">
                <a:latin typeface="Times New Roman"/>
                <a:cs typeface="Times New Roman"/>
              </a:rPr>
              <a:t>саду: </a:t>
            </a:r>
            <a:r>
              <a:rPr sz="1400" dirty="0">
                <a:latin typeface="Times New Roman"/>
                <a:cs typeface="Times New Roman"/>
              </a:rPr>
              <a:t>работа с детьми </a:t>
            </a:r>
            <a:r>
              <a:rPr sz="1400" spc="-5" dirty="0">
                <a:latin typeface="Times New Roman"/>
                <a:cs typeface="Times New Roman"/>
              </a:rPr>
              <a:t>сред. </a:t>
            </a:r>
            <a:r>
              <a:rPr sz="1400" dirty="0">
                <a:latin typeface="Times New Roman"/>
                <a:cs typeface="Times New Roman"/>
              </a:rPr>
              <a:t>и </a:t>
            </a:r>
            <a:r>
              <a:rPr sz="1400" spc="-40" dirty="0">
                <a:latin typeface="Times New Roman"/>
                <a:cs typeface="Times New Roman"/>
              </a:rPr>
              <a:t>ст. </a:t>
            </a:r>
            <a:r>
              <a:rPr sz="1400" spc="-10" dirty="0">
                <a:latin typeface="Times New Roman"/>
                <a:cs typeface="Times New Roman"/>
              </a:rPr>
              <a:t>групп </a:t>
            </a:r>
            <a:r>
              <a:rPr sz="1400" spc="-5" dirty="0">
                <a:latin typeface="Times New Roman"/>
                <a:cs typeface="Times New Roman"/>
              </a:rPr>
              <a:t>дед. </a:t>
            </a:r>
            <a:r>
              <a:rPr sz="1400" dirty="0">
                <a:latin typeface="Times New Roman"/>
                <a:cs typeface="Times New Roman"/>
              </a:rPr>
              <a:t>сада.: кн. для воспитателей </a:t>
            </a:r>
            <a:r>
              <a:rPr sz="1400" spc="-5" dirty="0">
                <a:latin typeface="Times New Roman"/>
                <a:cs typeface="Times New Roman"/>
              </a:rPr>
              <a:t>дед. </a:t>
            </a:r>
            <a:r>
              <a:rPr sz="1400" dirty="0">
                <a:latin typeface="Times New Roman"/>
                <a:cs typeface="Times New Roman"/>
              </a:rPr>
              <a:t>сада. -  </a:t>
            </a:r>
            <a:r>
              <a:rPr sz="1400" spc="-5" dirty="0">
                <a:latin typeface="Times New Roman"/>
                <a:cs typeface="Times New Roman"/>
              </a:rPr>
              <a:t>М.: </a:t>
            </a:r>
            <a:r>
              <a:rPr sz="1400" dirty="0">
                <a:latin typeface="Times New Roman"/>
                <a:cs typeface="Times New Roman"/>
              </a:rPr>
              <a:t>Просвещение, </a:t>
            </a:r>
            <a:r>
              <a:rPr sz="1400" spc="5" dirty="0">
                <a:latin typeface="Times New Roman"/>
                <a:cs typeface="Times New Roman"/>
              </a:rPr>
              <a:t>2004. </a:t>
            </a:r>
            <a:r>
              <a:rPr sz="1400" dirty="0">
                <a:latin typeface="Times New Roman"/>
                <a:cs typeface="Times New Roman"/>
              </a:rPr>
              <a:t>- </a:t>
            </a:r>
            <a:r>
              <a:rPr sz="1400" spc="5" dirty="0">
                <a:latin typeface="Times New Roman"/>
                <a:cs typeface="Times New Roman"/>
              </a:rPr>
              <a:t>208</a:t>
            </a:r>
            <a:r>
              <a:rPr sz="1400" spc="-10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с.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98145" indent="-386080">
              <a:lnSpc>
                <a:spcPct val="100000"/>
              </a:lnSpc>
              <a:buAutoNum type="arabicPeriod"/>
              <a:tabLst>
                <a:tab pos="398145" algn="l"/>
                <a:tab pos="398780" algn="l"/>
              </a:tabLst>
            </a:pPr>
            <a:r>
              <a:rPr sz="1400" spc="-10" dirty="0">
                <a:latin typeface="Times New Roman"/>
                <a:cs typeface="Times New Roman"/>
              </a:rPr>
              <a:t>Остапенко </a:t>
            </a:r>
            <a:r>
              <a:rPr sz="1400" spc="-5" dirty="0">
                <a:latin typeface="Times New Roman"/>
                <a:cs typeface="Times New Roman"/>
              </a:rPr>
              <a:t>Е.Л. Формирование </a:t>
            </a:r>
            <a:r>
              <a:rPr sz="1400" spc="-10" dirty="0">
                <a:latin typeface="Times New Roman"/>
                <a:cs typeface="Times New Roman"/>
              </a:rPr>
              <a:t>начал экологической </a:t>
            </a:r>
            <a:r>
              <a:rPr sz="1400" spc="-25" dirty="0">
                <a:latin typeface="Times New Roman"/>
                <a:cs typeface="Times New Roman"/>
              </a:rPr>
              <a:t>культуры </a:t>
            </a:r>
            <a:r>
              <a:rPr sz="1400" dirty="0">
                <a:latin typeface="Times New Roman"/>
                <a:cs typeface="Times New Roman"/>
              </a:rPr>
              <a:t>у детей </a:t>
            </a:r>
            <a:r>
              <a:rPr sz="1400" spc="-5" dirty="0">
                <a:latin typeface="Times New Roman"/>
                <a:cs typeface="Times New Roman"/>
              </a:rPr>
              <a:t>старшего </a:t>
            </a:r>
            <a:r>
              <a:rPr sz="1400" spc="-15" dirty="0">
                <a:latin typeface="Times New Roman"/>
                <a:cs typeface="Times New Roman"/>
              </a:rPr>
              <a:t>дошкольного </a:t>
            </a:r>
            <a:r>
              <a:rPr sz="1400" dirty="0">
                <a:latin typeface="Times New Roman"/>
                <a:cs typeface="Times New Roman"/>
              </a:rPr>
              <a:t>возраста с </a:t>
            </a:r>
            <a:r>
              <a:rPr sz="1400" spc="-5" dirty="0">
                <a:latin typeface="Times New Roman"/>
                <a:cs typeface="Times New Roman"/>
              </a:rPr>
              <a:t>использованием </a:t>
            </a:r>
            <a:r>
              <a:rPr sz="1400" spc="-10" dirty="0">
                <a:latin typeface="Times New Roman"/>
                <a:cs typeface="Times New Roman"/>
              </a:rPr>
              <a:t>метода</a:t>
            </a:r>
            <a:r>
              <a:rPr sz="1400" spc="-3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наблюдения</a:t>
            </a: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Times New Roman"/>
              <a:buAutoNum type="arabicPeriod"/>
            </a:pPr>
            <a:endParaRPr sz="1200">
              <a:latin typeface="Times New Roman"/>
              <a:cs typeface="Times New Roman"/>
            </a:endParaRPr>
          </a:p>
          <a:p>
            <a:pPr marL="398145" indent="-386080">
              <a:lnSpc>
                <a:spcPct val="100000"/>
              </a:lnSpc>
              <a:buAutoNum type="arabicPeriod"/>
              <a:tabLst>
                <a:tab pos="398145" algn="l"/>
                <a:tab pos="398780" algn="l"/>
              </a:tabLst>
            </a:pPr>
            <a:r>
              <a:rPr sz="1400" spc="-10" dirty="0">
                <a:latin typeface="Times New Roman"/>
                <a:cs typeface="Times New Roman"/>
              </a:rPr>
              <a:t>Рыжова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Н.</a:t>
            </a:r>
            <a:r>
              <a:rPr sz="1400" spc="5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"Наш</a:t>
            </a:r>
            <a:r>
              <a:rPr sz="1400" dirty="0">
                <a:latin typeface="Times New Roman"/>
                <a:cs typeface="Times New Roman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дом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- природа".</a:t>
            </a:r>
            <a:r>
              <a:rPr sz="1400" spc="-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Программа</a:t>
            </a:r>
            <a:r>
              <a:rPr sz="1400" spc="-15" dirty="0">
                <a:latin typeface="Times New Roman"/>
                <a:cs typeface="Times New Roman"/>
              </a:rPr>
              <a:t> экологического</a:t>
            </a:r>
            <a:r>
              <a:rPr sz="1400" spc="-5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воспитания</a:t>
            </a:r>
            <a:r>
              <a:rPr sz="1400" spc="-15" dirty="0">
                <a:latin typeface="Times New Roman"/>
                <a:cs typeface="Times New Roman"/>
              </a:rPr>
              <a:t> дошкольников</a:t>
            </a:r>
            <a:r>
              <a:rPr sz="1400" spc="-55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//</a:t>
            </a:r>
            <a:r>
              <a:rPr sz="1400" spc="-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Дошкольное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воспитание.</a:t>
            </a:r>
            <a:r>
              <a:rPr sz="1400" dirty="0">
                <a:latin typeface="Times New Roman"/>
                <a:cs typeface="Times New Roman"/>
              </a:rPr>
              <a:t> -</a:t>
            </a:r>
            <a:r>
              <a:rPr sz="1400" spc="-1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1998.</a:t>
            </a:r>
            <a:r>
              <a:rPr sz="1400" spc="-3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- №</a:t>
            </a:r>
            <a:r>
              <a:rPr sz="1400" spc="-1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7.</a:t>
            </a:r>
            <a:endParaRPr sz="1400">
              <a:latin typeface="Times New Roman"/>
              <a:cs typeface="Times New Roman"/>
            </a:endParaRPr>
          </a:p>
          <a:p>
            <a:pPr marR="1557655" algn="ctr">
              <a:lnSpc>
                <a:spcPct val="100000"/>
              </a:lnSpc>
              <a:spcBef>
                <a:spcPts val="915"/>
              </a:spcBef>
            </a:pPr>
            <a:r>
              <a:rPr sz="1900" i="1" spc="-190" dirty="0">
                <a:latin typeface="Arial"/>
                <a:cs typeface="Arial"/>
              </a:rPr>
              <a:t>Электронные</a:t>
            </a:r>
            <a:r>
              <a:rPr sz="1900" i="1" spc="-145" dirty="0">
                <a:latin typeface="Arial"/>
                <a:cs typeface="Arial"/>
              </a:rPr>
              <a:t> </a:t>
            </a:r>
            <a:r>
              <a:rPr sz="1900" i="1" spc="-100" dirty="0">
                <a:latin typeface="Arial"/>
                <a:cs typeface="Arial"/>
              </a:rPr>
              <a:t>ресурсы</a:t>
            </a:r>
            <a:endParaRPr sz="1900">
              <a:latin typeface="Arial"/>
              <a:cs typeface="Arial"/>
            </a:endParaRPr>
          </a:p>
          <a:p>
            <a:pPr marL="992505" lvl="1" indent="-343535">
              <a:lnSpc>
                <a:spcPct val="100000"/>
              </a:lnSpc>
              <a:spcBef>
                <a:spcPts val="1140"/>
              </a:spcBef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2"/>
              </a:rPr>
              <a:t>http://www.solnet.ee/-</a:t>
            </a:r>
            <a:r>
              <a:rPr sz="1400" spc="-5" dirty="0">
                <a:solidFill>
                  <a:srgbClr val="0563C1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Детский портал</a:t>
            </a:r>
            <a:r>
              <a:rPr sz="1400" spc="-7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”Солнышко”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3"/>
              </a:rPr>
              <a:t>http://www.ivalex.vistcom.ru/index.htm </a:t>
            </a:r>
            <a:r>
              <a:rPr sz="1400"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3"/>
              </a:rPr>
              <a:t>-</a:t>
            </a:r>
            <a:r>
              <a:rPr sz="1400" dirty="0">
                <a:solidFill>
                  <a:srgbClr val="0563C1"/>
                </a:solidFill>
                <a:latin typeface="Times New Roman"/>
                <a:cs typeface="Times New Roman"/>
                <a:hlinkClick r:id="rId3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Все для </a:t>
            </a:r>
            <a:r>
              <a:rPr sz="1400" spc="-10" dirty="0">
                <a:latin typeface="Times New Roman"/>
                <a:cs typeface="Times New Roman"/>
              </a:rPr>
              <a:t>детского</a:t>
            </a:r>
            <a:r>
              <a:rPr sz="1400" spc="-75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сада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4"/>
              </a:rPr>
              <a:t>http://doshkolnik.ru/-</a:t>
            </a:r>
            <a:r>
              <a:rPr sz="1400" spc="-50" dirty="0">
                <a:solidFill>
                  <a:srgbClr val="0563C1"/>
                </a:solidFill>
                <a:latin typeface="Times New Roman"/>
                <a:cs typeface="Times New Roman"/>
                <a:hlinkClick r:id="rId4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Дошкольник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5"/>
              </a:rPr>
              <a:t>http://www.moi-detsad.ru/konsultac.htm </a:t>
            </a:r>
            <a:r>
              <a:rPr sz="1400"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5"/>
              </a:rPr>
              <a:t>-</a:t>
            </a:r>
            <a:r>
              <a:rPr sz="1400" dirty="0">
                <a:solidFill>
                  <a:srgbClr val="0563C1"/>
                </a:solidFill>
                <a:latin typeface="Times New Roman"/>
                <a:cs typeface="Times New Roman"/>
                <a:hlinkClick r:id="rId5"/>
              </a:rPr>
              <a:t> </a:t>
            </a:r>
            <a:r>
              <a:rPr sz="1400" spc="-20" dirty="0">
                <a:latin typeface="Times New Roman"/>
                <a:cs typeface="Times New Roman"/>
              </a:rPr>
              <a:t>Консультации </a:t>
            </a:r>
            <a:r>
              <a:rPr sz="1400" dirty="0">
                <a:latin typeface="Times New Roman"/>
                <a:cs typeface="Times New Roman"/>
              </a:rPr>
              <a:t>для</a:t>
            </a:r>
            <a:r>
              <a:rPr sz="1400" spc="-40" dirty="0"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воспитателей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6"/>
              </a:rPr>
              <a:t>http://www.moi-detsad.ru/-</a:t>
            </a:r>
            <a:r>
              <a:rPr sz="1400" spc="-5" dirty="0">
                <a:solidFill>
                  <a:srgbClr val="0563C1"/>
                </a:solidFill>
                <a:latin typeface="Times New Roman"/>
                <a:cs typeface="Times New Roman"/>
                <a:hlinkClick r:id="rId6"/>
              </a:rPr>
              <a:t> </a:t>
            </a:r>
            <a:r>
              <a:rPr sz="1400" spc="-5" dirty="0">
                <a:latin typeface="Times New Roman"/>
                <a:cs typeface="Times New Roman"/>
              </a:rPr>
              <a:t>Методические </a:t>
            </a:r>
            <a:r>
              <a:rPr sz="1400" dirty="0">
                <a:latin typeface="Times New Roman"/>
                <a:cs typeface="Times New Roman"/>
              </a:rPr>
              <a:t>разработки для </a:t>
            </a:r>
            <a:r>
              <a:rPr sz="1400" spc="-10" dirty="0">
                <a:latin typeface="Times New Roman"/>
                <a:cs typeface="Times New Roman"/>
              </a:rPr>
              <a:t>детского</a:t>
            </a:r>
            <a:r>
              <a:rPr sz="1400" spc="-114" dirty="0">
                <a:latin typeface="Times New Roman"/>
                <a:cs typeface="Times New Roman"/>
              </a:rPr>
              <a:t> </a:t>
            </a:r>
            <a:r>
              <a:rPr sz="1400" spc="5" dirty="0">
                <a:latin typeface="Times New Roman"/>
                <a:cs typeface="Times New Roman"/>
              </a:rPr>
              <a:t>сада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5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7"/>
              </a:rPr>
              <a:t>http://www.doshkolnik.ru/-</a:t>
            </a:r>
            <a:r>
              <a:rPr sz="1400" spc="-5" dirty="0">
                <a:solidFill>
                  <a:srgbClr val="0563C1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Социально – педагогический портал</a:t>
            </a:r>
            <a:r>
              <a:rPr sz="1400" spc="215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“Дошкольники”</a:t>
            </a:r>
            <a:endParaRPr sz="1400">
              <a:latin typeface="Times New Roman"/>
              <a:cs typeface="Times New Roman"/>
            </a:endParaRPr>
          </a:p>
          <a:p>
            <a:pPr marL="992505" lvl="1" indent="-343535">
              <a:lnSpc>
                <a:spcPct val="100000"/>
              </a:lnSpc>
              <a:buClr>
                <a:srgbClr val="0000FF"/>
              </a:buClr>
              <a:buAutoNum type="arabicPeriod"/>
              <a:tabLst>
                <a:tab pos="992505" algn="l"/>
                <a:tab pos="993140" algn="l"/>
              </a:tabLst>
            </a:pPr>
            <a:r>
              <a:rPr sz="1400" u="sng" spc="-10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Times New Roman"/>
                <a:cs typeface="Times New Roman"/>
                <a:hlinkClick r:id="rId8"/>
              </a:rPr>
              <a:t>http://www.maaam.ru/-</a:t>
            </a:r>
            <a:r>
              <a:rPr sz="1400" spc="-10" dirty="0">
                <a:solidFill>
                  <a:srgbClr val="0563C1"/>
                </a:solidFill>
                <a:latin typeface="Times New Roman"/>
                <a:cs typeface="Times New Roman"/>
                <a:hlinkClick r:id="rId8"/>
              </a:rPr>
              <a:t> </a:t>
            </a:r>
            <a:r>
              <a:rPr sz="1400" dirty="0">
                <a:latin typeface="Times New Roman"/>
                <a:cs typeface="Times New Roman"/>
              </a:rPr>
              <a:t>Социальный </a:t>
            </a:r>
            <a:r>
              <a:rPr sz="1400" spc="-5" dirty="0">
                <a:latin typeface="Times New Roman"/>
                <a:cs typeface="Times New Roman"/>
              </a:rPr>
              <a:t>образовательный </a:t>
            </a:r>
            <a:r>
              <a:rPr sz="1400" dirty="0">
                <a:latin typeface="Times New Roman"/>
                <a:cs typeface="Times New Roman"/>
              </a:rPr>
              <a:t>интернет – проект</a:t>
            </a:r>
            <a:r>
              <a:rPr sz="1400" spc="-110" dirty="0">
                <a:latin typeface="Times New Roman"/>
                <a:cs typeface="Times New Roman"/>
              </a:rPr>
              <a:t> </a:t>
            </a:r>
            <a:r>
              <a:rPr sz="1400" spc="-10" dirty="0">
                <a:latin typeface="Times New Roman"/>
                <a:cs typeface="Times New Roman"/>
              </a:rPr>
              <a:t>“Мааам.ру”</a:t>
            </a:r>
            <a:endParaRPr sz="14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29016" y="739831"/>
            <a:ext cx="10652125" cy="1217930"/>
          </a:xfrm>
          <a:prstGeom prst="rect">
            <a:avLst/>
          </a:prstGeom>
        </p:spPr>
        <p:txBody>
          <a:bodyPr vert="horz" wrap="square" lIns="0" tIns="98425" rIns="0" bIns="0" rtlCol="0">
            <a:spAutoFit/>
          </a:bodyPr>
          <a:lstStyle/>
          <a:p>
            <a:pPr marL="12700" marR="5080">
              <a:lnSpc>
                <a:spcPts val="4420"/>
              </a:lnSpc>
              <a:spcBef>
                <a:spcPts val="775"/>
              </a:spcBef>
            </a:pPr>
            <a:r>
              <a:rPr sz="4200" i="1" spc="-430" dirty="0">
                <a:latin typeface="Arial"/>
                <a:cs typeface="Arial"/>
              </a:rPr>
              <a:t>ТЕМА: </a:t>
            </a:r>
            <a:r>
              <a:rPr sz="4200" i="1" spc="-385" dirty="0">
                <a:latin typeface="Arial"/>
                <a:cs typeface="Arial"/>
              </a:rPr>
              <a:t>«</a:t>
            </a:r>
            <a:r>
              <a:rPr sz="3800" i="1" spc="-385" dirty="0">
                <a:latin typeface="Arial"/>
                <a:cs typeface="Arial"/>
              </a:rPr>
              <a:t>Экологическая </a:t>
            </a:r>
            <a:r>
              <a:rPr sz="3800" i="1" spc="-560" dirty="0">
                <a:latin typeface="Arial"/>
                <a:cs typeface="Arial"/>
              </a:rPr>
              <a:t>работа </a:t>
            </a:r>
            <a:r>
              <a:rPr sz="3800" i="1" spc="-70" dirty="0">
                <a:latin typeface="Arial"/>
                <a:cs typeface="Arial"/>
              </a:rPr>
              <a:t>как </a:t>
            </a:r>
            <a:r>
              <a:rPr sz="3800" i="1" spc="-385" dirty="0">
                <a:latin typeface="Arial"/>
                <a:cs typeface="Arial"/>
              </a:rPr>
              <a:t>одно </a:t>
            </a:r>
            <a:r>
              <a:rPr sz="3800" i="1" spc="-235" dirty="0">
                <a:latin typeface="Arial"/>
                <a:cs typeface="Arial"/>
              </a:rPr>
              <a:t>из </a:t>
            </a:r>
            <a:r>
              <a:rPr sz="3800" i="1" spc="-550" dirty="0">
                <a:latin typeface="Arial"/>
                <a:cs typeface="Arial"/>
              </a:rPr>
              <a:t>средств  </a:t>
            </a:r>
            <a:r>
              <a:rPr sz="3800" i="1" spc="-459" dirty="0">
                <a:latin typeface="Arial"/>
                <a:cs typeface="Arial"/>
              </a:rPr>
              <a:t>воспитания </a:t>
            </a:r>
            <a:r>
              <a:rPr sz="3800" i="1" spc="-575" dirty="0">
                <a:latin typeface="Arial"/>
                <a:cs typeface="Arial"/>
              </a:rPr>
              <a:t>патриотизма</a:t>
            </a:r>
            <a:r>
              <a:rPr sz="3800" i="1" spc="-565" dirty="0">
                <a:latin typeface="Arial"/>
                <a:cs typeface="Arial"/>
              </a:rPr>
              <a:t> </a:t>
            </a:r>
            <a:r>
              <a:rPr sz="3800" i="1" spc="-400" dirty="0">
                <a:latin typeface="Arial"/>
                <a:cs typeface="Arial"/>
              </a:rPr>
              <a:t>дошкольников»</a:t>
            </a:r>
            <a:endParaRPr sz="3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22789" y="2251316"/>
            <a:ext cx="6864350" cy="17322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2800" spc="-15" dirty="0">
                <a:latin typeface="Times New Roman"/>
                <a:cs typeface="Times New Roman"/>
              </a:rPr>
              <a:t>«Природа</a:t>
            </a:r>
            <a:r>
              <a:rPr sz="2800" spc="670" dirty="0">
                <a:latin typeface="Times New Roman"/>
                <a:cs typeface="Times New Roman"/>
              </a:rPr>
              <a:t> </a:t>
            </a:r>
            <a:r>
              <a:rPr sz="2800" spc="-5" dirty="0">
                <a:latin typeface="Times New Roman"/>
                <a:cs typeface="Times New Roman"/>
              </a:rPr>
              <a:t>для нас - </a:t>
            </a:r>
            <a:r>
              <a:rPr sz="2800" spc="-10" dirty="0">
                <a:latin typeface="Times New Roman"/>
                <a:cs typeface="Times New Roman"/>
              </a:rPr>
              <a:t>кладовая солнца </a:t>
            </a:r>
            <a:r>
              <a:rPr sz="2800" spc="-5" dirty="0">
                <a:latin typeface="Times New Roman"/>
                <a:cs typeface="Times New Roman"/>
              </a:rPr>
              <a:t>с  </a:t>
            </a:r>
            <a:r>
              <a:rPr sz="2800" spc="-10" dirty="0">
                <a:latin typeface="Times New Roman"/>
                <a:cs typeface="Times New Roman"/>
              </a:rPr>
              <a:t>великими </a:t>
            </a:r>
            <a:r>
              <a:rPr sz="2800" spc="-5" dirty="0">
                <a:latin typeface="Times New Roman"/>
                <a:cs typeface="Times New Roman"/>
              </a:rPr>
              <a:t>сокровищами... И </a:t>
            </a:r>
            <a:r>
              <a:rPr sz="2800" spc="-10" dirty="0">
                <a:latin typeface="Times New Roman"/>
                <a:cs typeface="Times New Roman"/>
              </a:rPr>
              <a:t>охранять  </a:t>
            </a:r>
            <a:r>
              <a:rPr sz="2800" spc="-15" dirty="0">
                <a:latin typeface="Times New Roman"/>
                <a:cs typeface="Times New Roman"/>
              </a:rPr>
              <a:t>природу </a:t>
            </a:r>
            <a:r>
              <a:rPr sz="2800" spc="-5" dirty="0">
                <a:latin typeface="Times New Roman"/>
                <a:cs typeface="Times New Roman"/>
              </a:rPr>
              <a:t>- </a:t>
            </a:r>
            <a:r>
              <a:rPr sz="2800" spc="-25" dirty="0">
                <a:latin typeface="Times New Roman"/>
                <a:cs typeface="Times New Roman"/>
              </a:rPr>
              <a:t>значит </a:t>
            </a:r>
            <a:r>
              <a:rPr sz="2800" spc="-15" dirty="0">
                <a:latin typeface="Times New Roman"/>
                <a:cs typeface="Times New Roman"/>
              </a:rPr>
              <a:t>охранять Родину» </a:t>
            </a:r>
            <a:r>
              <a:rPr sz="2800" spc="-5" dirty="0">
                <a:latin typeface="Times New Roman"/>
                <a:cs typeface="Times New Roman"/>
              </a:rPr>
              <a:t>(М.М.  Пришвин).</a:t>
            </a:r>
            <a:endParaRPr sz="2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510955" y="2155088"/>
            <a:ext cx="3193072" cy="42574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85341" y="1113891"/>
              <a:ext cx="4824260" cy="19841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629400" y="1027902"/>
              <a:ext cx="5143500" cy="554300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57971" y="651380"/>
            <a:ext cx="10062210" cy="7772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ts val="2940"/>
              </a:lnSpc>
              <a:spcBef>
                <a:spcPts val="130"/>
              </a:spcBef>
            </a:pPr>
            <a:r>
              <a:rPr sz="2500" i="1" spc="-280" dirty="0">
                <a:latin typeface="Arial"/>
                <a:cs typeface="Arial"/>
              </a:rPr>
              <a:t>Условия </a:t>
            </a:r>
            <a:r>
              <a:rPr sz="2500" i="1" spc="-210" dirty="0">
                <a:latin typeface="Arial"/>
                <a:cs typeface="Arial"/>
              </a:rPr>
              <a:t>формирования </a:t>
            </a:r>
            <a:r>
              <a:rPr sz="2500" i="1" spc="-275" dirty="0">
                <a:latin typeface="Arial"/>
                <a:cs typeface="Arial"/>
              </a:rPr>
              <a:t>личного</a:t>
            </a:r>
            <a:r>
              <a:rPr sz="2500" i="1" spc="20" dirty="0">
                <a:latin typeface="Arial"/>
                <a:cs typeface="Arial"/>
              </a:rPr>
              <a:t> </a:t>
            </a:r>
            <a:r>
              <a:rPr sz="2500" i="1" spc="-185" dirty="0">
                <a:latin typeface="Arial"/>
                <a:cs typeface="Arial"/>
              </a:rPr>
              <a:t>вклада</a:t>
            </a:r>
            <a:endParaRPr sz="2500">
              <a:latin typeface="Arial"/>
              <a:cs typeface="Arial"/>
            </a:endParaRPr>
          </a:p>
          <a:p>
            <a:pPr marL="5346700">
              <a:lnSpc>
                <a:spcPts val="2940"/>
              </a:lnSpc>
            </a:pPr>
            <a:r>
              <a:rPr sz="2500" i="1" spc="-229" dirty="0">
                <a:latin typeface="Arial"/>
                <a:cs typeface="Arial"/>
              </a:rPr>
              <a:t>педагога </a:t>
            </a:r>
            <a:r>
              <a:rPr sz="2500" i="1" spc="-195" dirty="0">
                <a:latin typeface="Arial"/>
                <a:cs typeface="Arial"/>
              </a:rPr>
              <a:t>в </a:t>
            </a:r>
            <a:r>
              <a:rPr sz="2500" i="1" spc="-295" dirty="0">
                <a:latin typeface="Arial"/>
                <a:cs typeface="Arial"/>
              </a:rPr>
              <a:t>развитие</a:t>
            </a:r>
            <a:r>
              <a:rPr sz="2500" i="1" dirty="0">
                <a:latin typeface="Arial"/>
                <a:cs typeface="Arial"/>
              </a:rPr>
              <a:t> </a:t>
            </a:r>
            <a:r>
              <a:rPr sz="2500" i="1" spc="-175" dirty="0">
                <a:latin typeface="Arial"/>
                <a:cs typeface="Arial"/>
              </a:rPr>
              <a:t>образования</a:t>
            </a:r>
            <a:endParaRPr sz="25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430551" y="1714588"/>
            <a:ext cx="9051290" cy="2768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 algn="just">
              <a:lnSpc>
                <a:spcPct val="100000"/>
              </a:lnSpc>
              <a:spcBef>
                <a:spcPts val="100"/>
              </a:spcBef>
              <a:buFont typeface="Wingdings"/>
              <a:buChar char=""/>
              <a:tabLst>
                <a:tab pos="355600" algn="l"/>
              </a:tabLst>
            </a:pPr>
            <a:r>
              <a:rPr sz="1800" b="1" spc="-5" dirty="0">
                <a:latin typeface="Times New Roman"/>
                <a:cs typeface="Times New Roman"/>
              </a:rPr>
              <a:t>Научно-исследовательские условия: </a:t>
            </a:r>
            <a:r>
              <a:rPr sz="1800" spc="-5" dirty="0">
                <a:latin typeface="Times New Roman"/>
                <a:cs typeface="Times New Roman"/>
              </a:rPr>
              <a:t>изучение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анализ </a:t>
            </a:r>
            <a:r>
              <a:rPr sz="1800" dirty="0">
                <a:latin typeface="Times New Roman"/>
                <a:cs typeface="Times New Roman"/>
              </a:rPr>
              <a:t>работы </a:t>
            </a:r>
            <a:r>
              <a:rPr sz="1800" spc="-5" dirty="0">
                <a:latin typeface="Times New Roman"/>
                <a:cs typeface="Times New Roman"/>
              </a:rPr>
              <a:t>отечественных </a:t>
            </a:r>
            <a:r>
              <a:rPr sz="1800" dirty="0">
                <a:latin typeface="Times New Roman"/>
                <a:cs typeface="Times New Roman"/>
              </a:rPr>
              <a:t>и  </a:t>
            </a:r>
            <a:r>
              <a:rPr sz="1800" spc="-5" dirty="0">
                <a:latin typeface="Times New Roman"/>
                <a:cs typeface="Times New Roman"/>
              </a:rPr>
              <a:t>зарубежных педагогов, психологов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физиологов: </a:t>
            </a:r>
            <a:r>
              <a:rPr sz="1800" spc="-15" dirty="0">
                <a:latin typeface="Times New Roman"/>
                <a:cs typeface="Times New Roman"/>
              </a:rPr>
              <a:t>(Л.С.Выготского, </a:t>
            </a:r>
            <a:r>
              <a:rPr sz="1800" spc="-5" dirty="0">
                <a:latin typeface="Times New Roman"/>
                <a:cs typeface="Times New Roman"/>
              </a:rPr>
              <a:t>Д.Б. </a:t>
            </a:r>
            <a:r>
              <a:rPr sz="1800" spc="-15" dirty="0">
                <a:latin typeface="Times New Roman"/>
                <a:cs typeface="Times New Roman"/>
              </a:rPr>
              <a:t>Эльконина, </a:t>
            </a:r>
            <a:r>
              <a:rPr sz="1800" spc="-5" dirty="0">
                <a:latin typeface="Times New Roman"/>
                <a:cs typeface="Times New Roman"/>
              </a:rPr>
              <a:t>А.  А. </a:t>
            </a:r>
            <a:r>
              <a:rPr sz="1800" dirty="0">
                <a:latin typeface="Times New Roman"/>
                <a:cs typeface="Times New Roman"/>
              </a:rPr>
              <a:t>Быстров, </a:t>
            </a:r>
            <a:r>
              <a:rPr sz="1800" spc="-25" dirty="0">
                <a:latin typeface="Times New Roman"/>
                <a:cs typeface="Times New Roman"/>
              </a:rPr>
              <a:t>P.M.Басе, </a:t>
            </a:r>
            <a:r>
              <a:rPr sz="1800" spc="-5" dirty="0">
                <a:latin typeface="Times New Roman"/>
                <a:cs typeface="Times New Roman"/>
              </a:rPr>
              <a:t>А.М.Степанова, Э.И.Залкинд, </a:t>
            </a:r>
            <a:r>
              <a:rPr sz="1800" spc="-15" dirty="0">
                <a:latin typeface="Times New Roman"/>
                <a:cs typeface="Times New Roman"/>
              </a:rPr>
              <a:t>Е.И.Волкова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других</a:t>
            </a:r>
            <a:r>
              <a:rPr sz="1800" spc="3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авторов)</a:t>
            </a:r>
            <a:endParaRPr sz="1800">
              <a:latin typeface="Times New Roman"/>
              <a:cs typeface="Times New Roman"/>
            </a:endParaRPr>
          </a:p>
          <a:p>
            <a:pPr marL="354965" marR="5080" indent="-342900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1800" b="1" spc="-10" dirty="0">
                <a:latin typeface="Times New Roman"/>
                <a:cs typeface="Times New Roman"/>
              </a:rPr>
              <a:t>Методические </a:t>
            </a:r>
            <a:r>
              <a:rPr sz="1800" b="1" spc="-15" dirty="0">
                <a:latin typeface="Times New Roman"/>
                <a:cs typeface="Times New Roman"/>
              </a:rPr>
              <a:t>условия: </a:t>
            </a:r>
            <a:r>
              <a:rPr sz="1800" spc="-10" dirty="0">
                <a:latin typeface="Times New Roman"/>
                <a:cs typeface="Times New Roman"/>
              </a:rPr>
              <a:t>изучение </a:t>
            </a:r>
            <a:r>
              <a:rPr sz="1800" spc="-15" dirty="0">
                <a:latin typeface="Times New Roman"/>
                <a:cs typeface="Times New Roman"/>
              </a:rPr>
              <a:t>научно-педагогической </a:t>
            </a:r>
            <a:r>
              <a:rPr sz="1800" spc="-10" dirty="0">
                <a:latin typeface="Times New Roman"/>
                <a:cs typeface="Times New Roman"/>
              </a:rPr>
              <a:t>литературы; </a:t>
            </a:r>
            <a:r>
              <a:rPr sz="1800" spc="-5" dirty="0">
                <a:latin typeface="Times New Roman"/>
                <a:cs typeface="Times New Roman"/>
              </a:rPr>
              <a:t>электронных  </a:t>
            </a:r>
            <a:r>
              <a:rPr sz="1800" dirty="0">
                <a:latin typeface="Times New Roman"/>
                <a:cs typeface="Times New Roman"/>
              </a:rPr>
              <a:t>ресурсов; </a:t>
            </a:r>
            <a:r>
              <a:rPr sz="1800" spc="-5" dirty="0">
                <a:latin typeface="Times New Roman"/>
                <a:cs typeface="Times New Roman"/>
              </a:rPr>
              <a:t>организация соответствующей предметно-развивающей среды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соответствии 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10" dirty="0">
                <a:latin typeface="Times New Roman"/>
                <a:cs typeface="Times New Roman"/>
              </a:rPr>
              <a:t>ФГОС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0" dirty="0">
                <a:latin typeface="Times New Roman"/>
                <a:cs typeface="Times New Roman"/>
              </a:rPr>
              <a:t>возрастом </a:t>
            </a:r>
            <a:r>
              <a:rPr sz="1800" spc="-5" dirty="0">
                <a:latin typeface="Times New Roman"/>
                <a:cs typeface="Times New Roman"/>
              </a:rPr>
              <a:t>детей; </a:t>
            </a:r>
            <a:r>
              <a:rPr sz="1800" dirty="0">
                <a:latin typeface="Times New Roman"/>
                <a:cs typeface="Times New Roman"/>
              </a:rPr>
              <a:t>постановка </a:t>
            </a:r>
            <a:r>
              <a:rPr sz="1800" spc="-5" dirty="0">
                <a:latin typeface="Times New Roman"/>
                <a:cs typeface="Times New Roman"/>
              </a:rPr>
              <a:t>цели, </a:t>
            </a:r>
            <a:r>
              <a:rPr sz="1800" spc="-10" dirty="0">
                <a:latin typeface="Times New Roman"/>
                <a:cs typeface="Times New Roman"/>
              </a:rPr>
              <a:t>разработка содержания образовательно-  </a:t>
            </a:r>
            <a:r>
              <a:rPr sz="1800" spc="-5" dirty="0">
                <a:latin typeface="Times New Roman"/>
                <a:cs typeface="Times New Roman"/>
              </a:rPr>
              <a:t>воспитательного </a:t>
            </a:r>
            <a:r>
              <a:rPr sz="1800" spc="5" dirty="0">
                <a:latin typeface="Times New Roman"/>
                <a:cs typeface="Times New Roman"/>
              </a:rPr>
              <a:t>процесса; </a:t>
            </a:r>
            <a:r>
              <a:rPr sz="1800" spc="-5" dirty="0">
                <a:latin typeface="Times New Roman"/>
                <a:cs typeface="Times New Roman"/>
              </a:rPr>
              <a:t>поиск наиболее </a:t>
            </a:r>
            <a:r>
              <a:rPr sz="1800" spc="-10" dirty="0">
                <a:latin typeface="Times New Roman"/>
                <a:cs typeface="Times New Roman"/>
              </a:rPr>
              <a:t>эффективных методов работы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5" dirty="0">
                <a:latin typeface="Times New Roman"/>
                <a:cs typeface="Times New Roman"/>
              </a:rPr>
              <a:t>детьми;  </a:t>
            </a:r>
            <a:r>
              <a:rPr sz="1800" spc="-10" dirty="0">
                <a:latin typeface="Times New Roman"/>
                <a:cs typeface="Times New Roman"/>
              </a:rPr>
              <a:t>привлечение </a:t>
            </a:r>
            <a:r>
              <a:rPr sz="1800" spc="-5" dirty="0">
                <a:latin typeface="Times New Roman"/>
                <a:cs typeface="Times New Roman"/>
              </a:rPr>
              <a:t>родителей для </a:t>
            </a:r>
            <a:r>
              <a:rPr sz="1800" dirty="0">
                <a:latin typeface="Times New Roman"/>
                <a:cs typeface="Times New Roman"/>
              </a:rPr>
              <a:t>реализации плана; </a:t>
            </a:r>
            <a:r>
              <a:rPr sz="1800" spc="-10" dirty="0">
                <a:latin typeface="Times New Roman"/>
                <a:cs typeface="Times New Roman"/>
              </a:rPr>
              <a:t>создание картотеки</a:t>
            </a:r>
            <a:r>
              <a:rPr sz="1800" spc="-1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прогулок.</a:t>
            </a:r>
            <a:endParaRPr sz="1800">
              <a:latin typeface="Times New Roman"/>
              <a:cs typeface="Times New Roman"/>
            </a:endParaRPr>
          </a:p>
          <a:p>
            <a:pPr marL="355600" marR="6985" indent="-343535" algn="just">
              <a:lnSpc>
                <a:spcPct val="100000"/>
              </a:lnSpc>
              <a:buFont typeface="Wingdings"/>
              <a:buChar char=""/>
              <a:tabLst>
                <a:tab pos="355600" algn="l"/>
              </a:tabLst>
            </a:pPr>
            <a:r>
              <a:rPr sz="1800" b="1" spc="-5" dirty="0">
                <a:latin typeface="Times New Roman"/>
                <a:cs typeface="Times New Roman"/>
              </a:rPr>
              <a:t>Организационно-педагогические </a:t>
            </a:r>
            <a:r>
              <a:rPr sz="1800" b="1" spc="-15" dirty="0">
                <a:latin typeface="Times New Roman"/>
                <a:cs typeface="Times New Roman"/>
              </a:rPr>
              <a:t>условия: </a:t>
            </a:r>
            <a:r>
              <a:rPr sz="1800" spc="-5" dirty="0">
                <a:latin typeface="Times New Roman"/>
                <a:cs typeface="Times New Roman"/>
              </a:rPr>
              <a:t>выступление на </a:t>
            </a:r>
            <a:r>
              <a:rPr sz="1800" spc="-20" dirty="0">
                <a:latin typeface="Times New Roman"/>
                <a:cs typeface="Times New Roman"/>
              </a:rPr>
              <a:t>родительском </a:t>
            </a:r>
            <a:r>
              <a:rPr sz="1800" spc="-5" dirty="0">
                <a:latin typeface="Times New Roman"/>
                <a:cs typeface="Times New Roman"/>
              </a:rPr>
              <a:t>собрании;  </a:t>
            </a:r>
            <a:r>
              <a:rPr sz="1800" spc="-20" dirty="0">
                <a:latin typeface="Times New Roman"/>
                <a:cs typeface="Times New Roman"/>
              </a:rPr>
              <a:t>консультации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0" dirty="0">
                <a:latin typeface="Times New Roman"/>
                <a:cs typeface="Times New Roman"/>
              </a:rPr>
              <a:t>анкетирование </a:t>
            </a:r>
            <a:r>
              <a:rPr sz="1800" spc="-5" dirty="0">
                <a:latin typeface="Times New Roman"/>
                <a:cs typeface="Times New Roman"/>
              </a:rPr>
              <a:t>для родителей; </a:t>
            </a:r>
            <a:r>
              <a:rPr sz="1800" dirty="0">
                <a:latin typeface="Times New Roman"/>
                <a:cs typeface="Times New Roman"/>
              </a:rPr>
              <a:t>участие в </a:t>
            </a:r>
            <a:r>
              <a:rPr sz="1800" spc="-10" dirty="0">
                <a:latin typeface="Times New Roman"/>
                <a:cs typeface="Times New Roman"/>
              </a:rPr>
              <a:t>районном</a:t>
            </a:r>
            <a:r>
              <a:rPr sz="1800" spc="-3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конкурсе.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333851" y="666343"/>
            <a:ext cx="4726940" cy="13055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800" spc="-220" dirty="0"/>
              <a:t>Актуальность </a:t>
            </a:r>
            <a:r>
              <a:rPr sz="2800" spc="-195" dirty="0"/>
              <a:t>личного </a:t>
            </a:r>
            <a:r>
              <a:rPr sz="2800" spc="-170" dirty="0"/>
              <a:t>вклада  </a:t>
            </a:r>
            <a:r>
              <a:rPr sz="2800" spc="-130" dirty="0"/>
              <a:t>педагога</a:t>
            </a:r>
            <a:endParaRPr sz="2800"/>
          </a:p>
          <a:p>
            <a:pPr algn="ctr">
              <a:lnSpc>
                <a:spcPct val="100000"/>
              </a:lnSpc>
            </a:pPr>
            <a:r>
              <a:rPr sz="2800" spc="-190" dirty="0"/>
              <a:t>в </a:t>
            </a:r>
            <a:r>
              <a:rPr sz="2800" spc="-130" dirty="0"/>
              <a:t>развитие</a:t>
            </a:r>
            <a:r>
              <a:rPr sz="2800" spc="-40" dirty="0"/>
              <a:t> </a:t>
            </a:r>
            <a:r>
              <a:rPr sz="2800" spc="-135" dirty="0"/>
              <a:t>образования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2223681" y="2183219"/>
            <a:ext cx="8180070" cy="2494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86385" algn="just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Формирование </a:t>
            </a:r>
            <a:r>
              <a:rPr sz="1800" spc="-5" dirty="0">
                <a:latin typeface="Times New Roman"/>
                <a:cs typeface="Times New Roman"/>
              </a:rPr>
              <a:t>любви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20" dirty="0">
                <a:latin typeface="Times New Roman"/>
                <a:cs typeface="Times New Roman"/>
              </a:rPr>
              <a:t>Родине </a:t>
            </a:r>
            <a:r>
              <a:rPr sz="1800" dirty="0">
                <a:latin typeface="Times New Roman"/>
                <a:cs typeface="Times New Roman"/>
              </a:rPr>
              <a:t>через </a:t>
            </a:r>
            <a:r>
              <a:rPr sz="1800" spc="-5" dirty="0">
                <a:latin typeface="Times New Roman"/>
                <a:cs typeface="Times New Roman"/>
              </a:rPr>
              <a:t>любовь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15" dirty="0">
                <a:latin typeface="Times New Roman"/>
                <a:cs typeface="Times New Roman"/>
              </a:rPr>
              <a:t>природе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-20" dirty="0">
                <a:latin typeface="Times New Roman"/>
                <a:cs typeface="Times New Roman"/>
              </a:rPr>
              <a:t>одно </a:t>
            </a:r>
            <a:r>
              <a:rPr sz="1800" spc="-5" dirty="0">
                <a:latin typeface="Times New Roman"/>
                <a:cs typeface="Times New Roman"/>
              </a:rPr>
              <a:t>из  средств </a:t>
            </a:r>
            <a:r>
              <a:rPr sz="1800" dirty="0">
                <a:latin typeface="Times New Roman"/>
                <a:cs typeface="Times New Roman"/>
              </a:rPr>
              <a:t>воспитания </a:t>
            </a:r>
            <a:r>
              <a:rPr sz="1800" spc="-10" dirty="0">
                <a:latin typeface="Times New Roman"/>
                <a:cs typeface="Times New Roman"/>
              </a:rPr>
              <a:t>патриота. </a:t>
            </a:r>
            <a:r>
              <a:rPr sz="1800" spc="-5" dirty="0">
                <a:latin typeface="Times New Roman"/>
                <a:cs typeface="Times New Roman"/>
              </a:rPr>
              <a:t>Чувство </a:t>
            </a:r>
            <a:r>
              <a:rPr sz="1800" spc="-20" dirty="0">
                <a:latin typeface="Times New Roman"/>
                <a:cs typeface="Times New Roman"/>
              </a:rPr>
              <a:t>Родины </a:t>
            </a:r>
            <a:r>
              <a:rPr sz="1800" spc="-10" dirty="0">
                <a:latin typeface="Times New Roman"/>
                <a:cs typeface="Times New Roman"/>
              </a:rPr>
              <a:t>начинается </a:t>
            </a:r>
            <a:r>
              <a:rPr sz="1800" dirty="0">
                <a:latin typeface="Times New Roman"/>
                <a:cs typeface="Times New Roman"/>
              </a:rPr>
              <a:t>с восхищения </a:t>
            </a:r>
            <a:r>
              <a:rPr sz="1800" spc="-5" dirty="0">
                <a:latin typeface="Times New Roman"/>
                <a:cs typeface="Times New Roman"/>
              </a:rPr>
              <a:t>тем, </a:t>
            </a:r>
            <a:r>
              <a:rPr sz="1800" spc="-30" dirty="0">
                <a:latin typeface="Times New Roman"/>
                <a:cs typeface="Times New Roman"/>
              </a:rPr>
              <a:t>что  </a:t>
            </a:r>
            <a:r>
              <a:rPr sz="1800" spc="-5" dirty="0">
                <a:latin typeface="Times New Roman"/>
                <a:cs typeface="Times New Roman"/>
              </a:rPr>
              <a:t>видит перед собой </a:t>
            </a:r>
            <a:r>
              <a:rPr sz="1800" dirty="0">
                <a:latin typeface="Times New Roman"/>
                <a:cs typeface="Times New Roman"/>
              </a:rPr>
              <a:t>малыш, </a:t>
            </a:r>
            <a:r>
              <a:rPr sz="1800" spc="-10" dirty="0">
                <a:latin typeface="Times New Roman"/>
                <a:cs typeface="Times New Roman"/>
              </a:rPr>
              <a:t>чему </a:t>
            </a:r>
            <a:r>
              <a:rPr sz="1800" dirty="0">
                <a:latin typeface="Times New Roman"/>
                <a:cs typeface="Times New Roman"/>
              </a:rPr>
              <a:t>он </a:t>
            </a:r>
            <a:r>
              <a:rPr sz="1800" spc="-10" dirty="0">
                <a:latin typeface="Times New Roman"/>
                <a:cs typeface="Times New Roman"/>
              </a:rPr>
              <a:t>изумляется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5" dirty="0">
                <a:latin typeface="Times New Roman"/>
                <a:cs typeface="Times New Roman"/>
              </a:rPr>
              <a:t>что </a:t>
            </a:r>
            <a:r>
              <a:rPr sz="1800" spc="-5" dirty="0">
                <a:latin typeface="Times New Roman"/>
                <a:cs typeface="Times New Roman"/>
              </a:rPr>
              <a:t>вызывает отклик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25" dirty="0">
                <a:latin typeface="Times New Roman"/>
                <a:cs typeface="Times New Roman"/>
              </a:rPr>
              <a:t>его </a:t>
            </a:r>
            <a:r>
              <a:rPr sz="1800" spc="-5" dirty="0">
                <a:latin typeface="Times New Roman"/>
                <a:cs typeface="Times New Roman"/>
              </a:rPr>
              <a:t>душе. 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30" dirty="0">
                <a:latin typeface="Times New Roman"/>
                <a:cs typeface="Times New Roman"/>
              </a:rPr>
              <a:t>хотя </a:t>
            </a:r>
            <a:r>
              <a:rPr sz="1800" spc="-5" dirty="0">
                <a:latin typeface="Times New Roman"/>
                <a:cs typeface="Times New Roman"/>
              </a:rPr>
              <a:t>многие </a:t>
            </a:r>
            <a:r>
              <a:rPr sz="1800" spc="-15" dirty="0">
                <a:latin typeface="Times New Roman"/>
                <a:cs typeface="Times New Roman"/>
              </a:rPr>
              <a:t>впечатления </a:t>
            </a:r>
            <a:r>
              <a:rPr sz="1800" spc="-5" dirty="0">
                <a:latin typeface="Times New Roman"/>
                <a:cs typeface="Times New Roman"/>
              </a:rPr>
              <a:t>еще не </a:t>
            </a:r>
            <a:r>
              <a:rPr sz="1800" dirty="0">
                <a:latin typeface="Times New Roman"/>
                <a:cs typeface="Times New Roman"/>
              </a:rPr>
              <a:t>осознаны </a:t>
            </a:r>
            <a:r>
              <a:rPr sz="1800" spc="-5" dirty="0">
                <a:latin typeface="Times New Roman"/>
                <a:cs typeface="Times New Roman"/>
              </a:rPr>
              <a:t>им </a:t>
            </a:r>
            <a:r>
              <a:rPr sz="1800" spc="-30" dirty="0">
                <a:latin typeface="Times New Roman"/>
                <a:cs typeface="Times New Roman"/>
              </a:rPr>
              <a:t>глубоко, </a:t>
            </a:r>
            <a:r>
              <a:rPr sz="1800" spc="-5" dirty="0">
                <a:latin typeface="Times New Roman"/>
                <a:cs typeface="Times New Roman"/>
              </a:rPr>
              <a:t>но, пропущенные </a:t>
            </a:r>
            <a:r>
              <a:rPr sz="1800" dirty="0">
                <a:latin typeface="Times New Roman"/>
                <a:cs typeface="Times New Roman"/>
              </a:rPr>
              <a:t>через  </a:t>
            </a:r>
            <a:r>
              <a:rPr sz="1800" spc="-10" dirty="0">
                <a:latin typeface="Times New Roman"/>
                <a:cs typeface="Times New Roman"/>
              </a:rPr>
              <a:t>детское </a:t>
            </a:r>
            <a:r>
              <a:rPr sz="1800" dirty="0">
                <a:latin typeface="Times New Roman"/>
                <a:cs typeface="Times New Roman"/>
              </a:rPr>
              <a:t>восприятие, </a:t>
            </a:r>
            <a:r>
              <a:rPr sz="1800" spc="-5" dirty="0">
                <a:latin typeface="Times New Roman"/>
                <a:cs typeface="Times New Roman"/>
              </a:rPr>
              <a:t>они играют огромную </a:t>
            </a:r>
            <a:r>
              <a:rPr sz="1800" spc="-10" dirty="0">
                <a:latin typeface="Times New Roman"/>
                <a:cs typeface="Times New Roman"/>
              </a:rPr>
              <a:t>роль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5" dirty="0">
                <a:latin typeface="Times New Roman"/>
                <a:cs typeface="Times New Roman"/>
              </a:rPr>
              <a:t>становлении </a:t>
            </a:r>
            <a:r>
              <a:rPr sz="1800" dirty="0">
                <a:latin typeface="Times New Roman"/>
                <a:cs typeface="Times New Roman"/>
              </a:rPr>
              <a:t>личности </a:t>
            </a:r>
            <a:r>
              <a:rPr sz="1800" spc="-5" dirty="0">
                <a:latin typeface="Times New Roman"/>
                <a:cs typeface="Times New Roman"/>
              </a:rPr>
              <a:t>патриота.  Любой </a:t>
            </a:r>
            <a:r>
              <a:rPr sz="1800" dirty="0">
                <a:latin typeface="Times New Roman"/>
                <a:cs typeface="Times New Roman"/>
              </a:rPr>
              <a:t>край, </a:t>
            </a:r>
            <a:r>
              <a:rPr sz="1800" spc="-10" dirty="0">
                <a:latin typeface="Times New Roman"/>
                <a:cs typeface="Times New Roman"/>
              </a:rPr>
              <a:t>область, </a:t>
            </a:r>
            <a:r>
              <a:rPr sz="1800" spc="-15" dirty="0">
                <a:latin typeface="Times New Roman"/>
                <a:cs typeface="Times New Roman"/>
              </a:rPr>
              <a:t>даже </a:t>
            </a:r>
            <a:r>
              <a:rPr sz="1800" spc="-5" dirty="0">
                <a:latin typeface="Times New Roman"/>
                <a:cs typeface="Times New Roman"/>
              </a:rPr>
              <a:t>небольшая </a:t>
            </a:r>
            <a:r>
              <a:rPr sz="1800" dirty="0">
                <a:latin typeface="Times New Roman"/>
                <a:cs typeface="Times New Roman"/>
              </a:rPr>
              <a:t>деревня </a:t>
            </a:r>
            <a:r>
              <a:rPr sz="1800" spc="-10" dirty="0">
                <a:latin typeface="Times New Roman"/>
                <a:cs typeface="Times New Roman"/>
              </a:rPr>
              <a:t>неповторимы.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5" dirty="0">
                <a:latin typeface="Times New Roman"/>
                <a:cs typeface="Times New Roman"/>
              </a:rPr>
              <a:t>каждом </a:t>
            </a:r>
            <a:r>
              <a:rPr sz="1800" dirty="0">
                <a:latin typeface="Times New Roman"/>
                <a:cs typeface="Times New Roman"/>
              </a:rPr>
              <a:t>месте </a:t>
            </a:r>
            <a:r>
              <a:rPr sz="1800" spc="-30" dirty="0">
                <a:latin typeface="Times New Roman"/>
                <a:cs typeface="Times New Roman"/>
              </a:rPr>
              <a:t>своя  </a:t>
            </a:r>
            <a:r>
              <a:rPr sz="1800" spc="-10" dirty="0">
                <a:latin typeface="Times New Roman"/>
                <a:cs typeface="Times New Roman"/>
              </a:rPr>
              <a:t>природа. </a:t>
            </a:r>
            <a:r>
              <a:rPr sz="1800" spc="-15" dirty="0">
                <a:latin typeface="Times New Roman"/>
                <a:cs typeface="Times New Roman"/>
              </a:rPr>
              <a:t>Суть патриотического </a:t>
            </a:r>
            <a:r>
              <a:rPr sz="1800" dirty="0">
                <a:latin typeface="Times New Roman"/>
                <a:cs typeface="Times New Roman"/>
              </a:rPr>
              <a:t>воспитания состоит в </a:t>
            </a:r>
            <a:r>
              <a:rPr sz="1800" spc="-20" dirty="0">
                <a:latin typeface="Times New Roman"/>
                <a:cs typeface="Times New Roman"/>
              </a:rPr>
              <a:t>том, </a:t>
            </a:r>
            <a:r>
              <a:rPr sz="1800" spc="-10" dirty="0">
                <a:latin typeface="Times New Roman"/>
                <a:cs typeface="Times New Roman"/>
              </a:rPr>
              <a:t>чтобы </a:t>
            </a:r>
            <a:r>
              <a:rPr sz="1800" spc="5" dirty="0">
                <a:latin typeface="Times New Roman"/>
                <a:cs typeface="Times New Roman"/>
              </a:rPr>
              <a:t>посеять </a:t>
            </a:r>
            <a:r>
              <a:rPr sz="1800" dirty="0">
                <a:latin typeface="Times New Roman"/>
                <a:cs typeface="Times New Roman"/>
              </a:rPr>
              <a:t>и  взрастить в </a:t>
            </a:r>
            <a:r>
              <a:rPr sz="1800" spc="-15" dirty="0">
                <a:latin typeface="Times New Roman"/>
                <a:cs typeface="Times New Roman"/>
              </a:rPr>
              <a:t>детской </a:t>
            </a:r>
            <a:r>
              <a:rPr sz="1800" spc="-5" dirty="0">
                <a:latin typeface="Times New Roman"/>
                <a:cs typeface="Times New Roman"/>
              </a:rPr>
              <a:t>душе </a:t>
            </a:r>
            <a:r>
              <a:rPr sz="1800" dirty="0">
                <a:latin typeface="Times New Roman"/>
                <a:cs typeface="Times New Roman"/>
              </a:rPr>
              <a:t>семена </a:t>
            </a:r>
            <a:r>
              <a:rPr sz="1800" spc="-5" dirty="0">
                <a:latin typeface="Times New Roman"/>
                <a:cs typeface="Times New Roman"/>
              </a:rPr>
              <a:t>любви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10" dirty="0">
                <a:latin typeface="Times New Roman"/>
                <a:cs typeface="Times New Roman"/>
              </a:rPr>
              <a:t>родной </a:t>
            </a:r>
            <a:r>
              <a:rPr sz="1800" spc="-15" dirty="0">
                <a:latin typeface="Times New Roman"/>
                <a:cs typeface="Times New Roman"/>
              </a:rPr>
              <a:t>природе,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20" dirty="0">
                <a:latin typeface="Times New Roman"/>
                <a:cs typeface="Times New Roman"/>
              </a:rPr>
              <a:t>родному дому </a:t>
            </a:r>
            <a:r>
              <a:rPr sz="1800" dirty="0">
                <a:latin typeface="Times New Roman"/>
                <a:cs typeface="Times New Roman"/>
              </a:rPr>
              <a:t>и  </a:t>
            </a:r>
            <a:r>
              <a:rPr sz="1800" spc="5" dirty="0">
                <a:latin typeface="Times New Roman"/>
                <a:cs typeface="Times New Roman"/>
              </a:rPr>
              <a:t>семье, </a:t>
            </a:r>
            <a:r>
              <a:rPr sz="1800" dirty="0">
                <a:latin typeface="Times New Roman"/>
                <a:cs typeface="Times New Roman"/>
              </a:rPr>
              <a:t>к своей</a:t>
            </a:r>
            <a:r>
              <a:rPr sz="1800" spc="-50" dirty="0">
                <a:latin typeface="Times New Roman"/>
                <a:cs typeface="Times New Roman"/>
              </a:rPr>
              <a:t> </a:t>
            </a:r>
            <a:r>
              <a:rPr sz="1800" spc="5" dirty="0">
                <a:latin typeface="Times New Roman"/>
                <a:cs typeface="Times New Roman"/>
              </a:rPr>
              <a:t>стране.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5537987" y="538911"/>
            <a:ext cx="517080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pc="-114" dirty="0"/>
              <a:t>Теоретическое </a:t>
            </a:r>
            <a:r>
              <a:rPr spc="-125" dirty="0"/>
              <a:t>обоснование </a:t>
            </a:r>
            <a:r>
              <a:rPr spc="-165" dirty="0"/>
              <a:t>личного  </a:t>
            </a:r>
            <a:r>
              <a:rPr spc="-145" dirty="0"/>
              <a:t>вклада</a:t>
            </a:r>
            <a:r>
              <a:rPr spc="-130" dirty="0"/>
              <a:t> </a:t>
            </a:r>
            <a:r>
              <a:rPr spc="-105" dirty="0"/>
              <a:t>педагога</a:t>
            </a:r>
          </a:p>
          <a:p>
            <a:pPr algn="ctr">
              <a:lnSpc>
                <a:spcPct val="100000"/>
              </a:lnSpc>
            </a:pPr>
            <a:r>
              <a:rPr spc="-160" dirty="0"/>
              <a:t>в </a:t>
            </a:r>
            <a:r>
              <a:rPr spc="-110" dirty="0"/>
              <a:t>развитие</a:t>
            </a:r>
            <a:r>
              <a:rPr spc="-55" dirty="0"/>
              <a:t> </a:t>
            </a:r>
            <a:r>
              <a:rPr spc="-114" dirty="0"/>
              <a:t>образования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33938" y="2036813"/>
            <a:ext cx="6844030" cy="3591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indent="28575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«Человек был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20" dirty="0">
                <a:latin typeface="Times New Roman"/>
                <a:cs typeface="Times New Roman"/>
              </a:rPr>
              <a:t>всегда </a:t>
            </a:r>
            <a:r>
              <a:rPr sz="1800" spc="10" dirty="0">
                <a:latin typeface="Times New Roman"/>
                <a:cs typeface="Times New Roman"/>
              </a:rPr>
              <a:t>остается </a:t>
            </a:r>
            <a:r>
              <a:rPr sz="1800" spc="-10" dirty="0">
                <a:latin typeface="Times New Roman"/>
                <a:cs typeface="Times New Roman"/>
              </a:rPr>
              <a:t>сыном </a:t>
            </a:r>
            <a:r>
              <a:rPr sz="1800" spc="-15" dirty="0">
                <a:latin typeface="Times New Roman"/>
                <a:cs typeface="Times New Roman"/>
              </a:rPr>
              <a:t>природы,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10" dirty="0">
                <a:latin typeface="Times New Roman"/>
                <a:cs typeface="Times New Roman"/>
              </a:rPr>
              <a:t>то, что </a:t>
            </a:r>
            <a:r>
              <a:rPr sz="1800" spc="-15" dirty="0">
                <a:latin typeface="Times New Roman"/>
                <a:cs typeface="Times New Roman"/>
              </a:rPr>
              <a:t>роднит  его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15" dirty="0">
                <a:latin typeface="Times New Roman"/>
                <a:cs typeface="Times New Roman"/>
              </a:rPr>
              <a:t>природой, </a:t>
            </a:r>
            <a:r>
              <a:rPr sz="1800" spc="-10" dirty="0">
                <a:latin typeface="Times New Roman"/>
                <a:cs typeface="Times New Roman"/>
              </a:rPr>
              <a:t>должно использоваться </a:t>
            </a:r>
            <a:r>
              <a:rPr sz="1800" spc="-5" dirty="0">
                <a:latin typeface="Times New Roman"/>
                <a:cs typeface="Times New Roman"/>
              </a:rPr>
              <a:t>для </a:t>
            </a:r>
            <a:r>
              <a:rPr sz="1800" spc="-15" dirty="0">
                <a:latin typeface="Times New Roman"/>
                <a:cs typeface="Times New Roman"/>
              </a:rPr>
              <a:t>его </a:t>
            </a:r>
            <a:r>
              <a:rPr sz="1800" spc="-5" dirty="0">
                <a:latin typeface="Times New Roman"/>
                <a:cs typeface="Times New Roman"/>
              </a:rPr>
              <a:t>приобщения </a:t>
            </a:r>
            <a:r>
              <a:rPr sz="1800" dirty="0">
                <a:latin typeface="Times New Roman"/>
                <a:cs typeface="Times New Roman"/>
              </a:rPr>
              <a:t>к  </a:t>
            </a:r>
            <a:r>
              <a:rPr sz="1800" spc="-10" dirty="0">
                <a:latin typeface="Times New Roman"/>
                <a:cs typeface="Times New Roman"/>
              </a:rPr>
              <a:t>богатствам </a:t>
            </a:r>
            <a:r>
              <a:rPr sz="1800" spc="-15" dirty="0">
                <a:latin typeface="Times New Roman"/>
                <a:cs typeface="Times New Roman"/>
              </a:rPr>
              <a:t>духовной </a:t>
            </a:r>
            <a:r>
              <a:rPr sz="1800" spc="-25" dirty="0">
                <a:latin typeface="Times New Roman"/>
                <a:cs typeface="Times New Roman"/>
              </a:rPr>
              <a:t>культуры. </a:t>
            </a:r>
            <a:r>
              <a:rPr sz="1800" spc="-5" dirty="0">
                <a:latin typeface="Times New Roman"/>
                <a:cs typeface="Times New Roman"/>
              </a:rPr>
              <a:t>Мир, </a:t>
            </a:r>
            <a:r>
              <a:rPr sz="1800" spc="-10" dirty="0">
                <a:latin typeface="Times New Roman"/>
                <a:cs typeface="Times New Roman"/>
              </a:rPr>
              <a:t>окружающий ребенка, это,  </a:t>
            </a:r>
            <a:r>
              <a:rPr sz="1800" spc="-5" dirty="0">
                <a:latin typeface="Times New Roman"/>
                <a:cs typeface="Times New Roman"/>
              </a:rPr>
              <a:t>прежде </a:t>
            </a:r>
            <a:r>
              <a:rPr sz="1800" spc="-10" dirty="0">
                <a:latin typeface="Times New Roman"/>
                <a:cs typeface="Times New Roman"/>
              </a:rPr>
              <a:t>всего, </a:t>
            </a:r>
            <a:r>
              <a:rPr sz="1800" spc="-5" dirty="0">
                <a:latin typeface="Times New Roman"/>
                <a:cs typeface="Times New Roman"/>
              </a:rPr>
              <a:t>мир </a:t>
            </a:r>
            <a:r>
              <a:rPr sz="1800" spc="-15" dirty="0">
                <a:latin typeface="Times New Roman"/>
                <a:cs typeface="Times New Roman"/>
              </a:rPr>
              <a:t>природы </a:t>
            </a:r>
            <a:r>
              <a:rPr sz="1800" dirty="0">
                <a:latin typeface="Times New Roman"/>
                <a:cs typeface="Times New Roman"/>
              </a:rPr>
              <a:t>с </a:t>
            </a:r>
            <a:r>
              <a:rPr sz="1800" spc="-5" dirty="0">
                <a:latin typeface="Times New Roman"/>
                <a:cs typeface="Times New Roman"/>
              </a:rPr>
              <a:t>безграничным </a:t>
            </a:r>
            <a:r>
              <a:rPr sz="1800" spc="-10" dirty="0">
                <a:latin typeface="Times New Roman"/>
                <a:cs typeface="Times New Roman"/>
              </a:rPr>
              <a:t>богатством явлений, </a:t>
            </a:r>
            <a:r>
              <a:rPr sz="1800" dirty="0">
                <a:latin typeface="Times New Roman"/>
                <a:cs typeface="Times New Roman"/>
              </a:rPr>
              <a:t>с  </a:t>
            </a:r>
            <a:r>
              <a:rPr sz="1800" spc="-5" dirty="0">
                <a:latin typeface="Times New Roman"/>
                <a:cs typeface="Times New Roman"/>
              </a:rPr>
              <a:t>неограниченной красотой. Здесь,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-15" dirty="0">
                <a:latin typeface="Times New Roman"/>
                <a:cs typeface="Times New Roman"/>
              </a:rPr>
              <a:t>природе, вечный источник  детского </a:t>
            </a:r>
            <a:r>
              <a:rPr sz="1800" spc="-10" dirty="0">
                <a:latin typeface="Times New Roman"/>
                <a:cs typeface="Times New Roman"/>
              </a:rPr>
              <a:t>разума»</a:t>
            </a:r>
            <a:r>
              <a:rPr sz="1800" spc="-5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В.А.Сухомлинский</a:t>
            </a:r>
            <a:endParaRPr sz="1800">
              <a:latin typeface="Times New Roman"/>
              <a:cs typeface="Times New Roman"/>
            </a:endParaRPr>
          </a:p>
          <a:p>
            <a:pPr marL="12700" marR="5080" indent="287020" algn="just">
              <a:lnSpc>
                <a:spcPct val="100000"/>
              </a:lnSpc>
            </a:pPr>
            <a:r>
              <a:rPr sz="1800" spc="-10" dirty="0">
                <a:latin typeface="Times New Roman"/>
                <a:cs typeface="Times New Roman"/>
              </a:rPr>
              <a:t>Формирование </a:t>
            </a:r>
            <a:r>
              <a:rPr sz="1800" spc="-5" dirty="0">
                <a:latin typeface="Times New Roman"/>
                <a:cs typeface="Times New Roman"/>
              </a:rPr>
              <a:t>любви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20" dirty="0">
                <a:latin typeface="Times New Roman"/>
                <a:cs typeface="Times New Roman"/>
              </a:rPr>
              <a:t>Родине </a:t>
            </a:r>
            <a:r>
              <a:rPr sz="1800" dirty="0">
                <a:latin typeface="Times New Roman"/>
                <a:cs typeface="Times New Roman"/>
              </a:rPr>
              <a:t>через </a:t>
            </a:r>
            <a:r>
              <a:rPr sz="1800" spc="-5" dirty="0">
                <a:latin typeface="Times New Roman"/>
                <a:cs typeface="Times New Roman"/>
              </a:rPr>
              <a:t>любовь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15" dirty="0">
                <a:latin typeface="Times New Roman"/>
                <a:cs typeface="Times New Roman"/>
              </a:rPr>
              <a:t>природе </a:t>
            </a:r>
            <a:r>
              <a:rPr sz="1800" dirty="0">
                <a:latin typeface="Times New Roman"/>
                <a:cs typeface="Times New Roman"/>
              </a:rPr>
              <a:t>- </a:t>
            </a:r>
            <a:r>
              <a:rPr sz="1800" spc="-15" dirty="0">
                <a:latin typeface="Times New Roman"/>
                <a:cs typeface="Times New Roman"/>
              </a:rPr>
              <a:t>одно </a:t>
            </a:r>
            <a:r>
              <a:rPr sz="1800" spc="-5" dirty="0">
                <a:latin typeface="Times New Roman"/>
                <a:cs typeface="Times New Roman"/>
              </a:rPr>
              <a:t>из  средств </a:t>
            </a:r>
            <a:r>
              <a:rPr sz="1800" dirty="0">
                <a:latin typeface="Times New Roman"/>
                <a:cs typeface="Times New Roman"/>
              </a:rPr>
              <a:t>воспитания </a:t>
            </a:r>
            <a:r>
              <a:rPr sz="1800" spc="-10" dirty="0">
                <a:latin typeface="Times New Roman"/>
                <a:cs typeface="Times New Roman"/>
              </a:rPr>
              <a:t>патриота. </a:t>
            </a:r>
            <a:r>
              <a:rPr sz="1800" spc="-5" dirty="0">
                <a:latin typeface="Times New Roman"/>
                <a:cs typeface="Times New Roman"/>
              </a:rPr>
              <a:t>Чувство </a:t>
            </a:r>
            <a:r>
              <a:rPr sz="1800" spc="-25" dirty="0">
                <a:latin typeface="Times New Roman"/>
                <a:cs typeface="Times New Roman"/>
              </a:rPr>
              <a:t>Родины </a:t>
            </a:r>
            <a:r>
              <a:rPr sz="1800" spc="-10" dirty="0">
                <a:latin typeface="Times New Roman"/>
                <a:cs typeface="Times New Roman"/>
              </a:rPr>
              <a:t>начинается </a:t>
            </a:r>
            <a:r>
              <a:rPr sz="1800" dirty="0">
                <a:latin typeface="Times New Roman"/>
                <a:cs typeface="Times New Roman"/>
              </a:rPr>
              <a:t>с  </a:t>
            </a:r>
            <a:r>
              <a:rPr sz="1800" b="1" spc="-10" dirty="0">
                <a:latin typeface="Times New Roman"/>
                <a:cs typeface="Times New Roman"/>
              </a:rPr>
              <a:t>восхищения </a:t>
            </a:r>
            <a:r>
              <a:rPr sz="1800" b="1" dirty="0">
                <a:latin typeface="Times New Roman"/>
                <a:cs typeface="Times New Roman"/>
              </a:rPr>
              <a:t>тем, </a:t>
            </a:r>
            <a:r>
              <a:rPr sz="1800" b="1" spc="-15" dirty="0">
                <a:latin typeface="Times New Roman"/>
                <a:cs typeface="Times New Roman"/>
              </a:rPr>
              <a:t>что </a:t>
            </a:r>
            <a:r>
              <a:rPr sz="1800" b="1" spc="-5" dirty="0">
                <a:latin typeface="Times New Roman"/>
                <a:cs typeface="Times New Roman"/>
              </a:rPr>
              <a:t>видит </a:t>
            </a:r>
            <a:r>
              <a:rPr sz="1800" b="1" spc="-10" dirty="0">
                <a:latin typeface="Times New Roman"/>
                <a:cs typeface="Times New Roman"/>
              </a:rPr>
              <a:t>перед </a:t>
            </a:r>
            <a:r>
              <a:rPr sz="1800" b="1" spc="-5" dirty="0">
                <a:latin typeface="Times New Roman"/>
                <a:cs typeface="Times New Roman"/>
              </a:rPr>
              <a:t>собой малыш, </a:t>
            </a:r>
            <a:r>
              <a:rPr sz="1800" b="1" dirty="0">
                <a:latin typeface="Times New Roman"/>
                <a:cs typeface="Times New Roman"/>
              </a:rPr>
              <a:t>чему он  </a:t>
            </a:r>
            <a:r>
              <a:rPr sz="1800" b="1" spc="-10" dirty="0">
                <a:latin typeface="Times New Roman"/>
                <a:cs typeface="Times New Roman"/>
              </a:rPr>
              <a:t>изумляется </a:t>
            </a:r>
            <a:r>
              <a:rPr sz="1800" b="1" dirty="0">
                <a:latin typeface="Times New Roman"/>
                <a:cs typeface="Times New Roman"/>
              </a:rPr>
              <a:t>и </a:t>
            </a:r>
            <a:r>
              <a:rPr sz="1800" b="1" spc="-15" dirty="0">
                <a:latin typeface="Times New Roman"/>
                <a:cs typeface="Times New Roman"/>
              </a:rPr>
              <a:t>что </a:t>
            </a:r>
            <a:r>
              <a:rPr sz="1800" b="1" spc="-5" dirty="0">
                <a:latin typeface="Times New Roman"/>
                <a:cs typeface="Times New Roman"/>
              </a:rPr>
              <a:t>вызывает </a:t>
            </a:r>
            <a:r>
              <a:rPr sz="1800" b="1" spc="-10" dirty="0">
                <a:latin typeface="Times New Roman"/>
                <a:cs typeface="Times New Roman"/>
              </a:rPr>
              <a:t>отклик </a:t>
            </a:r>
            <a:r>
              <a:rPr sz="1800" b="1" dirty="0">
                <a:latin typeface="Times New Roman"/>
                <a:cs typeface="Times New Roman"/>
              </a:rPr>
              <a:t>в </a:t>
            </a:r>
            <a:r>
              <a:rPr sz="1800" b="1" spc="-15" dirty="0">
                <a:latin typeface="Times New Roman"/>
                <a:cs typeface="Times New Roman"/>
              </a:rPr>
              <a:t>его </a:t>
            </a:r>
            <a:r>
              <a:rPr sz="1800" b="1" spc="-5" dirty="0">
                <a:latin typeface="Times New Roman"/>
                <a:cs typeface="Times New Roman"/>
              </a:rPr>
              <a:t>душе. </a:t>
            </a:r>
            <a:r>
              <a:rPr sz="1800" b="1" dirty="0">
                <a:latin typeface="Times New Roman"/>
                <a:cs typeface="Times New Roman"/>
              </a:rPr>
              <a:t>И </a:t>
            </a:r>
            <a:r>
              <a:rPr sz="1800" b="1" spc="-35" dirty="0">
                <a:latin typeface="Times New Roman"/>
                <a:cs typeface="Times New Roman"/>
              </a:rPr>
              <a:t>хотя </a:t>
            </a:r>
            <a:r>
              <a:rPr sz="1800" b="1" spc="-10" dirty="0">
                <a:latin typeface="Times New Roman"/>
                <a:cs typeface="Times New Roman"/>
              </a:rPr>
              <a:t>многие  </a:t>
            </a:r>
            <a:r>
              <a:rPr sz="1800" b="1" spc="-15" dirty="0">
                <a:latin typeface="Times New Roman"/>
                <a:cs typeface="Times New Roman"/>
              </a:rPr>
              <a:t>впечатления </a:t>
            </a:r>
            <a:r>
              <a:rPr sz="1800" b="1" spc="-5" dirty="0">
                <a:latin typeface="Times New Roman"/>
                <a:cs typeface="Times New Roman"/>
              </a:rPr>
              <a:t>еще не осознаны им </a:t>
            </a:r>
            <a:r>
              <a:rPr sz="1800" b="1" spc="-25" dirty="0">
                <a:latin typeface="Times New Roman"/>
                <a:cs typeface="Times New Roman"/>
              </a:rPr>
              <a:t>глубоко, </a:t>
            </a:r>
            <a:r>
              <a:rPr sz="1800" b="1" spc="-5" dirty="0">
                <a:latin typeface="Times New Roman"/>
                <a:cs typeface="Times New Roman"/>
              </a:rPr>
              <a:t>но, пропущенные  </a:t>
            </a:r>
            <a:r>
              <a:rPr sz="1800" b="1" dirty="0">
                <a:latin typeface="Times New Roman"/>
                <a:cs typeface="Times New Roman"/>
              </a:rPr>
              <a:t>через </a:t>
            </a:r>
            <a:r>
              <a:rPr sz="1800" b="1" spc="-5" dirty="0">
                <a:latin typeface="Times New Roman"/>
                <a:cs typeface="Times New Roman"/>
              </a:rPr>
              <a:t>детское восприятие, они </a:t>
            </a:r>
            <a:r>
              <a:rPr sz="1800" b="1" spc="-10" dirty="0">
                <a:latin typeface="Times New Roman"/>
                <a:cs typeface="Times New Roman"/>
              </a:rPr>
              <a:t>играют огромную роль </a:t>
            </a:r>
            <a:r>
              <a:rPr sz="1800" b="1" dirty="0">
                <a:latin typeface="Times New Roman"/>
                <a:cs typeface="Times New Roman"/>
              </a:rPr>
              <a:t>в  </a:t>
            </a:r>
            <a:r>
              <a:rPr sz="1800" b="1" spc="-10" dirty="0">
                <a:latin typeface="Times New Roman"/>
                <a:cs typeface="Times New Roman"/>
              </a:rPr>
              <a:t>становлении </a:t>
            </a:r>
            <a:r>
              <a:rPr sz="1800" b="1" spc="-5" dirty="0">
                <a:latin typeface="Times New Roman"/>
                <a:cs typeface="Times New Roman"/>
              </a:rPr>
              <a:t>личности</a:t>
            </a:r>
            <a:r>
              <a:rPr sz="1800" b="1" spc="45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патриота.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38555" y="240322"/>
            <a:ext cx="3239957" cy="431995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04311" y="535863"/>
            <a:ext cx="5535930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449070">
              <a:lnSpc>
                <a:spcPct val="100000"/>
              </a:lnSpc>
              <a:spcBef>
                <a:spcPts val="105"/>
              </a:spcBef>
            </a:pPr>
            <a:r>
              <a:rPr sz="3200" spc="-305" dirty="0"/>
              <a:t>Цель </a:t>
            </a:r>
            <a:r>
              <a:rPr sz="3200" spc="-150" dirty="0"/>
              <a:t>и </a:t>
            </a:r>
            <a:r>
              <a:rPr sz="3200" spc="-130" dirty="0"/>
              <a:t>задачи  </a:t>
            </a:r>
            <a:r>
              <a:rPr sz="3200" spc="-140" dirty="0"/>
              <a:t>педагогической</a:t>
            </a:r>
            <a:r>
              <a:rPr sz="3200" spc="-120" dirty="0"/>
              <a:t> </a:t>
            </a:r>
            <a:r>
              <a:rPr sz="3200" spc="-240" dirty="0"/>
              <a:t>деятельности</a:t>
            </a:r>
            <a:endParaRPr sz="3200"/>
          </a:p>
        </p:txBody>
      </p:sp>
      <p:sp>
        <p:nvSpPr>
          <p:cNvPr id="3" name="object 3"/>
          <p:cNvSpPr txBox="1"/>
          <p:nvPr/>
        </p:nvSpPr>
        <p:spPr>
          <a:xfrm>
            <a:off x="3220529" y="2396591"/>
            <a:ext cx="8270875" cy="25736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7815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090909"/>
                </a:solidFill>
                <a:latin typeface="Times New Roman"/>
                <a:cs typeface="Times New Roman"/>
              </a:rPr>
              <a:t>Цель: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подвести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детей к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пониманию </a:t>
            </a:r>
            <a:r>
              <a:rPr sz="1800" spc="-15" dirty="0">
                <a:solidFill>
                  <a:srgbClr val="090909"/>
                </a:solidFill>
                <a:latin typeface="Times New Roman"/>
                <a:cs typeface="Times New Roman"/>
              </a:rPr>
              <a:t>того,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что </a:t>
            </a:r>
            <a:r>
              <a:rPr sz="1800" spc="5" dirty="0">
                <a:solidFill>
                  <a:srgbClr val="090909"/>
                </a:solidFill>
                <a:latin typeface="Times New Roman"/>
                <a:cs typeface="Times New Roman"/>
              </a:rPr>
              <a:t>все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мы вместе в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ответе за Землю, 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и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каждый из нас </a:t>
            </a:r>
            <a:r>
              <a:rPr sz="1800" spc="-15" dirty="0">
                <a:solidFill>
                  <a:srgbClr val="090909"/>
                </a:solidFill>
                <a:latin typeface="Times New Roman"/>
                <a:cs typeface="Times New Roman"/>
              </a:rPr>
              <a:t>может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сохранять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и </a:t>
            </a:r>
            <a:r>
              <a:rPr sz="1800" spc="-15" dirty="0">
                <a:solidFill>
                  <a:srgbClr val="090909"/>
                </a:solidFill>
                <a:latin typeface="Times New Roman"/>
                <a:cs typeface="Times New Roman"/>
              </a:rPr>
              <a:t>приумножать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ее</a:t>
            </a:r>
            <a:r>
              <a:rPr sz="1800" spc="-45" dirty="0">
                <a:solidFill>
                  <a:srgbClr val="090909"/>
                </a:solidFill>
                <a:latin typeface="Times New Roman"/>
                <a:cs typeface="Times New Roman"/>
              </a:rPr>
              <a:t> </a:t>
            </a:r>
            <a:r>
              <a:rPr sz="1800" spc="-25" dirty="0">
                <a:solidFill>
                  <a:srgbClr val="090909"/>
                </a:solidFill>
                <a:latin typeface="Times New Roman"/>
                <a:cs typeface="Times New Roman"/>
              </a:rPr>
              <a:t>красоту.</a:t>
            </a:r>
            <a:endParaRPr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50">
              <a:latin typeface="Times New Roman"/>
              <a:cs typeface="Times New Roman"/>
            </a:endParaRPr>
          </a:p>
          <a:p>
            <a:pPr marL="118110">
              <a:lnSpc>
                <a:spcPct val="100000"/>
              </a:lnSpc>
            </a:pPr>
            <a:r>
              <a:rPr sz="1800" b="1" spc="-15" dirty="0">
                <a:latin typeface="Times New Roman"/>
                <a:cs typeface="Times New Roman"/>
              </a:rPr>
              <a:t>Задачи:</a:t>
            </a:r>
            <a:endParaRPr sz="1800">
              <a:latin typeface="Times New Roman"/>
              <a:cs typeface="Times New Roman"/>
            </a:endParaRPr>
          </a:p>
          <a:p>
            <a:pPr marL="128270" indent="-81280">
              <a:lnSpc>
                <a:spcPct val="100000"/>
              </a:lnSpc>
              <a:spcBef>
                <a:spcPts val="760"/>
              </a:spcBef>
              <a:buSzPct val="94444"/>
              <a:buChar char="•"/>
              <a:tabLst>
                <a:tab pos="128905" algn="l"/>
              </a:tabLst>
            </a:pPr>
            <a:r>
              <a:rPr sz="1800" spc="-15" dirty="0">
                <a:latin typeface="Times New Roman"/>
                <a:cs typeface="Times New Roman"/>
              </a:rPr>
              <a:t>Научить </a:t>
            </a:r>
            <a:r>
              <a:rPr sz="1800" spc="-10" dirty="0">
                <a:latin typeface="Times New Roman"/>
                <a:cs typeface="Times New Roman"/>
              </a:rPr>
              <a:t>ребенка </a:t>
            </a:r>
            <a:r>
              <a:rPr sz="1800" spc="-5" dirty="0">
                <a:latin typeface="Times New Roman"/>
                <a:cs typeface="Times New Roman"/>
              </a:rPr>
              <a:t>любить </a:t>
            </a:r>
            <a:r>
              <a:rPr sz="1800" spc="-30" dirty="0">
                <a:latin typeface="Times New Roman"/>
                <a:cs typeface="Times New Roman"/>
              </a:rPr>
              <a:t>природу, </a:t>
            </a:r>
            <a:r>
              <a:rPr sz="1800" spc="-15" dirty="0">
                <a:latin typeface="Times New Roman"/>
                <a:cs typeface="Times New Roman"/>
              </a:rPr>
              <a:t>беречь,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заботится </a:t>
            </a:r>
            <a:r>
              <a:rPr sz="1800" dirty="0">
                <a:latin typeface="Times New Roman"/>
                <a:cs typeface="Times New Roman"/>
              </a:rPr>
              <a:t>о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ней;</a:t>
            </a:r>
            <a:endParaRPr sz="1800">
              <a:latin typeface="Times New Roman"/>
              <a:cs typeface="Times New Roman"/>
            </a:endParaRPr>
          </a:p>
          <a:p>
            <a:pPr marL="47625" marR="13335">
              <a:lnSpc>
                <a:spcPct val="100000"/>
              </a:lnSpc>
              <a:buSzPct val="94444"/>
              <a:buChar char="•"/>
              <a:tabLst>
                <a:tab pos="128905" algn="l"/>
              </a:tabLst>
            </a:pPr>
            <a:r>
              <a:rPr sz="1800" spc="-15" dirty="0">
                <a:latin typeface="Times New Roman"/>
                <a:cs typeface="Times New Roman"/>
              </a:rPr>
              <a:t>Вызвать </a:t>
            </a:r>
            <a:r>
              <a:rPr sz="1800" dirty="0">
                <a:latin typeface="Times New Roman"/>
                <a:cs typeface="Times New Roman"/>
              </a:rPr>
              <a:t>доброе и </a:t>
            </a:r>
            <a:r>
              <a:rPr sz="1800" spc="-10" dirty="0">
                <a:latin typeface="Times New Roman"/>
                <a:cs typeface="Times New Roman"/>
              </a:rPr>
              <a:t>заботливое </a:t>
            </a:r>
            <a:r>
              <a:rPr sz="1800" spc="-5" dirty="0">
                <a:latin typeface="Times New Roman"/>
                <a:cs typeface="Times New Roman"/>
              </a:rPr>
              <a:t>отношение </a:t>
            </a:r>
            <a:r>
              <a:rPr sz="1800" dirty="0">
                <a:latin typeface="Times New Roman"/>
                <a:cs typeface="Times New Roman"/>
              </a:rPr>
              <a:t>к </a:t>
            </a:r>
            <a:r>
              <a:rPr sz="1800" spc="-10" dirty="0">
                <a:latin typeface="Times New Roman"/>
                <a:cs typeface="Times New Roman"/>
              </a:rPr>
              <a:t>окружающему </a:t>
            </a:r>
            <a:r>
              <a:rPr sz="1800" spc="-45" dirty="0">
                <a:latin typeface="Times New Roman"/>
                <a:cs typeface="Times New Roman"/>
              </a:rPr>
              <a:t>миру, </a:t>
            </a:r>
            <a:r>
              <a:rPr sz="1800" spc="-20" dirty="0">
                <a:latin typeface="Times New Roman"/>
                <a:cs typeface="Times New Roman"/>
              </a:rPr>
              <a:t>людям, </a:t>
            </a:r>
            <a:r>
              <a:rPr sz="1800" spc="-40" dirty="0">
                <a:latin typeface="Times New Roman"/>
                <a:cs typeface="Times New Roman"/>
              </a:rPr>
              <a:t>поселку,  </a:t>
            </a:r>
            <a:r>
              <a:rPr sz="1800" spc="-5" dirty="0">
                <a:latin typeface="Times New Roman"/>
                <a:cs typeface="Times New Roman"/>
              </a:rPr>
              <a:t>любовь </a:t>
            </a:r>
            <a:r>
              <a:rPr sz="1800" dirty="0">
                <a:latin typeface="Times New Roman"/>
                <a:cs typeface="Times New Roman"/>
              </a:rPr>
              <a:t>и </a:t>
            </a:r>
            <a:r>
              <a:rPr sz="1800" spc="-5" dirty="0">
                <a:latin typeface="Times New Roman"/>
                <a:cs typeface="Times New Roman"/>
              </a:rPr>
              <a:t>привязанность </a:t>
            </a:r>
            <a:r>
              <a:rPr sz="1800" dirty="0">
                <a:latin typeface="Times New Roman"/>
                <a:cs typeface="Times New Roman"/>
              </a:rPr>
              <a:t>к</a:t>
            </a:r>
            <a:r>
              <a:rPr sz="1800" spc="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семье.</a:t>
            </a:r>
            <a:endParaRPr sz="1800">
              <a:latin typeface="Times New Roman"/>
              <a:cs typeface="Times New Roman"/>
            </a:endParaRPr>
          </a:p>
          <a:p>
            <a:pPr marL="128270" indent="-81280">
              <a:lnSpc>
                <a:spcPct val="100000"/>
              </a:lnSpc>
              <a:buSzPct val="94444"/>
              <a:buChar char="•"/>
              <a:tabLst>
                <a:tab pos="128905" algn="l"/>
              </a:tabLst>
            </a:pPr>
            <a:r>
              <a:rPr sz="1800" spc="-5" dirty="0">
                <a:latin typeface="Times New Roman"/>
                <a:cs typeface="Times New Roman"/>
              </a:rPr>
              <a:t>Воспитывать эмоциональную отзывчивость, </a:t>
            </a:r>
            <a:r>
              <a:rPr sz="1800" spc="-10" dirty="0">
                <a:latin typeface="Times New Roman"/>
                <a:cs typeface="Times New Roman"/>
              </a:rPr>
              <a:t>формировать </a:t>
            </a:r>
            <a:r>
              <a:rPr sz="1800" spc="-5" dirty="0">
                <a:latin typeface="Times New Roman"/>
                <a:cs typeface="Times New Roman"/>
              </a:rPr>
              <a:t>нравственные</a:t>
            </a:r>
            <a:r>
              <a:rPr sz="1800" spc="1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чувства.</a:t>
            </a:r>
            <a:endParaRPr sz="1800">
              <a:latin typeface="Times New Roman"/>
              <a:cs typeface="Times New Roman"/>
            </a:endParaRPr>
          </a:p>
          <a:p>
            <a:pPr marL="128270" indent="-81280">
              <a:lnSpc>
                <a:spcPct val="100000"/>
              </a:lnSpc>
              <a:buSzPct val="94444"/>
              <a:buChar char="•"/>
              <a:tabLst>
                <a:tab pos="128905" algn="l"/>
              </a:tabLst>
            </a:pPr>
            <a:r>
              <a:rPr sz="1800" spc="-5" dirty="0">
                <a:latin typeface="Times New Roman"/>
                <a:cs typeface="Times New Roman"/>
              </a:rPr>
              <a:t>Способствовать </a:t>
            </a:r>
            <a:r>
              <a:rPr sz="1800" spc="-10" dirty="0">
                <a:latin typeface="Times New Roman"/>
                <a:cs typeface="Times New Roman"/>
              </a:rPr>
              <a:t>физическому </a:t>
            </a:r>
            <a:r>
              <a:rPr sz="1800" spc="-5" dirty="0">
                <a:latin typeface="Times New Roman"/>
                <a:cs typeface="Times New Roman"/>
              </a:rPr>
              <a:t>развитию </a:t>
            </a:r>
            <a:r>
              <a:rPr sz="1800" dirty="0">
                <a:latin typeface="Times New Roman"/>
                <a:cs typeface="Times New Roman"/>
              </a:rPr>
              <a:t>в </a:t>
            </a:r>
            <a:r>
              <a:rPr sz="1800" spc="5" dirty="0">
                <a:latin typeface="Times New Roman"/>
                <a:cs typeface="Times New Roman"/>
              </a:rPr>
              <a:t>процессе </a:t>
            </a:r>
            <a:r>
              <a:rPr sz="1800" spc="-5" dirty="0">
                <a:latin typeface="Times New Roman"/>
                <a:cs typeface="Times New Roman"/>
              </a:rPr>
              <a:t>пребывания на</a:t>
            </a:r>
            <a:r>
              <a:rPr sz="1800" spc="-2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воздухе.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23575" y="607072"/>
            <a:ext cx="427291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35" dirty="0"/>
              <a:t>Ведущая </a:t>
            </a:r>
            <a:r>
              <a:rPr spc="-90" dirty="0"/>
              <a:t>педагогическая</a:t>
            </a:r>
            <a:r>
              <a:rPr spc="-160" dirty="0"/>
              <a:t> </a:t>
            </a:r>
            <a:r>
              <a:rPr spc="-135" dirty="0"/>
              <a:t>идея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2399906" y="1345526"/>
            <a:ext cx="8529320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Целенаправленная, систематическая работа по </a:t>
            </a:r>
            <a:r>
              <a:rPr sz="1800" spc="-20" dirty="0">
                <a:solidFill>
                  <a:srgbClr val="090909"/>
                </a:solidFill>
                <a:latin typeface="Times New Roman"/>
                <a:cs typeface="Times New Roman"/>
              </a:rPr>
              <a:t>экологическому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воспитанию  </a:t>
            </a:r>
            <a:r>
              <a:rPr sz="1800" spc="-20" dirty="0">
                <a:solidFill>
                  <a:srgbClr val="090909"/>
                </a:solidFill>
                <a:latin typeface="Times New Roman"/>
                <a:cs typeface="Times New Roman"/>
              </a:rPr>
              <a:t>дошкольников,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в интересной,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занимательной форме,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учит видеть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красоту природы, 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бережно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относиться к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ней,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устанавливать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взаимосвязи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в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природе, понимать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её </a:t>
            </a:r>
            <a:r>
              <a:rPr sz="1800" spc="-15" dirty="0">
                <a:solidFill>
                  <a:srgbClr val="090909"/>
                </a:solidFill>
                <a:latin typeface="Times New Roman"/>
                <a:cs typeface="Times New Roman"/>
              </a:rPr>
              <a:t>законы. 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У детей </a:t>
            </a:r>
            <a:r>
              <a:rPr sz="1800" spc="-5" dirty="0">
                <a:solidFill>
                  <a:srgbClr val="090909"/>
                </a:solidFill>
                <a:latin typeface="Times New Roman"/>
                <a:cs typeface="Times New Roman"/>
              </a:rPr>
              <a:t>развиваются умственные </a:t>
            </a:r>
            <a:r>
              <a:rPr sz="1800" spc="5" dirty="0">
                <a:solidFill>
                  <a:srgbClr val="090909"/>
                </a:solidFill>
                <a:latin typeface="Times New Roman"/>
                <a:cs typeface="Times New Roman"/>
              </a:rPr>
              <a:t>способности, </a:t>
            </a:r>
            <a:r>
              <a:rPr sz="1800" spc="-20" dirty="0">
                <a:solidFill>
                  <a:srgbClr val="090909"/>
                </a:solidFill>
                <a:latin typeface="Times New Roman"/>
                <a:cs typeface="Times New Roman"/>
              </a:rPr>
              <a:t>которые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проявляются </a:t>
            </a:r>
            <a:r>
              <a:rPr sz="1800" dirty="0">
                <a:solidFill>
                  <a:srgbClr val="090909"/>
                </a:solidFill>
                <a:latin typeface="Times New Roman"/>
                <a:cs typeface="Times New Roman"/>
              </a:rPr>
              <a:t>в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умении  экспериментировать, анализировать, делать</a:t>
            </a:r>
            <a:r>
              <a:rPr sz="1800" spc="5" dirty="0">
                <a:solidFill>
                  <a:srgbClr val="090909"/>
                </a:solidFill>
                <a:latin typeface="Times New Roman"/>
                <a:cs typeface="Times New Roman"/>
              </a:rPr>
              <a:t> </a:t>
            </a:r>
            <a:r>
              <a:rPr sz="1800" spc="-10" dirty="0">
                <a:solidFill>
                  <a:srgbClr val="090909"/>
                </a:solidFill>
                <a:latin typeface="Times New Roman"/>
                <a:cs typeface="Times New Roman"/>
              </a:rPr>
              <a:t>выводы.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17576" y="2859316"/>
            <a:ext cx="11320780" cy="3999229"/>
            <a:chOff x="417576" y="2859316"/>
            <a:chExt cx="11320780" cy="3999229"/>
          </a:xfrm>
        </p:grpSpPr>
        <p:sp>
          <p:nvSpPr>
            <p:cNvPr id="5" name="object 5"/>
            <p:cNvSpPr/>
            <p:nvPr/>
          </p:nvSpPr>
          <p:spPr>
            <a:xfrm>
              <a:off x="8778240" y="2950464"/>
              <a:ext cx="2959607" cy="38801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17576" y="2913888"/>
              <a:ext cx="2947416" cy="3855720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532098" y="2859316"/>
              <a:ext cx="5239905" cy="399868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546627" y="567140"/>
            <a:ext cx="5722620" cy="41148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211705" algn="l"/>
              </a:tabLst>
            </a:pPr>
            <a:r>
              <a:rPr sz="2500" i="1" spc="-220" dirty="0">
                <a:latin typeface="Arial"/>
                <a:cs typeface="Arial"/>
              </a:rPr>
              <a:t>Используемые	</a:t>
            </a:r>
            <a:r>
              <a:rPr sz="2500" i="1" spc="-275" dirty="0">
                <a:latin typeface="Arial"/>
                <a:cs typeface="Arial"/>
              </a:rPr>
              <a:t>нетрадиционные</a:t>
            </a:r>
            <a:r>
              <a:rPr sz="2500" i="1" spc="-170" dirty="0">
                <a:latin typeface="Arial"/>
                <a:cs typeface="Arial"/>
              </a:rPr>
              <a:t> </a:t>
            </a:r>
            <a:r>
              <a:rPr sz="2500" i="1" spc="-380" dirty="0">
                <a:latin typeface="Arial"/>
                <a:cs typeface="Arial"/>
              </a:rPr>
              <a:t>методы</a:t>
            </a:r>
            <a:endParaRPr sz="25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16523" y="164122"/>
            <a:ext cx="11333480" cy="3540760"/>
            <a:chOff x="316523" y="164122"/>
            <a:chExt cx="11333480" cy="3540760"/>
          </a:xfrm>
        </p:grpSpPr>
        <p:sp>
          <p:nvSpPr>
            <p:cNvPr id="4" name="object 4"/>
            <p:cNvSpPr/>
            <p:nvPr/>
          </p:nvSpPr>
          <p:spPr>
            <a:xfrm>
              <a:off x="9741877" y="1160589"/>
              <a:ext cx="1907933" cy="25438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6523" y="164122"/>
              <a:ext cx="1962148" cy="244151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9715106" y="3833838"/>
            <a:ext cx="19532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Проведение</a:t>
            </a:r>
            <a:r>
              <a:rPr sz="1800" spc="-9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опытов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33354" y="2838945"/>
            <a:ext cx="10699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Экскурсии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2566416" y="1007363"/>
            <a:ext cx="3140963" cy="28041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3115017" y="3729888"/>
            <a:ext cx="182626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Работа </a:t>
            </a:r>
            <a:r>
              <a:rPr sz="1800" dirty="0">
                <a:latin typeface="Times New Roman"/>
                <a:cs typeface="Times New Roman"/>
              </a:rPr>
              <a:t>с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макетами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566033" y="4270095"/>
            <a:ext cx="2275027" cy="235085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172306" y="6514067"/>
            <a:ext cx="124142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20" dirty="0">
                <a:latin typeface="Times New Roman"/>
                <a:cs typeface="Times New Roman"/>
              </a:rPr>
              <a:t>Наблюдения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0" y="1096606"/>
            <a:ext cx="8617585" cy="5200650"/>
            <a:chOff x="0" y="1096606"/>
            <a:chExt cx="8617585" cy="5200650"/>
          </a:xfrm>
        </p:grpSpPr>
        <p:sp>
          <p:nvSpPr>
            <p:cNvPr id="13" name="object 13"/>
            <p:cNvSpPr/>
            <p:nvPr/>
          </p:nvSpPr>
          <p:spPr>
            <a:xfrm>
              <a:off x="6471132" y="1096606"/>
              <a:ext cx="2146439" cy="2545651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0" y="3076954"/>
              <a:ext cx="2601468" cy="322021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631940" y="3741610"/>
            <a:ext cx="18370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Работа </a:t>
            </a:r>
            <a:r>
              <a:rPr sz="1800" dirty="0">
                <a:latin typeface="Times New Roman"/>
                <a:cs typeface="Times New Roman"/>
              </a:rPr>
              <a:t>со</a:t>
            </a:r>
            <a:r>
              <a:rPr sz="1800" spc="-60" dirty="0">
                <a:latin typeface="Times New Roman"/>
                <a:cs typeface="Times New Roman"/>
              </a:rPr>
              <a:t> </a:t>
            </a:r>
            <a:r>
              <a:rPr sz="1800" spc="-15" dirty="0">
                <a:latin typeface="Times New Roman"/>
                <a:cs typeface="Times New Roman"/>
              </a:rPr>
              <a:t>схемами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06985" y="6348242"/>
            <a:ext cx="141097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45" dirty="0">
                <a:latin typeface="Arial"/>
                <a:cs typeface="Arial"/>
              </a:rPr>
              <a:t>И</a:t>
            </a:r>
            <a:r>
              <a:rPr sz="1800" spc="-160" dirty="0">
                <a:latin typeface="Arial"/>
                <a:cs typeface="Arial"/>
              </a:rPr>
              <a:t>с</a:t>
            </a:r>
            <a:r>
              <a:rPr sz="1800" spc="-145" dirty="0">
                <a:latin typeface="Arial"/>
                <a:cs typeface="Arial"/>
              </a:rPr>
              <a:t>с</a:t>
            </a:r>
            <a:r>
              <a:rPr sz="1800" spc="-130" dirty="0">
                <a:latin typeface="Arial"/>
                <a:cs typeface="Arial"/>
              </a:rPr>
              <a:t>ле</a:t>
            </a:r>
            <a:r>
              <a:rPr sz="1800" spc="-60" dirty="0">
                <a:latin typeface="Arial"/>
                <a:cs typeface="Arial"/>
              </a:rPr>
              <a:t>до</a:t>
            </a:r>
            <a:r>
              <a:rPr sz="1800" spc="-95" dirty="0">
                <a:latin typeface="Arial"/>
                <a:cs typeface="Arial"/>
              </a:rPr>
              <a:t>в</a:t>
            </a:r>
            <a:r>
              <a:rPr sz="1800" spc="-140" dirty="0">
                <a:latin typeface="Arial"/>
                <a:cs typeface="Arial"/>
              </a:rPr>
              <a:t>а</a:t>
            </a:r>
            <a:r>
              <a:rPr sz="1800" spc="-40" dirty="0">
                <a:latin typeface="Arial"/>
                <a:cs typeface="Arial"/>
              </a:rPr>
              <a:t>н</a:t>
            </a:r>
            <a:r>
              <a:rPr sz="1800" spc="-85" dirty="0">
                <a:latin typeface="Arial"/>
                <a:cs typeface="Arial"/>
              </a:rPr>
              <a:t>ия</a:t>
            </a:r>
            <a:endParaRPr sz="18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955439" y="6373388"/>
            <a:ext cx="255524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Акция «Птичья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столовая»</a:t>
            </a:r>
            <a:endParaRPr sz="18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3481755" y="4125894"/>
            <a:ext cx="5137150" cy="2216785"/>
            <a:chOff x="3481755" y="4125894"/>
            <a:chExt cx="5137150" cy="2216785"/>
          </a:xfrm>
        </p:grpSpPr>
        <p:sp>
          <p:nvSpPr>
            <p:cNvPr id="19" name="object 19"/>
            <p:cNvSpPr/>
            <p:nvPr/>
          </p:nvSpPr>
          <p:spPr>
            <a:xfrm>
              <a:off x="3481755" y="4125894"/>
              <a:ext cx="1773034" cy="2216282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989599" y="4194776"/>
              <a:ext cx="2628747" cy="1971560"/>
            </a:xfrm>
            <a:prstGeom prst="rect">
              <a:avLst/>
            </a:prstGeom>
            <a:blipFill>
              <a:blip r:embed="rId9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30984" y="474205"/>
            <a:ext cx="7956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rlito"/>
                <a:cs typeface="Carlito"/>
              </a:rPr>
              <a:t>П</a:t>
            </a:r>
            <a:r>
              <a:rPr sz="1800" b="1" dirty="0">
                <a:latin typeface="Carlito"/>
                <a:cs typeface="Carlito"/>
              </a:rPr>
              <a:t>Р</a:t>
            </a:r>
            <a:r>
              <a:rPr sz="1800" b="1" spc="-10" dirty="0">
                <a:latin typeface="Carlito"/>
                <a:cs typeface="Carlito"/>
              </a:rPr>
              <a:t>О</a:t>
            </a:r>
            <a:r>
              <a:rPr sz="1800" b="1" spc="-5" dirty="0">
                <a:latin typeface="Carlito"/>
                <a:cs typeface="Carlito"/>
              </a:rPr>
              <a:t>Е</a:t>
            </a:r>
            <a:r>
              <a:rPr sz="1800" b="1" spc="-20" dirty="0">
                <a:latin typeface="Carlito"/>
                <a:cs typeface="Carlito"/>
              </a:rPr>
              <a:t>К</a:t>
            </a:r>
            <a:r>
              <a:rPr sz="1800" b="1" dirty="0">
                <a:latin typeface="Carlito"/>
                <a:cs typeface="Carlito"/>
              </a:rPr>
              <a:t>Т</a:t>
            </a:r>
            <a:endParaRPr sz="1800">
              <a:latin typeface="Carlito"/>
              <a:cs typeface="Carlito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910979" y="474205"/>
            <a:ext cx="181165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Carlito"/>
                <a:cs typeface="Carlito"/>
              </a:rPr>
              <a:t>«БЕРЕГИТЕ</a:t>
            </a:r>
            <a:r>
              <a:rPr sz="1800" spc="-65" dirty="0">
                <a:latin typeface="Carlito"/>
                <a:cs typeface="Carlito"/>
              </a:rPr>
              <a:t> </a:t>
            </a:r>
            <a:r>
              <a:rPr sz="1800" spc="-20" dirty="0">
                <a:latin typeface="Carlito"/>
                <a:cs typeface="Carlito"/>
              </a:rPr>
              <a:t>ВОДУ</a:t>
            </a:r>
            <a:r>
              <a:rPr sz="1800" b="0" spc="-20" dirty="0">
                <a:latin typeface="Carlito"/>
                <a:cs typeface="Carlito"/>
              </a:rPr>
              <a:t>»</a:t>
            </a:r>
            <a:endParaRPr sz="1800">
              <a:latin typeface="Carlito"/>
              <a:cs typeface="Carlito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557065" y="328587"/>
            <a:ext cx="11389360" cy="6002020"/>
            <a:chOff x="557065" y="328587"/>
            <a:chExt cx="11389360" cy="6002020"/>
          </a:xfrm>
        </p:grpSpPr>
        <p:sp>
          <p:nvSpPr>
            <p:cNvPr id="5" name="object 5"/>
            <p:cNvSpPr/>
            <p:nvPr/>
          </p:nvSpPr>
          <p:spPr>
            <a:xfrm>
              <a:off x="4795189" y="328587"/>
              <a:ext cx="3266249" cy="310728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100021" y="328587"/>
              <a:ext cx="3845788" cy="249365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57065" y="984732"/>
              <a:ext cx="3506706" cy="2310383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721966" y="3357355"/>
              <a:ext cx="2939605" cy="2618477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744188" y="3913047"/>
              <a:ext cx="3223221" cy="241741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00024" y="3515918"/>
            <a:ext cx="24130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Реки </a:t>
            </a:r>
            <a:r>
              <a:rPr sz="1800" spc="-5" dirty="0">
                <a:latin typeface="Times New Roman"/>
                <a:cs typeface="Times New Roman"/>
              </a:rPr>
              <a:t>на наших</a:t>
            </a:r>
            <a:r>
              <a:rPr sz="1800" spc="-6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Times New Roman"/>
                <a:cs typeface="Times New Roman"/>
              </a:rPr>
              <a:t>рисунках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261001" y="3422192"/>
            <a:ext cx="20396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Реки </a:t>
            </a:r>
            <a:r>
              <a:rPr sz="1800" dirty="0">
                <a:latin typeface="Times New Roman"/>
                <a:cs typeface="Times New Roman"/>
              </a:rPr>
              <a:t>нашей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Times New Roman"/>
                <a:cs typeface="Times New Roman"/>
              </a:rPr>
              <a:t>планеты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096098" y="2929788"/>
            <a:ext cx="39916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Реки </a:t>
            </a:r>
            <a:r>
              <a:rPr sz="1800" spc="-5" dirty="0">
                <a:latin typeface="Times New Roman"/>
                <a:cs typeface="Times New Roman"/>
              </a:rPr>
              <a:t>на </a:t>
            </a:r>
            <a:r>
              <a:rPr sz="1800" spc="-10" dirty="0">
                <a:latin typeface="Times New Roman"/>
                <a:cs typeface="Times New Roman"/>
              </a:rPr>
              <a:t>картинах </a:t>
            </a:r>
            <a:r>
              <a:rPr sz="1800" dirty="0">
                <a:latin typeface="Times New Roman"/>
                <a:cs typeface="Times New Roman"/>
              </a:rPr>
              <a:t>известных</a:t>
            </a:r>
            <a:r>
              <a:rPr sz="1800" spc="-5" dirty="0">
                <a:latin typeface="Times New Roman"/>
                <a:cs typeface="Times New Roman"/>
              </a:rPr>
              <a:t> </a:t>
            </a:r>
            <a:r>
              <a:rPr sz="1800" spc="-35" dirty="0">
                <a:latin typeface="Times New Roman"/>
                <a:cs typeface="Times New Roman"/>
              </a:rPr>
              <a:t>художников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60419" y="6389420"/>
            <a:ext cx="208089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Times New Roman"/>
                <a:cs typeface="Times New Roman"/>
              </a:rPr>
              <a:t>Экскурсия </a:t>
            </a:r>
            <a:r>
              <a:rPr sz="1800" spc="-5" dirty="0">
                <a:latin typeface="Times New Roman"/>
                <a:cs typeface="Times New Roman"/>
              </a:rPr>
              <a:t>на</a:t>
            </a:r>
            <a:r>
              <a:rPr sz="1800" spc="-7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водоем</a:t>
            </a:r>
            <a:endParaRPr sz="1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726806" y="6200368"/>
            <a:ext cx="286893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" dirty="0">
                <a:latin typeface="Times New Roman"/>
                <a:cs typeface="Times New Roman"/>
              </a:rPr>
              <a:t>Заботимся </a:t>
            </a:r>
            <a:r>
              <a:rPr sz="1800" dirty="0">
                <a:latin typeface="Times New Roman"/>
                <a:cs typeface="Times New Roman"/>
              </a:rPr>
              <a:t>о </a:t>
            </a:r>
            <a:r>
              <a:rPr sz="1800" spc="-10" dirty="0">
                <a:latin typeface="Times New Roman"/>
                <a:cs typeface="Times New Roman"/>
              </a:rPr>
              <a:t>чистоте</a:t>
            </a:r>
            <a:r>
              <a:rPr sz="1800" spc="-80" dirty="0">
                <a:latin typeface="Times New Roman"/>
                <a:cs typeface="Times New Roman"/>
              </a:rPr>
              <a:t> </a:t>
            </a:r>
            <a:r>
              <a:rPr sz="1800" spc="-10" dirty="0">
                <a:latin typeface="Times New Roman"/>
                <a:cs typeface="Times New Roman"/>
              </a:rPr>
              <a:t>водоема</a:t>
            </a:r>
            <a:endParaRPr sz="1800"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1069</Words>
  <Application>Microsoft Office PowerPoint</Application>
  <PresentationFormat>Произвольный</PresentationFormat>
  <Paragraphs>211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Крылова Елена Михайловна</vt:lpstr>
      <vt:lpstr>ТЕМА: «Экологическая работа как одно из средств  воспитания патриотизма дошкольников»</vt:lpstr>
      <vt:lpstr>Условия формирования личного вклада педагога в развитие образования</vt:lpstr>
      <vt:lpstr>Актуальность личного вклада  педагога в развитие образования</vt:lpstr>
      <vt:lpstr>Теоретическое обоснование личного  вклада педагога в развитие образования</vt:lpstr>
      <vt:lpstr>Цель и задачи  педагогической деятельности</vt:lpstr>
      <vt:lpstr>Ведущая педагогическая идея</vt:lpstr>
      <vt:lpstr>Используемые нетрадиционные методы</vt:lpstr>
      <vt:lpstr>«БЕРЕГИТЕ ВОДУ»</vt:lpstr>
      <vt:lpstr>Слайд 10</vt:lpstr>
      <vt:lpstr>Наблюдение за одним и тем же  объектом в разное время года</vt:lpstr>
      <vt:lpstr>Формы работы</vt:lpstr>
      <vt:lpstr>Диапазон личного вклада педагога в  развитие образования и степень его  новизны</vt:lpstr>
      <vt:lpstr>Результативность профессиональной педагогической деятельности</vt:lpstr>
      <vt:lpstr>Результаты обследования экологических знаний</vt:lpstr>
      <vt:lpstr>Транслируемость практических достижений  профессиональной деятельности педагогического  работника</vt:lpstr>
      <vt:lpstr>Запрещающие знаки «Как нельзя вести себя в природе»</vt:lpstr>
      <vt:lpstr>«Сажаем деревья»</vt:lpstr>
      <vt:lpstr>Литература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Крылова</dc:creator>
  <cp:lastModifiedBy>Теремок</cp:lastModifiedBy>
  <cp:revision>1</cp:revision>
  <dcterms:created xsi:type="dcterms:W3CDTF">2020-01-15T11:32:43Z</dcterms:created>
  <dcterms:modified xsi:type="dcterms:W3CDTF">2020-01-15T11:46:21Z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2017-11-01T00:00:00Z</vt:filetime>
  </property>
  <property fmtid="{D5CDD505-2E9C-101B-9397-08002B2CF9AE}" pid="3" name="Creator">
    <vt:lpwstr>Acrobat PDFMaker 11 для PowerPoint</vt:lpwstr>
  </property>
  <property fmtid="{D5CDD505-2E9C-101B-9397-08002B2CF9AE}" pid="4" name="LastSaved">
    <vt:filetime>2020-01-15T00:00:00Z</vt:filetime>
  </property>
</Properties>
</file>