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1" r:id="rId2"/>
  </p:sldMasterIdLst>
  <p:sldIdLst>
    <p:sldId id="279" r:id="rId3"/>
    <p:sldId id="280" r:id="rId4"/>
    <p:sldId id="256" r:id="rId5"/>
    <p:sldId id="271" r:id="rId6"/>
    <p:sldId id="284" r:id="rId7"/>
    <p:sldId id="281" r:id="rId8"/>
    <p:sldId id="282" r:id="rId9"/>
    <p:sldId id="273" r:id="rId10"/>
    <p:sldId id="274" r:id="rId11"/>
    <p:sldId id="275" r:id="rId12"/>
    <p:sldId id="276" r:id="rId13"/>
    <p:sldId id="277" r:id="rId14"/>
    <p:sldId id="283" r:id="rId15"/>
    <p:sldId id="278" r:id="rId16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DejaVu Sans"/>
        <a:cs typeface="DejaVu San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DejaVu Sans"/>
        <a:cs typeface="DejaVu San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DejaVu Sans"/>
        <a:cs typeface="DejaVu San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DejaVu Sans"/>
        <a:cs typeface="DejaVu San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DejaVu Sans"/>
        <a:cs typeface="DejaVu San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DejaVu Sans"/>
        <a:cs typeface="DejaVu San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DejaVu Sans"/>
        <a:cs typeface="DejaVu San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DejaVu Sans"/>
        <a:cs typeface="DejaVu San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DejaVu Sans"/>
        <a:cs typeface="DejaVu San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6" d="100"/>
          <a:sy n="106" d="100"/>
        </p:scale>
        <p:origin x="1158" y="10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239640" y="160020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022080" y="160020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457200" y="396432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239640" y="396432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022080" y="396432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7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600" cy="45259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2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1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92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2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92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PlaceHolder 1"/>
          <p:cNvSpPr>
            <a:spLocks noGrp="1"/>
          </p:cNvSpPr>
          <p:nvPr>
            <p:ph type="subTitle"/>
          </p:nvPr>
        </p:nvSpPr>
        <p:spPr>
          <a:xfrm>
            <a:off x="457200" y="274320"/>
            <a:ext cx="8229600" cy="52995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92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8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600" cy="45259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92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2" name="PlaceHolder 4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5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6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9" name="PlaceHolder 3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1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2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3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4" name="PlaceHolder 5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7" name="PlaceHolder 3"/>
          <p:cNvSpPr>
            <a:spLocks noGrp="1"/>
          </p:cNvSpPr>
          <p:nvPr>
            <p:ph type="body"/>
          </p:nvPr>
        </p:nvSpPr>
        <p:spPr>
          <a:xfrm>
            <a:off x="3239640" y="160020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8" name="PlaceHolder 4"/>
          <p:cNvSpPr>
            <a:spLocks noGrp="1"/>
          </p:cNvSpPr>
          <p:nvPr>
            <p:ph type="body"/>
          </p:nvPr>
        </p:nvSpPr>
        <p:spPr>
          <a:xfrm>
            <a:off x="6022080" y="160020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9" name="PlaceHolder 5"/>
          <p:cNvSpPr>
            <a:spLocks noGrp="1"/>
          </p:cNvSpPr>
          <p:nvPr>
            <p:ph type="body"/>
          </p:nvPr>
        </p:nvSpPr>
        <p:spPr>
          <a:xfrm>
            <a:off x="457200" y="396432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80" name="PlaceHolder 6"/>
          <p:cNvSpPr>
            <a:spLocks noGrp="1"/>
          </p:cNvSpPr>
          <p:nvPr>
            <p:ph type="body"/>
          </p:nvPr>
        </p:nvSpPr>
        <p:spPr>
          <a:xfrm>
            <a:off x="3239640" y="396432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81" name="PlaceHolder 7"/>
          <p:cNvSpPr>
            <a:spLocks noGrp="1"/>
          </p:cNvSpPr>
          <p:nvPr>
            <p:ph type="body"/>
          </p:nvPr>
        </p:nvSpPr>
        <p:spPr>
          <a:xfrm>
            <a:off x="6022080" y="3964320"/>
            <a:ext cx="264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2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92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92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4320"/>
            <a:ext cx="8229600" cy="52995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92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92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600" cy="215856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lIns="90000" tIns="46800" rIns="90000" bIns="46800" anchor="ctr"/>
          <a:lstStyle/>
          <a:p>
            <a:r>
              <a:rPr lang="en-US"/>
              <a:t>Click to edit the title text format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lIns="90000" tIns="46800" rIns="90000" bIns="46800">
            <a:normAutofit/>
          </a:bodyPr>
          <a:lstStyle/>
          <a:p>
            <a:r>
              <a:rPr lang="en-US"/>
              <a:t>Click to edit the outline text format</a:t>
            </a:r>
          </a:p>
          <a:p>
            <a:pPr lvl="1"/>
            <a:r>
              <a:rPr lang="en-US"/>
              <a:t>Second Outline Level</a:t>
            </a:r>
          </a:p>
          <a:p>
            <a:pPr lvl="2"/>
            <a:r>
              <a:rPr lang="en-US"/>
              <a:t>Third Outline Level</a:t>
            </a:r>
          </a:p>
          <a:p>
            <a:pPr lvl="3"/>
            <a:r>
              <a:rPr lang="en-US"/>
              <a:t>Fourth Outline Level</a:t>
            </a:r>
          </a:p>
          <a:p>
            <a:pPr lvl="4"/>
            <a:r>
              <a:rPr lang="en-US"/>
              <a:t>Fifth Outline Level</a:t>
            </a:r>
          </a:p>
          <a:p>
            <a:pPr lvl="5"/>
            <a:r>
              <a:rPr lang="en-US"/>
              <a:t>Sixth Outline Level</a:t>
            </a:r>
          </a:p>
          <a:p>
            <a:pPr lvl="6"/>
            <a:r>
              <a:rPr lang="en-US"/>
              <a:t>Seventh Outline Level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lIns="90000" tIns="46800" rIns="90000" bIns="46800" anchor="ctr"/>
          <a:lstStyle>
            <a:lvl1pPr fontAlgn="auto">
              <a:spcBef>
                <a:spcPts val="0"/>
              </a:spcBef>
              <a:spcAft>
                <a:spcPts val="0"/>
              </a:spcAft>
              <a:defRPr sz="1200" spc="-1">
                <a:solidFill>
                  <a:srgbClr val="898989"/>
                </a:solidFill>
                <a:latin typeface="Calibri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ru-RU"/>
              <a:t>&lt;date/time&gt;</a:t>
            </a:r>
            <a:endParaRPr lang="en-US">
              <a:solidFill>
                <a:srgbClr val="000000"/>
              </a:solidFill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lIns="90000" tIns="46800" rIns="90000" bIns="46800" anchor="ctr"/>
          <a:lstStyle>
            <a:lvl1pPr fontAlgn="auto">
              <a:spcBef>
                <a:spcPts val="0"/>
              </a:spcBef>
              <a:spcAft>
                <a:spcPts val="0"/>
              </a:spcAft>
              <a:defRPr spc="-1">
                <a:solidFill>
                  <a:srgbClr val="000000"/>
                </a:solidFill>
                <a:latin typeface="Calibri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lIns="90000" tIns="46800" rIns="90000" bIns="4680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pc="-1">
                <a:solidFill>
                  <a:srgbClr val="898989"/>
                </a:solidFill>
                <a:latin typeface="Calibri"/>
                <a:ea typeface="+mn-ea"/>
                <a:cs typeface="+mn-cs"/>
              </a:defRPr>
            </a:lvl1pPr>
          </a:lstStyle>
          <a:p>
            <a:pPr>
              <a:defRPr/>
            </a:pPr>
            <a:fld id="{09B24D6E-94B4-495A-972E-50031D6487C8}" type="slidenum">
              <a:rPr lang="ru-RU"/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6" r:id="rId1"/>
    <p:sldLayoutId id="2147483687" r:id="rId2"/>
    <p:sldLayoutId id="2147483688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  <p:sldLayoutId id="2147483695" r:id="rId10"/>
    <p:sldLayoutId id="2147483696" r:id="rId11"/>
    <p:sldLayoutId id="2147483697" r:id="rId12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lIns="90000" tIns="46800" rIns="90000" bIns="46800" anchor="ctr"/>
          <a:lstStyle/>
          <a:p>
            <a:r>
              <a:rPr lang="en-US"/>
              <a:t>Click to edit the title text format</a:t>
            </a:r>
          </a:p>
        </p:txBody>
      </p:sp>
      <p:sp>
        <p:nvSpPr>
          <p:cNvPr id="42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lIns="90000" tIns="46800" rIns="90000" bIns="46800">
            <a:normAutofit/>
          </a:bodyPr>
          <a:lstStyle/>
          <a:p>
            <a:r>
              <a:rPr lang="en-US"/>
              <a:t>Click to edit the outline text format</a:t>
            </a:r>
          </a:p>
          <a:p>
            <a:pPr lvl="1"/>
            <a:r>
              <a:rPr lang="en-US"/>
              <a:t>Second Outline Level</a:t>
            </a:r>
          </a:p>
          <a:p>
            <a:pPr lvl="2"/>
            <a:r>
              <a:rPr lang="en-US"/>
              <a:t>Third Outline Level</a:t>
            </a:r>
          </a:p>
          <a:p>
            <a:pPr lvl="3"/>
            <a:r>
              <a:rPr lang="en-US"/>
              <a:t>Fourth Outline Level</a:t>
            </a:r>
          </a:p>
          <a:p>
            <a:pPr lvl="4"/>
            <a:r>
              <a:rPr lang="en-US"/>
              <a:t>Fifth Outline Level</a:t>
            </a:r>
          </a:p>
          <a:p>
            <a:pPr lvl="5"/>
            <a:r>
              <a:rPr lang="en-US"/>
              <a:t>Sixth Outline Level</a:t>
            </a:r>
          </a:p>
          <a:p>
            <a:pPr lvl="6"/>
            <a:r>
              <a:rPr lang="en-US"/>
              <a:t>Seventh Outline Level</a:t>
            </a:r>
          </a:p>
        </p:txBody>
      </p:sp>
      <p:sp>
        <p:nvSpPr>
          <p:cNvPr id="43" name="PlaceHolder 3"/>
          <p:cNvSpPr>
            <a:spLocks noGrp="1"/>
          </p:cNvSpPr>
          <p:nvPr>
            <p:ph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lIns="90000" tIns="46800" rIns="90000" bIns="46800" anchor="ctr"/>
          <a:lstStyle>
            <a:lvl1pPr fontAlgn="auto">
              <a:spcBef>
                <a:spcPts val="0"/>
              </a:spcBef>
              <a:spcAft>
                <a:spcPts val="0"/>
              </a:spcAft>
              <a:defRPr spc="-1">
                <a:solidFill>
                  <a:srgbClr val="000000"/>
                </a:solidFill>
                <a:latin typeface="Calibri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4" name="PlaceHolder 4"/>
          <p:cNvSpPr>
            <a:spLocks noGrp="1"/>
          </p:cNvSpPr>
          <p:nvPr>
            <p:ph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lIns="90000" tIns="46800" rIns="90000" bIns="46800" anchor="ctr"/>
          <a:lstStyle>
            <a:lvl1pPr fontAlgn="auto">
              <a:spcBef>
                <a:spcPts val="0"/>
              </a:spcBef>
              <a:spcAft>
                <a:spcPts val="0"/>
              </a:spcAft>
              <a:defRPr spc="-1">
                <a:solidFill>
                  <a:srgbClr val="000000"/>
                </a:solidFill>
                <a:latin typeface="Calibri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" name="PlaceHolder 5"/>
          <p:cNvSpPr>
            <a:spLocks noGrp="1"/>
          </p:cNvSpPr>
          <p:nvPr>
            <p:ph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lIns="90000" tIns="46800" rIns="90000" bIns="4680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pc="-1">
                <a:solidFill>
                  <a:srgbClr val="898989"/>
                </a:solidFill>
                <a:latin typeface="Calibri"/>
                <a:ea typeface="+mn-ea"/>
                <a:cs typeface="+mn-cs"/>
              </a:defRPr>
            </a:lvl1pPr>
          </a:lstStyle>
          <a:p>
            <a:pPr>
              <a:defRPr/>
            </a:pPr>
            <a:fld id="{87504E6B-BD01-4702-882A-A02EC822996D}" type="slidenum">
              <a:rPr lang="ru-RU"/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8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  <p:sldLayoutId id="2147483709" r:id="rId12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ea typeface="DejaVu Sans"/>
          <a:cs typeface="DejaVu Sans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Текст 7"/>
          <p:cNvSpPr>
            <a:spLocks noGrp="1"/>
          </p:cNvSpPr>
          <p:nvPr>
            <p:ph type="body" idx="4294967295"/>
          </p:nvPr>
        </p:nvSpPr>
        <p:spPr>
          <a:xfrm>
            <a:off x="457200" y="1092200"/>
            <a:ext cx="8229600" cy="2157413"/>
          </a:xfrm>
        </p:spPr>
        <p:txBody>
          <a:bodyPr anchor="ctr">
            <a:normAutofit lnSpcReduction="10000"/>
          </a:bodyPr>
          <a:lstStyle/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ru-RU" sz="4400" dirty="0" smtClean="0">
                <a:latin typeface="+mj-lt"/>
                <a:ea typeface="+mj-ea"/>
                <a:cs typeface="+mj-cs"/>
              </a:rPr>
              <a:t> </a:t>
            </a:r>
          </a:p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ru-RU" sz="3200" dirty="0" smtClean="0"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Дочитать</a:t>
            </a:r>
            <a:r>
              <a:rPr lang="ru-RU" sz="3200"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, </a:t>
            </a:r>
            <a:r>
              <a:rPr lang="ru-RU" sz="3200" smtClean="0"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бесшумный, </a:t>
            </a:r>
            <a:r>
              <a:rPr lang="ru-RU" sz="3200" dirty="0"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распустить, надпись, прибежать, </a:t>
            </a:r>
            <a:r>
              <a:rPr lang="ru-RU" sz="3200" smtClean="0"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разжимать, полететь</a:t>
            </a:r>
            <a:r>
              <a:rPr lang="ru-RU" sz="3200" dirty="0"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, презабавный</a:t>
            </a:r>
            <a:r>
              <a:rPr lang="ru-RU" sz="4400" dirty="0">
                <a:latin typeface="+mj-lt"/>
                <a:ea typeface="+mj-ea"/>
                <a:cs typeface="+mj-cs"/>
              </a:rPr>
              <a:t>.</a:t>
            </a:r>
          </a:p>
        </p:txBody>
      </p:sp>
      <p:sp>
        <p:nvSpPr>
          <p:cNvPr id="9" name="Текст 8"/>
          <p:cNvSpPr>
            <a:spLocks noGrp="1"/>
          </p:cNvSpPr>
          <p:nvPr>
            <p:ph type="body" idx="4294967295"/>
          </p:nvPr>
        </p:nvSpPr>
        <p:spPr>
          <a:xfrm>
            <a:off x="457200" y="3551238"/>
            <a:ext cx="8229600" cy="2159000"/>
          </a:xfrm>
        </p:spPr>
        <p:txBody>
          <a:bodyPr anchor="ctr"/>
          <a:lstStyle/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>
              <a:latin typeface="+mj-lt"/>
              <a:ea typeface="+mj-ea"/>
              <a:cs typeface="+mj-cs"/>
            </a:endParaRPr>
          </a:p>
        </p:txBody>
      </p:sp>
      <p:sp>
        <p:nvSpPr>
          <p:cNvPr id="63492" name="Заголовок 6"/>
          <p:cNvSpPr>
            <a:spLocks noGrp="1"/>
          </p:cNvSpPr>
          <p:nvPr>
            <p:ph type="title" idx="4294967295"/>
          </p:nvPr>
        </p:nvSpPr>
        <p:spPr bwMode="auto">
          <a:noFill/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Распределите данные слова по колонкам</a:t>
            </a:r>
          </a:p>
        </p:txBody>
      </p:sp>
      <p:graphicFrame>
        <p:nvGraphicFramePr>
          <p:cNvPr id="63531" name="Group 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504548"/>
              </p:ext>
            </p:extLst>
          </p:nvPr>
        </p:nvGraphicFramePr>
        <p:xfrm>
          <a:off x="449263" y="3338513"/>
          <a:ext cx="8191500" cy="2700846"/>
        </p:xfrm>
        <a:graphic>
          <a:graphicData uri="http://schemas.openxmlformats.org/drawingml/2006/table">
            <a:tbl>
              <a:tblPr/>
              <a:tblGrid>
                <a:gridCol w="4095750"/>
                <a:gridCol w="4095750"/>
              </a:tblGrid>
              <a:tr h="6953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DejaVu Sans"/>
                          <a:cs typeface="Times New Roman" panose="02020603050405020304" pitchFamily="18" charset="0"/>
                        </a:rPr>
                        <a:t>Написание неизменно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DejaVu Sans"/>
                          <a:cs typeface="Times New Roman" panose="02020603050405020304" pitchFamily="18" charset="0"/>
                        </a:rPr>
                        <a:t>Зависит от последующей согласной корня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9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DejaVu Sans"/>
                        <a:cs typeface="DejaVu Sans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DejaVu Sans"/>
                        <a:cs typeface="DejaVu Sans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508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DejaVu Sans"/>
                        <a:cs typeface="DejaVu Sans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DejaVu Sans"/>
                        <a:cs typeface="DejaVu Sans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508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DejaVu Sans"/>
                        <a:cs typeface="DejaVu Sans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DejaVu Sans"/>
                        <a:cs typeface="DejaVu Sans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ustomShape 1"/>
          <p:cNvSpPr/>
          <p:nvPr/>
        </p:nvSpPr>
        <p:spPr>
          <a:xfrm>
            <a:off x="428625" y="571500"/>
            <a:ext cx="8286750" cy="106838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7" name="CustomShape 2"/>
          <p:cNvSpPr/>
          <p:nvPr/>
        </p:nvSpPr>
        <p:spPr>
          <a:xfrm>
            <a:off x="2465388" y="2116138"/>
            <a:ext cx="8215312" cy="405923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marL="514080" indent="-514080" fontAlgn="auto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AutoNum type="arabicPeriod"/>
              <a:defRPr/>
            </a:pPr>
            <a:endParaRPr lang="en-US" sz="20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/>
          </p:nvPr>
        </p:nvSpPr>
        <p:spPr>
          <a:xfrm>
            <a:off x="10674350" y="6172200"/>
            <a:ext cx="4016375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endParaRPr lang="ru-RU" dirty="0"/>
          </a:p>
        </p:txBody>
      </p:sp>
      <p:sp>
        <p:nvSpPr>
          <p:cNvPr id="34820" name="Заголовок 1"/>
          <p:cNvSpPr>
            <a:spLocks noGrp="1"/>
          </p:cNvSpPr>
          <p:nvPr>
            <p:ph type="title"/>
          </p:nvPr>
        </p:nvSpPr>
        <p:spPr bwMode="auto">
          <a:xfrm>
            <a:off x="341313" y="1938338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Пр</a:t>
            </a:r>
            <a:r>
              <a:rPr lang="ru-RU" sz="2800" b="1" u="sng" dirty="0" smtClean="0">
                <a:latin typeface="Times New Roman" pitchFamily="18" charset="0"/>
                <a:cs typeface="Times New Roman" pitchFamily="18" charset="0"/>
              </a:rPr>
              <a:t>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морский парк, пр</a:t>
            </a:r>
            <a:r>
              <a:rPr lang="ru-RU" sz="2800" b="1" u="sng" dirty="0" smtClean="0">
                <a:latin typeface="Times New Roman" pitchFamily="18" charset="0"/>
                <a:cs typeface="Times New Roman" pitchFamily="18" charset="0"/>
              </a:rPr>
              <a:t>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шить пуговицу, пр</a:t>
            </a:r>
            <a:r>
              <a:rPr lang="ru-RU" sz="2800" b="1" u="sng" dirty="0" smtClean="0">
                <a:latin typeface="Times New Roman" pitchFamily="18" charset="0"/>
                <a:cs typeface="Times New Roman" pitchFamily="18" charset="0"/>
              </a:rPr>
              <a:t>е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удивительная история, пр</a:t>
            </a:r>
            <a:r>
              <a:rPr lang="ru-RU" sz="2800" b="1" u="sng" dirty="0" smtClean="0">
                <a:latin typeface="Times New Roman" pitchFamily="18" charset="0"/>
                <a:cs typeface="Times New Roman" pitchFamily="18" charset="0"/>
              </a:rPr>
              <a:t>е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рвать беседу, пр</a:t>
            </a:r>
            <a:r>
              <a:rPr lang="ru-RU" sz="2800" b="1" u="sng" dirty="0" smtClean="0">
                <a:latin typeface="Times New Roman" pitchFamily="18" charset="0"/>
                <a:cs typeface="Times New Roman" pitchFamily="18" charset="0"/>
              </a:rPr>
              <a:t>е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градить путь, пр</a:t>
            </a:r>
            <a:r>
              <a:rPr lang="ru-RU" sz="2800" b="1" u="sng" dirty="0" smtClean="0">
                <a:latin typeface="Times New Roman" pitchFamily="18" charset="0"/>
                <a:cs typeface="Times New Roman" pitchFamily="18" charset="0"/>
              </a:rPr>
              <a:t>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нести тетрадь, пр</a:t>
            </a:r>
            <a:r>
              <a:rPr lang="ru-RU" sz="2800" b="1" u="sng" dirty="0" smtClean="0">
                <a:latin typeface="Times New Roman" pitchFamily="18" charset="0"/>
                <a:cs typeface="Times New Roman" pitchFamily="18" charset="0"/>
              </a:rPr>
              <a:t>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расти к дереву.</a:t>
            </a:r>
          </a:p>
        </p:txBody>
      </p:sp>
      <p:sp>
        <p:nvSpPr>
          <p:cNvPr id="6" name="Текст 5"/>
          <p:cNvSpPr>
            <a:spLocks noGrp="1"/>
          </p:cNvSpPr>
          <p:nvPr>
            <p:ph type="body"/>
          </p:nvPr>
        </p:nvSpPr>
        <p:spPr>
          <a:xfrm>
            <a:off x="457200" y="4335463"/>
            <a:ext cx="8229600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4822" name="Заголовок 3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Работа в парах </a:t>
            </a:r>
            <a:r>
              <a:rPr lang="ru-RU" sz="2800" b="1" u="sng" dirty="0" smtClean="0">
                <a:latin typeface="Times New Roman" pitchFamily="18" charset="0"/>
                <a:cs typeface="Times New Roman" pitchFamily="18" charset="0"/>
              </a:rPr>
              <a:t>"Проверь знания у соседа" 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 additive="repl">
                                        <p:cTn id="7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4" presetClass="entr" presetSubtype="16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 additive="repl">
                                        <p:cTn id="11" dur="500"/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ustomShape 1"/>
          <p:cNvSpPr/>
          <p:nvPr/>
        </p:nvSpPr>
        <p:spPr>
          <a:xfrm>
            <a:off x="428625" y="571500"/>
            <a:ext cx="8286750" cy="106838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7" name="CustomShape 2"/>
          <p:cNvSpPr/>
          <p:nvPr/>
        </p:nvSpPr>
        <p:spPr>
          <a:xfrm>
            <a:off x="2465388" y="2116138"/>
            <a:ext cx="8215312" cy="405923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marL="514080" indent="-514080" fontAlgn="auto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AutoNum type="arabicPeriod"/>
              <a:defRPr/>
            </a:pPr>
            <a:endParaRPr lang="en-US" sz="20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/>
          </p:nvPr>
        </p:nvSpPr>
        <p:spPr>
          <a:xfrm>
            <a:off x="10674350" y="6172200"/>
            <a:ext cx="4016375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endParaRPr lang="ru-RU" dirty="0"/>
          </a:p>
        </p:txBody>
      </p:sp>
      <p:sp>
        <p:nvSpPr>
          <p:cNvPr id="35844" name="Заголовок 1"/>
          <p:cNvSpPr>
            <a:spLocks noGrp="1"/>
          </p:cNvSpPr>
          <p:nvPr>
            <p:ph type="title"/>
          </p:nvPr>
        </p:nvSpPr>
        <p:spPr bwMode="auto">
          <a:xfrm>
            <a:off x="341313" y="3192463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  <a:t>Час обеда________________(________),</a:t>
            </a:r>
            <a:b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  <a:t>Топот по двору раздался.</a:t>
            </a:r>
            <a:b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  <a:t/>
            </a:r>
            <a:b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  <a:t>Кто-то терем ______________(________)</a:t>
            </a:r>
            <a:b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  <a:t>Да хозяев поджидал.</a:t>
            </a:r>
            <a:b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  <a:t/>
            </a:r>
            <a:b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  <a:t>Здравствуй, князь ты мой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________(______)!</a:t>
            </a:r>
            <a:b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Что ж ты тих, как день ненастный?</a:t>
            </a:r>
            <a:br>
              <a:rPr lang="ru-RU" sz="2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Только поп один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Балду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не любит,</a:t>
            </a:r>
            <a:br>
              <a:rPr lang="ru-RU" sz="2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Никогда его не ______________(________________).</a:t>
            </a:r>
            <a:br>
              <a:rPr lang="ru-RU" sz="2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______________(___________) к нему рыбка, спросила:</a:t>
            </a:r>
            <a:br>
              <a:rPr lang="ru-RU" sz="2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«Чего тебе надобно, старче?»</a:t>
            </a:r>
          </a:p>
        </p:txBody>
      </p:sp>
      <p:sp>
        <p:nvSpPr>
          <p:cNvPr id="6" name="Текст 5"/>
          <p:cNvSpPr>
            <a:spLocks noGrp="1"/>
          </p:cNvSpPr>
          <p:nvPr>
            <p:ph type="body"/>
          </p:nvPr>
        </p:nvSpPr>
        <p:spPr>
          <a:xfrm>
            <a:off x="457200" y="4335463"/>
            <a:ext cx="8229600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5846" name="Заголовок 3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Вспомните строки из произведений А. С. Пушкина. Дополните их словами с ПРЕ- и ПРИ-. Запишите значения приставок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 additive="repl">
                                        <p:cTn id="7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4" presetClass="entr" presetSubtype="16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 additive="repl">
                                        <p:cTn id="11" dur="500"/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ustomShape 1"/>
          <p:cNvSpPr/>
          <p:nvPr/>
        </p:nvSpPr>
        <p:spPr>
          <a:xfrm>
            <a:off x="457200" y="2325688"/>
            <a:ext cx="8286750" cy="106838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7" name="CustomShape 2"/>
          <p:cNvSpPr/>
          <p:nvPr/>
        </p:nvSpPr>
        <p:spPr>
          <a:xfrm>
            <a:off x="2465388" y="2116138"/>
            <a:ext cx="8215312" cy="405923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marL="514080" indent="-514080" fontAlgn="auto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AutoNum type="arabicPeriod"/>
              <a:defRPr/>
            </a:pPr>
            <a:endParaRPr lang="en-US" sz="20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Текст 5"/>
          <p:cNvSpPr>
            <a:spLocks noGrp="1"/>
          </p:cNvSpPr>
          <p:nvPr>
            <p:ph type="subTitle"/>
          </p:nvPr>
        </p:nvSpPr>
        <p:spPr>
          <a:xfrm>
            <a:off x="514350" y="846138"/>
            <a:ext cx="8229600" cy="4525962"/>
          </a:xfrm>
        </p:spPr>
        <p:txBody>
          <a:bodyPr/>
          <a:lstStyle/>
          <a:p>
            <a:pPr algn="ctr" fontAlgn="auto">
              <a:lnSpc>
                <a:spcPct val="100000"/>
              </a:lnSpc>
              <a:spcAft>
                <a:spcPts val="0"/>
              </a:spcAft>
              <a:defRPr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ru-RU" sz="8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президент</a:t>
            </a:r>
            <a:endParaRPr lang="ru-RU" sz="8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6868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r>
              <a:rPr lang="ru-RU" sz="2400" smtClean="0"/>
              <a:t/>
            </a:r>
            <a:br>
              <a:rPr lang="ru-RU" sz="2400" smtClean="0"/>
            </a:br>
            <a:endParaRPr lang="ru-RU" sz="240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6869" name="Заголовок 3"/>
          <p:cNvSpPr>
            <a:spLocks noGrp="1"/>
          </p:cNvSpPr>
          <p:nvPr>
            <p:ph type="title" idx="4294967295"/>
          </p:nvPr>
        </p:nvSpPr>
        <p:spPr bwMode="auto">
          <a:xfrm>
            <a:off x="0" y="274638"/>
            <a:ext cx="8229600" cy="1143000"/>
          </a:xfrm>
          <a:noFill/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endParaRPr lang="ru-RU" sz="2800" b="1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 additive="repl">
                                        <p:cTn id="7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4" presetClass="entr" presetSubtype="16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 additive="repl">
                                        <p:cTn id="11" dur="500"/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988945"/>
            <a:ext cx="8229600" cy="1143000"/>
          </a:xfrm>
        </p:spPr>
        <p:txBody>
          <a:bodyPr/>
          <a:lstStyle/>
          <a:p>
            <a:r>
              <a:rPr lang="ru-RU" b="1" dirty="0"/>
              <a:t>Домашнее задание:</a:t>
            </a:r>
            <a:r>
              <a:rPr lang="ru-RU" dirty="0"/>
              <a:t> выучить правило (стр. 112), упражнение205 (письменно)  или написать лингвистическую сказку о приставках «В стране приставок», «Как поссорились при- и пре-» 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/>
          </p:nvPr>
        </p:nvSpPr>
        <p:spPr/>
        <p:txBody>
          <a:bodyPr/>
          <a:lstStyle/>
          <a:p>
            <a:pPr marL="0" indent="0">
              <a:buNone/>
            </a:pPr>
            <a:endParaRPr lang="ru-RU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635789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ustomShape 1"/>
          <p:cNvSpPr/>
          <p:nvPr/>
        </p:nvSpPr>
        <p:spPr>
          <a:xfrm>
            <a:off x="457200" y="2325688"/>
            <a:ext cx="8286750" cy="106838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7" name="CustomShape 2"/>
          <p:cNvSpPr/>
          <p:nvPr/>
        </p:nvSpPr>
        <p:spPr>
          <a:xfrm>
            <a:off x="2465388" y="2116138"/>
            <a:ext cx="8215312" cy="405923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marL="514080" indent="-514080" fontAlgn="auto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AutoNum type="arabicPeriod"/>
              <a:defRPr/>
            </a:pPr>
            <a:endParaRPr lang="en-US" sz="20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Текст 5"/>
          <p:cNvSpPr>
            <a:spLocks noGrp="1"/>
          </p:cNvSpPr>
          <p:nvPr>
            <p:ph type="subTitle"/>
          </p:nvPr>
        </p:nvSpPr>
        <p:spPr>
          <a:xfrm>
            <a:off x="514350" y="846138"/>
            <a:ext cx="8229600" cy="4525962"/>
          </a:xfrm>
        </p:spPr>
        <p:txBody>
          <a:bodyPr/>
          <a:lstStyle/>
          <a:p>
            <a:pPr fontAlgn="auto">
              <a:lnSpc>
                <a:spcPct val="100000"/>
              </a:lnSpc>
              <a:spcAft>
                <a:spcPts val="0"/>
              </a:spcAft>
              <a:defRPr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Стать грамотным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человеком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нужно</a:t>
            </a:r>
          </a:p>
          <a:p>
            <a:pPr fontAlgn="auto">
              <a:lnSpc>
                <a:spcPct val="100000"/>
              </a:lnSpc>
              <a:spcAft>
                <a:spcPts val="0"/>
              </a:spcAft>
              <a:defRPr/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обязательно в школе – потом уже будет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некогда, а говорить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писать с ошибками всегда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стыдно.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 fontAlgn="auto">
              <a:spcAft>
                <a:spcPts val="0"/>
              </a:spcAft>
              <a:defRPr/>
            </a:pPr>
            <a:r>
              <a:rPr lang="ru-RU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Д.Э.Розенталь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7892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r>
              <a:rPr lang="ru-RU" sz="2400" smtClean="0"/>
              <a:t/>
            </a:r>
            <a:br>
              <a:rPr lang="ru-RU" sz="2400" smtClean="0"/>
            </a:br>
            <a:endParaRPr lang="ru-RU" sz="240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7893" name="Заголовок 3"/>
          <p:cNvSpPr>
            <a:spLocks noGrp="1"/>
          </p:cNvSpPr>
          <p:nvPr>
            <p:ph type="title" idx="4294967295"/>
          </p:nvPr>
        </p:nvSpPr>
        <p:spPr bwMode="auto">
          <a:xfrm>
            <a:off x="0" y="274638"/>
            <a:ext cx="8229600" cy="1143000"/>
          </a:xfrm>
          <a:noFill/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smtClean="0">
                <a:latin typeface="Times New Roman" pitchFamily="18" charset="0"/>
                <a:cs typeface="Times New Roman" pitchFamily="18" charset="0"/>
              </a:rPr>
            </a:br>
            <a:endParaRPr lang="ru-RU" sz="2800" b="1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 additive="repl">
                                        <p:cTn id="7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4" presetClass="entr" presetSubtype="16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 additive="repl">
                                        <p:cTn id="11" dur="500"/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ustomShape 1"/>
          <p:cNvSpPr/>
          <p:nvPr/>
        </p:nvSpPr>
        <p:spPr>
          <a:xfrm>
            <a:off x="428625" y="571500"/>
            <a:ext cx="8286750" cy="106838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7" name="CustomShape 2"/>
          <p:cNvSpPr/>
          <p:nvPr/>
        </p:nvSpPr>
        <p:spPr>
          <a:xfrm>
            <a:off x="2465388" y="2116138"/>
            <a:ext cx="8215312" cy="405923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marL="514080" indent="-514080" fontAlgn="auto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AutoNum type="arabicPeriod"/>
              <a:defRPr/>
            </a:pPr>
            <a:endParaRPr lang="en-US" sz="20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body" idx="4294967295"/>
          </p:nvPr>
        </p:nvSpPr>
        <p:spPr>
          <a:xfrm>
            <a:off x="457200" y="274638"/>
            <a:ext cx="8229600" cy="1143000"/>
          </a:xfrm>
        </p:spPr>
        <p:txBody>
          <a:bodyPr anchor="ctr"/>
          <a:lstStyle/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 smtClean="0">
              <a:latin typeface="+mj-lt"/>
              <a:ea typeface="+mj-ea"/>
              <a:cs typeface="+mj-cs"/>
            </a:endParaRPr>
          </a:p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>
              <a:latin typeface="+mj-lt"/>
              <a:ea typeface="+mj-ea"/>
              <a:cs typeface="+mj-cs"/>
            </a:endParaRPr>
          </a:p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 smtClean="0">
              <a:latin typeface="+mj-lt"/>
              <a:ea typeface="+mj-ea"/>
              <a:cs typeface="+mj-cs"/>
            </a:endParaRPr>
          </a:p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>
              <a:latin typeface="+mj-lt"/>
              <a:ea typeface="+mj-ea"/>
              <a:cs typeface="+mj-cs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idx="4294967295"/>
          </p:nvPr>
        </p:nvSpPr>
        <p:spPr>
          <a:xfrm>
            <a:off x="10674350" y="6172200"/>
            <a:ext cx="4016375" cy="2159000"/>
          </a:xfrm>
        </p:spPr>
        <p:txBody>
          <a:bodyPr anchor="ctr"/>
          <a:lstStyle/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>
              <a:latin typeface="+mj-lt"/>
              <a:ea typeface="+mj-ea"/>
              <a:cs typeface="+mj-cs"/>
            </a:endParaRPr>
          </a:p>
        </p:txBody>
      </p:sp>
      <p:sp>
        <p:nvSpPr>
          <p:cNvPr id="64535" name="Заголовок 1"/>
          <p:cNvSpPr>
            <a:spLocks noGrp="1"/>
          </p:cNvSpPr>
          <p:nvPr>
            <p:ph type="title" idx="4294967295"/>
          </p:nvPr>
        </p:nvSpPr>
        <p:spPr bwMode="auto">
          <a:noFill/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Проверь!</a:t>
            </a:r>
          </a:p>
        </p:txBody>
      </p:sp>
      <p:sp>
        <p:nvSpPr>
          <p:cNvPr id="6" name="Текст 5"/>
          <p:cNvSpPr>
            <a:spLocks noGrp="1"/>
          </p:cNvSpPr>
          <p:nvPr>
            <p:ph type="body" idx="4294967295"/>
          </p:nvPr>
        </p:nvSpPr>
        <p:spPr>
          <a:xfrm>
            <a:off x="457200" y="4335463"/>
            <a:ext cx="8229600" cy="2159000"/>
          </a:xfrm>
        </p:spPr>
        <p:txBody>
          <a:bodyPr anchor="ctr"/>
          <a:lstStyle/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ru-RU" sz="4400" dirty="0" smtClean="0">
                <a:latin typeface="+mj-lt"/>
                <a:ea typeface="+mj-ea"/>
                <a:cs typeface="+mj-cs"/>
              </a:rPr>
              <a:t> </a:t>
            </a:r>
            <a:r>
              <a:rPr lang="ru-RU" sz="4400" dirty="0" smtClean="0"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Прибежать, презабавный</a:t>
            </a:r>
            <a:endParaRPr lang="ru-RU" sz="4400" dirty="0">
              <a:latin typeface="Times New Roman" panose="02020603050405020304" pitchFamily="18" charset="0"/>
              <a:ea typeface="+mj-ea"/>
              <a:cs typeface="Times New Roman" panose="02020603050405020304" pitchFamily="18" charset="0"/>
            </a:endParaRPr>
          </a:p>
        </p:txBody>
      </p:sp>
      <p:graphicFrame>
        <p:nvGraphicFramePr>
          <p:cNvPr id="64558" name="Group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92532740"/>
              </p:ext>
            </p:extLst>
          </p:nvPr>
        </p:nvGraphicFramePr>
        <p:xfrm>
          <a:off x="449263" y="1550988"/>
          <a:ext cx="8191500" cy="3492500"/>
        </p:xfrm>
        <a:graphic>
          <a:graphicData uri="http://schemas.openxmlformats.org/drawingml/2006/table">
            <a:tbl>
              <a:tblPr/>
              <a:tblGrid>
                <a:gridCol w="4095750"/>
                <a:gridCol w="4095750"/>
              </a:tblGrid>
              <a:tr h="8731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DejaVu Sans"/>
                          <a:cs typeface="Times New Roman" panose="02020603050405020304" pitchFamily="18" charset="0"/>
                        </a:rPr>
                        <a:t>Написание неизменно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DejaVu Sans"/>
                          <a:cs typeface="Times New Roman" panose="02020603050405020304" pitchFamily="18" charset="0"/>
                        </a:rPr>
                        <a:t>Зависит от последующей согласной корня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731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DejaVu Sans"/>
                          <a:cs typeface="Times New Roman" panose="02020603050405020304" pitchFamily="18" charset="0"/>
                        </a:rPr>
                        <a:t>дочитать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DejaVu Sans"/>
                          <a:cs typeface="Times New Roman" panose="02020603050405020304" pitchFamily="18" charset="0"/>
                        </a:rPr>
                        <a:t>бесшумный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731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DejaVu Sans"/>
                          <a:cs typeface="Times New Roman" panose="02020603050405020304" pitchFamily="18" charset="0"/>
                        </a:rPr>
                        <a:t>надпись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DejaVu Sans"/>
                          <a:cs typeface="Times New Roman" panose="02020603050405020304" pitchFamily="18" charset="0"/>
                        </a:rPr>
                        <a:t>распустить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731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DejaVu Sans"/>
                          <a:cs typeface="Times New Roman" panose="02020603050405020304" pitchFamily="18" charset="0"/>
                        </a:rPr>
                        <a:t>полететь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DejaVu Sans"/>
                          <a:cs typeface="Times New Roman" panose="02020603050405020304" pitchFamily="18" charset="0"/>
                        </a:rPr>
                        <a:t>разжимать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 additive="repl">
                                        <p:cTn id="7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4" presetClass="entr" presetSubtype="16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 additive="repl">
                                        <p:cTn id="11" dur="500"/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Заголовок 1"/>
          <p:cNvSpPr>
            <a:spLocks noGrp="1"/>
          </p:cNvSpPr>
          <p:nvPr>
            <p:ph type="title"/>
          </p:nvPr>
        </p:nvSpPr>
        <p:spPr bwMode="auto">
          <a:xfrm>
            <a:off x="1057275" y="1600200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r>
              <a:rPr lang="ru-RU" smtClean="0">
                <a:latin typeface="Times New Roman" pitchFamily="18" charset="0"/>
                <a:cs typeface="Times New Roman" pitchFamily="18" charset="0"/>
              </a:rPr>
              <a:t>Правописание приставок </a:t>
            </a:r>
            <a:br>
              <a:rPr lang="ru-RU" smtClean="0">
                <a:latin typeface="Times New Roman" pitchFamily="18" charset="0"/>
                <a:cs typeface="Times New Roman" pitchFamily="18" charset="0"/>
              </a:rPr>
            </a:br>
            <a:r>
              <a:rPr lang="ru-RU" smtClean="0">
                <a:latin typeface="Times New Roman" pitchFamily="18" charset="0"/>
                <a:cs typeface="Times New Roman" pitchFamily="18" charset="0"/>
              </a:rPr>
              <a:t>при- и пре-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pPr algn="ctr" fontAlgn="auto">
              <a:spcAft>
                <a:spcPts val="0"/>
              </a:spcAft>
              <a:defRPr/>
            </a:pPr>
            <a:endParaRPr lang="ru-RU" sz="3600" dirty="0" smtClean="0"/>
          </a:p>
          <a:p>
            <a:pPr algn="ctr" fontAlgn="auto">
              <a:spcAft>
                <a:spcPts val="0"/>
              </a:spcAft>
              <a:defRPr/>
            </a:pPr>
            <a:endParaRPr lang="ru-RU" sz="3600" dirty="0"/>
          </a:p>
          <a:p>
            <a:pPr algn="ctr" fontAlgn="auto">
              <a:spcAft>
                <a:spcPts val="0"/>
              </a:spcAft>
              <a:defRPr/>
            </a:pPr>
            <a:endParaRPr lang="ru-RU" sz="3600" dirty="0" smtClean="0"/>
          </a:p>
          <a:p>
            <a:pPr algn="ctr" fontAlgn="auto">
              <a:spcAft>
                <a:spcPts val="0"/>
              </a:spcAft>
              <a:defRPr/>
            </a:pPr>
            <a:endParaRPr lang="ru-RU" sz="3600" dirty="0"/>
          </a:p>
          <a:p>
            <a:pPr algn="ctr" fontAlgn="auto">
              <a:spcAft>
                <a:spcPts val="0"/>
              </a:spcAft>
              <a:defRPr/>
            </a:pPr>
            <a:endParaRPr lang="ru-RU" sz="3600" dirty="0" smtClean="0"/>
          </a:p>
          <a:p>
            <a:pPr algn="ctr" fontAlgn="auto">
              <a:spcAft>
                <a:spcPts val="0"/>
              </a:spcAft>
              <a:defRPr/>
            </a:pPr>
            <a:endParaRPr lang="ru-RU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ustomShape 1"/>
          <p:cNvSpPr/>
          <p:nvPr/>
        </p:nvSpPr>
        <p:spPr>
          <a:xfrm>
            <a:off x="428625" y="571500"/>
            <a:ext cx="8286750" cy="106838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7" name="CustomShape 2"/>
          <p:cNvSpPr/>
          <p:nvPr/>
        </p:nvSpPr>
        <p:spPr>
          <a:xfrm>
            <a:off x="2465388" y="2116138"/>
            <a:ext cx="8215312" cy="405923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marL="514080" indent="-514080" fontAlgn="auto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AutoNum type="arabicPeriod"/>
              <a:defRPr/>
            </a:pPr>
            <a:endParaRPr lang="en-US" sz="20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body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defRPr/>
            </a:pPr>
            <a:endParaRPr lang="ru-RU" dirty="0"/>
          </a:p>
          <a:p>
            <a:pPr fontAlgn="auto">
              <a:spcAft>
                <a:spcPts val="0"/>
              </a:spcAft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defRPr/>
            </a:pP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/>
          </p:nvPr>
        </p:nvSpPr>
        <p:spPr>
          <a:xfrm>
            <a:off x="10674350" y="6172200"/>
            <a:ext cx="4016375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endParaRPr lang="ru-RU" dirty="0"/>
          </a:p>
        </p:txBody>
      </p:sp>
      <p:sp>
        <p:nvSpPr>
          <p:cNvPr id="30725" name="Заголовок 1"/>
          <p:cNvSpPr>
            <a:spLocks noGrp="1"/>
          </p:cNvSpPr>
          <p:nvPr>
            <p:ph type="title"/>
          </p:nvPr>
        </p:nvSpPr>
        <p:spPr bwMode="auto">
          <a:xfrm>
            <a:off x="428625" y="1787525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r>
              <a:rPr lang="ru-RU" smtClean="0">
                <a:latin typeface="Times New Roman" pitchFamily="18" charset="0"/>
                <a:cs typeface="Times New Roman" pitchFamily="18" charset="0"/>
              </a:rPr>
              <a:t>Четырнадцатое ноября.</a:t>
            </a:r>
            <a:br>
              <a:rPr lang="ru-RU" smtClean="0">
                <a:latin typeface="Times New Roman" pitchFamily="18" charset="0"/>
                <a:cs typeface="Times New Roman" pitchFamily="18" charset="0"/>
              </a:rPr>
            </a:br>
            <a:r>
              <a:rPr lang="ru-RU" smtClean="0">
                <a:latin typeface="Times New Roman" pitchFamily="18" charset="0"/>
                <a:cs typeface="Times New Roman" pitchFamily="18" charset="0"/>
              </a:rPr>
              <a:t>Классная работа.</a:t>
            </a:r>
          </a:p>
        </p:txBody>
      </p:sp>
      <p:sp>
        <p:nvSpPr>
          <p:cNvPr id="6" name="Текст 5"/>
          <p:cNvSpPr>
            <a:spLocks noGrp="1"/>
          </p:cNvSpPr>
          <p:nvPr>
            <p:ph type="body"/>
          </p:nvPr>
        </p:nvSpPr>
        <p:spPr>
          <a:xfrm>
            <a:off x="457200" y="4335463"/>
            <a:ext cx="8229600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 additive="repl">
                                        <p:cTn id="7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4" presetClass="entr" presetSubtype="16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 additive="repl">
                                        <p:cTn id="11" dur="500"/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ustomShape 1"/>
          <p:cNvSpPr/>
          <p:nvPr/>
        </p:nvSpPr>
        <p:spPr>
          <a:xfrm>
            <a:off x="428625" y="571500"/>
            <a:ext cx="8286750" cy="106838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7" name="CustomShape 2"/>
          <p:cNvSpPr/>
          <p:nvPr/>
        </p:nvSpPr>
        <p:spPr>
          <a:xfrm>
            <a:off x="2465388" y="2116138"/>
            <a:ext cx="8215312" cy="405923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marL="514080" indent="-514080" fontAlgn="auto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AutoNum type="arabicPeriod"/>
              <a:defRPr/>
            </a:pPr>
            <a:endParaRPr lang="en-US" sz="20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body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defRPr/>
            </a:pPr>
            <a:endParaRPr lang="ru-RU" dirty="0"/>
          </a:p>
          <a:p>
            <a:pPr fontAlgn="auto">
              <a:spcAft>
                <a:spcPts val="0"/>
              </a:spcAft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defRPr/>
            </a:pP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/>
          </p:nvPr>
        </p:nvSpPr>
        <p:spPr>
          <a:xfrm>
            <a:off x="10674350" y="6172200"/>
            <a:ext cx="4016375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endParaRPr lang="ru-RU" dirty="0"/>
          </a:p>
        </p:txBody>
      </p:sp>
      <p:sp>
        <p:nvSpPr>
          <p:cNvPr id="30725" name="Заголовок 1"/>
          <p:cNvSpPr>
            <a:spLocks noGrp="1"/>
          </p:cNvSpPr>
          <p:nvPr>
            <p:ph type="title"/>
          </p:nvPr>
        </p:nvSpPr>
        <p:spPr bwMode="auto">
          <a:xfrm>
            <a:off x="428625" y="1787525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Правописание приставок </a:t>
            </a:r>
            <a:br>
              <a:rPr lang="ru-RU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при- и пре-</a:t>
            </a:r>
          </a:p>
        </p:txBody>
      </p:sp>
      <p:sp>
        <p:nvSpPr>
          <p:cNvPr id="6" name="Текст 5"/>
          <p:cNvSpPr>
            <a:spLocks noGrp="1"/>
          </p:cNvSpPr>
          <p:nvPr>
            <p:ph type="body"/>
          </p:nvPr>
        </p:nvSpPr>
        <p:spPr>
          <a:xfrm>
            <a:off x="457200" y="4335463"/>
            <a:ext cx="8229600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3261971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 additive="repl">
                                        <p:cTn id="7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4" presetClass="entr" presetSubtype="16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 additive="repl">
                                        <p:cTn id="11" dur="500"/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ustomShape 1"/>
          <p:cNvSpPr/>
          <p:nvPr/>
        </p:nvSpPr>
        <p:spPr>
          <a:xfrm>
            <a:off x="428625" y="571500"/>
            <a:ext cx="8286750" cy="106838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7" name="CustomShape 2"/>
          <p:cNvSpPr/>
          <p:nvPr/>
        </p:nvSpPr>
        <p:spPr>
          <a:xfrm>
            <a:off x="2465388" y="2116138"/>
            <a:ext cx="8215312" cy="405923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marL="514080" indent="-514080" fontAlgn="auto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AutoNum type="arabicPeriod"/>
              <a:defRPr/>
            </a:pPr>
            <a:endParaRPr lang="en-US" sz="20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body" idx="4294967295"/>
          </p:nvPr>
        </p:nvSpPr>
        <p:spPr>
          <a:xfrm>
            <a:off x="650875" y="384175"/>
            <a:ext cx="8229600" cy="1143000"/>
          </a:xfrm>
        </p:spPr>
        <p:txBody>
          <a:bodyPr anchor="ctr"/>
          <a:lstStyle/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 smtClean="0">
              <a:latin typeface="+mj-lt"/>
              <a:ea typeface="+mj-ea"/>
              <a:cs typeface="+mj-cs"/>
            </a:endParaRPr>
          </a:p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>
              <a:latin typeface="+mj-lt"/>
              <a:ea typeface="+mj-ea"/>
              <a:cs typeface="+mj-cs"/>
            </a:endParaRPr>
          </a:p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 smtClean="0">
              <a:latin typeface="+mj-lt"/>
              <a:ea typeface="+mj-ea"/>
              <a:cs typeface="+mj-cs"/>
            </a:endParaRPr>
          </a:p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>
              <a:latin typeface="+mj-lt"/>
              <a:ea typeface="+mj-ea"/>
              <a:cs typeface="+mj-cs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idx="4294967295"/>
          </p:nvPr>
        </p:nvSpPr>
        <p:spPr>
          <a:xfrm>
            <a:off x="10674350" y="6172200"/>
            <a:ext cx="4016375" cy="2159000"/>
          </a:xfrm>
        </p:spPr>
        <p:txBody>
          <a:bodyPr anchor="ctr"/>
          <a:lstStyle/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>
              <a:latin typeface="+mj-lt"/>
              <a:ea typeface="+mj-ea"/>
              <a:cs typeface="+mj-cs"/>
            </a:endParaRPr>
          </a:p>
        </p:txBody>
      </p:sp>
      <p:sp>
        <p:nvSpPr>
          <p:cNvPr id="65542" name="Заголовок 1"/>
          <p:cNvSpPr>
            <a:spLocks noGrp="1"/>
          </p:cNvSpPr>
          <p:nvPr>
            <p:ph type="title" idx="4294967295"/>
          </p:nvPr>
        </p:nvSpPr>
        <p:spPr bwMode="auto">
          <a:xfrm>
            <a:off x="428625" y="1787525"/>
            <a:ext cx="8229600" cy="1143000"/>
          </a:xfrm>
          <a:noFill/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endParaRPr lang="ru-RU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Текст 5"/>
          <p:cNvSpPr>
            <a:spLocks noGrp="1"/>
          </p:cNvSpPr>
          <p:nvPr>
            <p:ph type="body" idx="4294967295"/>
          </p:nvPr>
        </p:nvSpPr>
        <p:spPr>
          <a:xfrm>
            <a:off x="457200" y="4335463"/>
            <a:ext cx="8229600" cy="2159000"/>
          </a:xfrm>
        </p:spPr>
        <p:txBody>
          <a:bodyPr anchor="ctr"/>
          <a:lstStyle/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ru-RU" sz="4400" dirty="0" smtClean="0">
                <a:latin typeface="+mj-lt"/>
                <a:ea typeface="+mj-ea"/>
                <a:cs typeface="+mj-cs"/>
              </a:rPr>
              <a:t> </a:t>
            </a:r>
            <a:endParaRPr lang="ru-RU" sz="4400" dirty="0">
              <a:latin typeface="Times New Roman" panose="02020603050405020304" pitchFamily="18" charset="0"/>
              <a:ea typeface="+mj-ea"/>
              <a:cs typeface="Times New Roman" panose="02020603050405020304" pitchFamily="18" charset="0"/>
            </a:endParaRPr>
          </a:p>
        </p:txBody>
      </p:sp>
      <p:graphicFrame>
        <p:nvGraphicFramePr>
          <p:cNvPr id="65570" name="Group 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5831889"/>
              </p:ext>
            </p:extLst>
          </p:nvPr>
        </p:nvGraphicFramePr>
        <p:xfrm>
          <a:off x="1135063" y="982639"/>
          <a:ext cx="7523162" cy="4981599"/>
        </p:xfrm>
        <a:graphic>
          <a:graphicData uri="http://schemas.openxmlformats.org/drawingml/2006/table">
            <a:tbl>
              <a:tblPr/>
              <a:tblGrid>
                <a:gridCol w="3760599"/>
                <a:gridCol w="3762563"/>
              </a:tblGrid>
              <a:tr h="71165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Слова</a:t>
                      </a:r>
                      <a:endParaRPr kumimoji="0" lang="ru-RU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Значение приставки</a:t>
                      </a:r>
                      <a:endParaRPr kumimoji="0" lang="ru-RU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165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Е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градить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Е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рвать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DejaVu Sans"/>
                        <a:cs typeface="DejaVu Sans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 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присоединение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165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ехать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лететь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DejaVu Sans"/>
                        <a:cs typeface="DejaVu Sans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 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неполное действие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165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сесть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открыть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DejaVu Sans"/>
                        <a:cs typeface="DejaVu Sans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 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сходно со значением слова очень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165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бить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клеить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DejaVu Sans"/>
                        <a:cs typeface="DejaVu Sans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 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сходно со значением приставки пере-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165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брежный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школьный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находящийся вблизи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165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Е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умный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Е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милый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приближение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 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 additive="repl">
                                        <p:cTn id="7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4" presetClass="entr" presetSubtype="16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 additive="repl">
                                        <p:cTn id="11" dur="500"/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ustomShape 1"/>
          <p:cNvSpPr/>
          <p:nvPr/>
        </p:nvSpPr>
        <p:spPr>
          <a:xfrm>
            <a:off x="428625" y="571500"/>
            <a:ext cx="8286750" cy="106838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7" name="CustomShape 2"/>
          <p:cNvSpPr/>
          <p:nvPr/>
        </p:nvSpPr>
        <p:spPr>
          <a:xfrm>
            <a:off x="2465388" y="2116138"/>
            <a:ext cx="8215312" cy="405923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marL="514080" indent="-514080" fontAlgn="auto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AutoNum type="arabicPeriod"/>
              <a:defRPr/>
            </a:pPr>
            <a:endParaRPr lang="en-US" sz="20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body" idx="4294967295"/>
          </p:nvPr>
        </p:nvSpPr>
        <p:spPr>
          <a:xfrm>
            <a:off x="650875" y="384175"/>
            <a:ext cx="8229600" cy="1143000"/>
          </a:xfrm>
        </p:spPr>
        <p:txBody>
          <a:bodyPr anchor="ctr"/>
          <a:lstStyle/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 smtClean="0">
              <a:latin typeface="+mj-lt"/>
              <a:ea typeface="+mj-ea"/>
              <a:cs typeface="+mj-cs"/>
            </a:endParaRPr>
          </a:p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>
              <a:latin typeface="+mj-lt"/>
              <a:ea typeface="+mj-ea"/>
              <a:cs typeface="+mj-cs"/>
            </a:endParaRPr>
          </a:p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 smtClean="0">
              <a:latin typeface="+mj-lt"/>
              <a:ea typeface="+mj-ea"/>
              <a:cs typeface="+mj-cs"/>
            </a:endParaRPr>
          </a:p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>
              <a:latin typeface="+mj-lt"/>
              <a:ea typeface="+mj-ea"/>
              <a:cs typeface="+mj-cs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idx="4294967295"/>
          </p:nvPr>
        </p:nvSpPr>
        <p:spPr>
          <a:xfrm>
            <a:off x="10674350" y="6172200"/>
            <a:ext cx="4016375" cy="2159000"/>
          </a:xfrm>
        </p:spPr>
        <p:txBody>
          <a:bodyPr anchor="ctr"/>
          <a:lstStyle/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endParaRPr lang="ru-RU" sz="4400" dirty="0">
              <a:latin typeface="+mj-lt"/>
              <a:ea typeface="+mj-ea"/>
              <a:cs typeface="+mj-cs"/>
            </a:endParaRPr>
          </a:p>
        </p:txBody>
      </p:sp>
      <p:sp>
        <p:nvSpPr>
          <p:cNvPr id="66566" name="Заголовок 1"/>
          <p:cNvSpPr>
            <a:spLocks noGrp="1"/>
          </p:cNvSpPr>
          <p:nvPr>
            <p:ph type="title" idx="4294967295"/>
          </p:nvPr>
        </p:nvSpPr>
        <p:spPr bwMode="auto">
          <a:xfrm>
            <a:off x="428625" y="1787525"/>
            <a:ext cx="8229600" cy="1143000"/>
          </a:xfrm>
          <a:noFill/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endParaRPr lang="ru-RU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Текст 5"/>
          <p:cNvSpPr>
            <a:spLocks noGrp="1"/>
          </p:cNvSpPr>
          <p:nvPr>
            <p:ph type="body" idx="4294967295"/>
          </p:nvPr>
        </p:nvSpPr>
        <p:spPr>
          <a:xfrm>
            <a:off x="457200" y="4335463"/>
            <a:ext cx="8229600" cy="2159000"/>
          </a:xfrm>
        </p:spPr>
        <p:txBody>
          <a:bodyPr anchor="ctr"/>
          <a:lstStyle/>
          <a:p>
            <a:pPr marL="0" indent="0" fontAlgn="auto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ru-RU" sz="4400" dirty="0" smtClean="0">
                <a:latin typeface="+mj-lt"/>
                <a:ea typeface="+mj-ea"/>
                <a:cs typeface="+mj-cs"/>
              </a:rPr>
              <a:t> </a:t>
            </a:r>
            <a:endParaRPr lang="ru-RU" sz="4400" dirty="0">
              <a:latin typeface="Times New Roman" panose="02020603050405020304" pitchFamily="18" charset="0"/>
              <a:ea typeface="+mj-ea"/>
              <a:cs typeface="Times New Roman" panose="02020603050405020304" pitchFamily="18" charset="0"/>
            </a:endParaRPr>
          </a:p>
        </p:txBody>
      </p:sp>
      <p:graphicFrame>
        <p:nvGraphicFramePr>
          <p:cNvPr id="66596" name="Group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24447068"/>
              </p:ext>
            </p:extLst>
          </p:nvPr>
        </p:nvGraphicFramePr>
        <p:xfrm>
          <a:off x="1135063" y="1296988"/>
          <a:ext cx="7523162" cy="5099050"/>
        </p:xfrm>
        <a:graphic>
          <a:graphicData uri="http://schemas.openxmlformats.org/drawingml/2006/table">
            <a:tbl>
              <a:tblPr/>
              <a:tblGrid>
                <a:gridCol w="3760599"/>
                <a:gridCol w="3762563"/>
              </a:tblGrid>
              <a:tr h="6667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Слова</a:t>
                      </a:r>
                      <a:endParaRPr kumimoji="0" lang="ru-RU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Значение приставки</a:t>
                      </a:r>
                      <a:endParaRPr kumimoji="0" lang="ru-RU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667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Е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градить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Е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рвать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DejaVu Sans"/>
                        <a:cs typeface="DejaVu Sans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 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сходно со значением приставки пере-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667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ехать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лететь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DejaVu Sans"/>
                        <a:cs typeface="DejaVu Sans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 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приближение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667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сесть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открыть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DejaVu Sans"/>
                        <a:cs typeface="DejaVu Sans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 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неполное действие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667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бить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клеить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DejaVu Sans"/>
                        <a:cs typeface="DejaVu Sans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 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присоединение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667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брежный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И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школьный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находящийся вблизи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667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Е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умный</a:t>
                      </a: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, 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пр</a:t>
                      </a:r>
                      <a:r>
                        <a:rPr kumimoji="0" lang="ru-RU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Е</a:t>
                      </a:r>
                      <a:r>
                        <a:rPr kumimoji="0" lang="ru-RU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милый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DejaVu Sans"/>
                        </a:rPr>
                        <a:t>сходно со значением слова очень</a:t>
                      </a:r>
                      <a:endParaRPr kumimoji="0" lang="ru-R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DejaVu Sans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ts val="738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DejaVu Sans"/>
                          <a:cs typeface="Times New Roman" pitchFamily="18" charset="0"/>
                        </a:rPr>
                        <a:t> 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 additive="repl">
                                        <p:cTn id="7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4" presetClass="entr" presetSubtype="16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 additive="repl">
                                        <p:cTn id="11" dur="500"/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ustomShape 1"/>
          <p:cNvSpPr/>
          <p:nvPr/>
        </p:nvSpPr>
        <p:spPr>
          <a:xfrm>
            <a:off x="428625" y="571500"/>
            <a:ext cx="8286750" cy="106838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7" name="CustomShape 2"/>
          <p:cNvSpPr/>
          <p:nvPr/>
        </p:nvSpPr>
        <p:spPr>
          <a:xfrm>
            <a:off x="2465388" y="2116138"/>
            <a:ext cx="8215312" cy="405923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marL="514080" indent="-514080" fontAlgn="auto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AutoNum type="arabicPeriod"/>
              <a:defRPr/>
            </a:pPr>
            <a:endParaRPr lang="en-US" sz="20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body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defRPr/>
            </a:pPr>
            <a:endParaRPr lang="ru-RU" dirty="0"/>
          </a:p>
          <a:p>
            <a:pPr fontAlgn="auto">
              <a:spcAft>
                <a:spcPts val="0"/>
              </a:spcAft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defRPr/>
            </a:pP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/>
          </p:nvPr>
        </p:nvSpPr>
        <p:spPr>
          <a:xfrm>
            <a:off x="10674350" y="6172200"/>
            <a:ext cx="4016375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endParaRPr lang="ru-RU" dirty="0"/>
          </a:p>
        </p:txBody>
      </p:sp>
      <p:sp>
        <p:nvSpPr>
          <p:cNvPr id="32773" name="Заголовок 1"/>
          <p:cNvSpPr>
            <a:spLocks noGrp="1"/>
          </p:cNvSpPr>
          <p:nvPr>
            <p:ph type="title"/>
          </p:nvPr>
        </p:nvSpPr>
        <p:spPr bwMode="auto">
          <a:xfrm>
            <a:off x="414338" y="1893888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Запишите слова: </a:t>
            </a:r>
            <a:br>
              <a:rPr lang="ru-RU" sz="28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1) с приставкой ПРИ-, </a:t>
            </a:r>
            <a:br>
              <a:rPr lang="ru-RU" sz="28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2) с приставкой ПРЕ-. </a:t>
            </a:r>
            <a:br>
              <a:rPr lang="ru-RU" sz="28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Объясните их написание. Обозначьте орфограмму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…ехать,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цепить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пр..касаться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пр..усадебный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пр..бегать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пр..неприятный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пр..увеличить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пр..рвать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…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брежный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  <p:sp>
        <p:nvSpPr>
          <p:cNvPr id="6" name="Текст 5"/>
          <p:cNvSpPr>
            <a:spLocks noGrp="1"/>
          </p:cNvSpPr>
          <p:nvPr>
            <p:ph type="body"/>
          </p:nvPr>
        </p:nvSpPr>
        <p:spPr>
          <a:xfrm>
            <a:off x="457200" y="4335463"/>
            <a:ext cx="8229600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 additive="repl">
                                        <p:cTn id="7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4" presetClass="entr" presetSubtype="16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 additive="repl">
                                        <p:cTn id="11" dur="500"/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ustomShape 1"/>
          <p:cNvSpPr/>
          <p:nvPr/>
        </p:nvSpPr>
        <p:spPr>
          <a:xfrm>
            <a:off x="428625" y="571500"/>
            <a:ext cx="8286750" cy="106838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7" name="CustomShape 2"/>
          <p:cNvSpPr/>
          <p:nvPr/>
        </p:nvSpPr>
        <p:spPr>
          <a:xfrm>
            <a:off x="2465388" y="2116138"/>
            <a:ext cx="8215312" cy="405923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/>
          <a:lstStyle/>
          <a:p>
            <a:pPr marL="514080" indent="-514080" fontAlgn="auto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Times New Roman"/>
              <a:buAutoNum type="arabicPeriod"/>
              <a:defRPr/>
            </a:pPr>
            <a:endParaRPr lang="en-US" sz="2000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/>
          </p:nvPr>
        </p:nvSpPr>
        <p:spPr>
          <a:xfrm>
            <a:off x="10674350" y="6172200"/>
            <a:ext cx="4016375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endParaRPr lang="ru-RU" dirty="0"/>
          </a:p>
        </p:txBody>
      </p:sp>
      <p:sp>
        <p:nvSpPr>
          <p:cNvPr id="33796" name="Заголовок 1"/>
          <p:cNvSpPr>
            <a:spLocks noGrp="1"/>
          </p:cNvSpPr>
          <p:nvPr>
            <p:ph type="title"/>
          </p:nvPr>
        </p:nvSpPr>
        <p:spPr bwMode="auto">
          <a:xfrm>
            <a:off x="341313" y="1938338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…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морский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парк,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…шить пуговицу,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…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удивительная история,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…рвать беседу,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…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градить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путь,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…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нести тетрадь,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…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расти к дереву.</a:t>
            </a:r>
          </a:p>
        </p:txBody>
      </p:sp>
      <p:sp>
        <p:nvSpPr>
          <p:cNvPr id="6" name="Текст 5"/>
          <p:cNvSpPr>
            <a:spLocks noGrp="1"/>
          </p:cNvSpPr>
          <p:nvPr>
            <p:ph type="body"/>
          </p:nvPr>
        </p:nvSpPr>
        <p:spPr>
          <a:xfrm>
            <a:off x="457200" y="4335463"/>
            <a:ext cx="8229600" cy="2159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3798" name="Заголовок 3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</p:spPr>
        <p:txBody>
          <a:bodyPr vert="horz" wrap="square" numCol="1" anchorCtr="0" compatLnSpc="1">
            <a:prstTxWarp prst="textNoShape">
              <a:avLst/>
            </a:prstTxWarp>
          </a:bodyPr>
          <a:lstStyle/>
          <a:p>
            <a:pPr algn="ctr"/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Вставьте пропущенные буквы. Обозначьте орфограмму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 additive="repl">
                                        <p:cTn id="7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4" presetClass="entr" presetSubtype="16" fill="hold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 additive="repl">
                                        <p:cTn id="11" dur="500"/>
                                        <p:tgtEl>
                                          <p:spTgt spid="1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264</TotalTime>
  <Words>277</Words>
  <Application>Microsoft Office PowerPoint</Application>
  <PresentationFormat>Экран (4:3)</PresentationFormat>
  <Paragraphs>95</Paragraphs>
  <Slides>14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2</vt:i4>
      </vt:variant>
      <vt:variant>
        <vt:lpstr>Заголовки слайдов</vt:lpstr>
      </vt:variant>
      <vt:variant>
        <vt:i4>14</vt:i4>
      </vt:variant>
    </vt:vector>
  </HeadingPairs>
  <TitlesOfParts>
    <vt:vector size="20" baseType="lpstr">
      <vt:lpstr>Arial</vt:lpstr>
      <vt:lpstr>Calibri</vt:lpstr>
      <vt:lpstr>DejaVu Sans</vt:lpstr>
      <vt:lpstr>Times New Roman</vt:lpstr>
      <vt:lpstr>Office Theme</vt:lpstr>
      <vt:lpstr>Office Theme</vt:lpstr>
      <vt:lpstr>Распределите данные слова по колонкам</vt:lpstr>
      <vt:lpstr>Проверь!</vt:lpstr>
      <vt:lpstr>Правописание приставок  при- и пре-</vt:lpstr>
      <vt:lpstr>Четырнадцатое ноября. Классная работа.</vt:lpstr>
      <vt:lpstr>Правописание приставок  при- и пре-</vt:lpstr>
      <vt:lpstr>Презентация PowerPoint</vt:lpstr>
      <vt:lpstr>Презентация PowerPoint</vt:lpstr>
      <vt:lpstr>Запишите слова:  1) с приставкой ПРИ-,  2) с приставкой ПРЕ-.  Объясните их написание. Обозначьте орфограмму  Пр…ехать, пр..цепить, пр..касаться, пр..усадебный, пр..бегать, пр..неприятный, пр..увеличить, пр..рвать, пр…брежный.</vt:lpstr>
      <vt:lpstr>Пр…морский парк, пр…шить пуговицу, пр…удивительная история, пр…рвать беседу, пр…градить путь, пр…нести тетрадь, пр…расти к дереву.</vt:lpstr>
      <vt:lpstr>Приморский парк, пришить пуговицу, преудивительная история, прервать беседу, преградить путь, принести тетрадь, прирасти к дереву.</vt:lpstr>
      <vt:lpstr>Час обеда________________(________), Топот по двору раздался.  Кто-то терем ______________(________) Да хозяев поджидал.  Здравствуй, князь ты мой________(______)! Что ж ты тих, как день ненастный?  Только поп один Балду не любит, Никогда его не ______________(________________).  ______________(___________) к нему рыбка, спросила: «Чего тебе надобно, старче?»</vt:lpstr>
      <vt:lpstr> </vt:lpstr>
      <vt:lpstr>Домашнее задание: выучить правило (стр. 112), упражнение205 (письменно)  или написать лингвистическую сказку о приставках «В стране приставок», «Как поссорились при- и пре-» </vt:lpstr>
      <vt:lpstr>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subject/>
  <dc:creator>Катенок</dc:creator>
  <dc:description/>
  <cp:lastModifiedBy>Комп</cp:lastModifiedBy>
  <cp:revision>61</cp:revision>
  <dcterms:created xsi:type="dcterms:W3CDTF">2012-08-14T08:18:52Z</dcterms:created>
  <dcterms:modified xsi:type="dcterms:W3CDTF">2021-03-09T14:04:05Z</dcterms:modified>
  <dc:language>en-US</dc:language>
</cp:coreProperties>
</file>