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61" r:id="rId3"/>
    <p:sldId id="265" r:id="rId4"/>
    <p:sldId id="266" r:id="rId5"/>
    <p:sldId id="263" r:id="rId6"/>
    <p:sldId id="268" r:id="rId7"/>
    <p:sldId id="273" r:id="rId8"/>
    <p:sldId id="272" r:id="rId9"/>
    <p:sldId id="269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266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9" d="100"/>
          <a:sy n="89" d="100"/>
        </p:scale>
        <p:origin x="-3066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B1A71A-4429-4CEB-A194-83DD6CE615F8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45DB5E-6DB1-48EB-B0E5-C642198CA8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78262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45DB5E-6DB1-48EB-B0E5-C642198CA8AA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93865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D7185-C7B2-4A6D-AB24-0DA8764A2077}" type="datetimeFigureOut">
              <a:rPr lang="ru-RU" smtClean="0"/>
              <a:t>05.10.2021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D0489-ED88-42FD-A1DF-27EBD9D0895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54944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D7185-C7B2-4A6D-AB24-0DA8764A2077}" type="datetimeFigureOut">
              <a:rPr lang="ru-RU" smtClean="0"/>
              <a:t>05.10.2021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D0489-ED88-42FD-A1DF-27EBD9D0895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30770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D7185-C7B2-4A6D-AB24-0DA8764A2077}" type="datetimeFigureOut">
              <a:rPr lang="ru-RU" smtClean="0"/>
              <a:t>05.10.2021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D0489-ED88-42FD-A1DF-27EBD9D0895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2235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D7185-C7B2-4A6D-AB24-0DA8764A2077}" type="datetimeFigureOut">
              <a:rPr lang="ru-RU" smtClean="0"/>
              <a:t>05.10.2021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D0489-ED88-42FD-A1DF-27EBD9D0895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04170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D7185-C7B2-4A6D-AB24-0DA8764A2077}" type="datetimeFigureOut">
              <a:rPr lang="ru-RU" smtClean="0"/>
              <a:t>05.10.2021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D0489-ED88-42FD-A1DF-27EBD9D0895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92642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D7185-C7B2-4A6D-AB24-0DA8764A2077}" type="datetimeFigureOut">
              <a:rPr lang="ru-RU" smtClean="0"/>
              <a:t>05.10.2021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D0489-ED88-42FD-A1DF-27EBD9D0895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05006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D7185-C7B2-4A6D-AB24-0DA8764A2077}" type="datetimeFigureOut">
              <a:rPr lang="ru-RU" smtClean="0"/>
              <a:t>05.10.2021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D0489-ED88-42FD-A1DF-27EBD9D0895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8011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D7185-C7B2-4A6D-AB24-0DA8764A2077}" type="datetimeFigureOut">
              <a:rPr lang="ru-RU" smtClean="0"/>
              <a:t>05.10.2021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D0489-ED88-42FD-A1DF-27EBD9D0895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3114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D7185-C7B2-4A6D-AB24-0DA8764A2077}" type="datetimeFigureOut">
              <a:rPr lang="ru-RU" smtClean="0"/>
              <a:t>05.10.2021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D0489-ED88-42FD-A1DF-27EBD9D0895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1901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D7185-C7B2-4A6D-AB24-0DA8764A2077}" type="datetimeFigureOut">
              <a:rPr lang="ru-RU" smtClean="0"/>
              <a:t>05.10.2021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D0489-ED88-42FD-A1DF-27EBD9D0895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0277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D7185-C7B2-4A6D-AB24-0DA8764A2077}" type="datetimeFigureOut">
              <a:rPr lang="ru-RU" smtClean="0"/>
              <a:t>05.10.2021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D0489-ED88-42FD-A1DF-27EBD9D0895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0413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3D7185-C7B2-4A6D-AB24-0DA8764A2077}" type="datetimeFigureOut">
              <a:rPr lang="ru-RU" smtClean="0"/>
              <a:t>05.10.2021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BD0489-ED88-42FD-A1DF-27EBD9D0895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449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8.png"/><Relationship Id="rId7" Type="http://schemas.openxmlformats.org/officeDocument/2006/relationships/image" Target="../media/image16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0"/>
            <a:ext cx="9144000" cy="686714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172969" y="3212976"/>
            <a:ext cx="552297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Участники проекта:</a:t>
            </a:r>
          </a:p>
          <a:p>
            <a:r>
              <a:rPr lang="ru-RU" sz="2800" dirty="0">
                <a:solidFill>
                  <a:srgbClr val="002060"/>
                </a:solidFill>
              </a:rPr>
              <a:t>Дети и родители 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старш</a:t>
            </a:r>
            <a:r>
              <a:rPr lang="ru-RU" sz="2800" dirty="0" smtClean="0">
                <a:solidFill>
                  <a:srgbClr val="002060"/>
                </a:solidFill>
              </a:rPr>
              <a:t>ей группы </a:t>
            </a:r>
            <a:endParaRPr lang="ru-RU" sz="2800" dirty="0">
              <a:solidFill>
                <a:srgbClr val="002060"/>
              </a:solidFill>
            </a:endParaRPr>
          </a:p>
          <a:p>
            <a:r>
              <a:rPr lang="ru-RU" sz="2800" dirty="0" smtClean="0">
                <a:solidFill>
                  <a:srgbClr val="002060"/>
                </a:solidFill>
              </a:rPr>
              <a:t>Воспитатель</a:t>
            </a:r>
            <a:endParaRPr lang="ru-RU" sz="2800" dirty="0">
              <a:solidFill>
                <a:srgbClr val="002060"/>
              </a:solidFill>
            </a:endParaRPr>
          </a:p>
          <a:p>
            <a:r>
              <a:rPr lang="ru-RU" sz="2800" dirty="0" smtClean="0">
                <a:solidFill>
                  <a:srgbClr val="002060"/>
                </a:solidFill>
              </a:rPr>
              <a:t>Денисова Наталья Александровна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20443" y="1039088"/>
            <a:ext cx="3959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МАДОУ  – детский сад №165 «Сказка»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Заголовок 3"/>
          <p:cNvSpPr txBox="1">
            <a:spLocks/>
          </p:cNvSpPr>
          <p:nvPr/>
        </p:nvSpPr>
        <p:spPr>
          <a:xfrm>
            <a:off x="1664137" y="1039088"/>
            <a:ext cx="6872477" cy="19724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 </a:t>
            </a:r>
            <a:r>
              <a:rPr lang="ru-RU" sz="8000" b="1" dirty="0" smtClean="0">
                <a:solidFill>
                  <a:srgbClr val="002060"/>
                </a:solidFill>
              </a:rPr>
              <a:t>«Белкины секреты»</a:t>
            </a:r>
            <a:br>
              <a:rPr lang="ru-RU" sz="8000" b="1" dirty="0" smtClean="0">
                <a:solidFill>
                  <a:srgbClr val="002060"/>
                </a:solidFill>
              </a:rPr>
            </a:br>
            <a:r>
              <a:rPr lang="ru-RU" sz="3600" dirty="0" smtClean="0">
                <a:solidFill>
                  <a:srgbClr val="002060"/>
                </a:solidFill>
              </a:rPr>
              <a:t/>
            </a:r>
            <a:br>
              <a:rPr lang="ru-RU" sz="3600" dirty="0" smtClean="0">
                <a:solidFill>
                  <a:srgbClr val="002060"/>
                </a:solidFill>
              </a:rPr>
            </a:br>
            <a:endParaRPr lang="ru-RU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9543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143"/>
            <a:ext cx="9144000" cy="686714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15616" y="836712"/>
            <a:ext cx="7344816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chemeClr val="accent3">
                    <a:lumMod val="50000"/>
                  </a:schemeClr>
                </a:solidFill>
              </a:rPr>
              <a:t>Проблемный вопрос: </a:t>
            </a:r>
            <a:r>
              <a:rPr lang="ru-RU" sz="2800" dirty="0"/>
              <a:t>Сможем ли мы разгадать  </a:t>
            </a:r>
            <a:r>
              <a:rPr lang="ru-RU" sz="2800" dirty="0" err="1"/>
              <a:t>белкины</a:t>
            </a:r>
            <a:r>
              <a:rPr lang="ru-RU" sz="2800" dirty="0"/>
              <a:t>  секреты?</a:t>
            </a:r>
          </a:p>
          <a:p>
            <a:r>
              <a:rPr lang="ru-RU" sz="3600" b="1" dirty="0">
                <a:solidFill>
                  <a:schemeClr val="accent3">
                    <a:lumMod val="50000"/>
                  </a:schemeClr>
                </a:solidFill>
              </a:rPr>
              <a:t>Цель: </a:t>
            </a:r>
            <a:r>
              <a:rPr lang="ru-RU" sz="2800" dirty="0"/>
              <a:t>Формирование познавательного интереса и гуманного отношения дошкольников к  диким животным родного края, формирование начал экологической культуры.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3789040"/>
            <a:ext cx="4824536" cy="306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398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143"/>
            <a:ext cx="9144000" cy="6867143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Задачи проекта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endParaRPr lang="ru-RU" sz="6400" dirty="0"/>
          </a:p>
          <a:p>
            <a:r>
              <a:rPr lang="ru-RU" sz="6400" dirty="0"/>
              <a:t>Уточнение, систематизация и углубление знаний о диких животных родного края.</a:t>
            </a:r>
          </a:p>
          <a:p>
            <a:r>
              <a:rPr lang="ru-RU" sz="6400" dirty="0"/>
              <a:t>Формирование знаний о жизненных проявлениях диких животных родного края (питание, рост, развитие, условия).</a:t>
            </a:r>
          </a:p>
          <a:p>
            <a:r>
              <a:rPr lang="ru-RU" sz="6400" dirty="0"/>
              <a:t>Развитие эмоционально-доброжелательного отношения к диким животным родного края.</a:t>
            </a:r>
          </a:p>
          <a:p>
            <a:r>
              <a:rPr lang="ru-RU" sz="6400" dirty="0"/>
              <a:t>Формирование потребности заботиться об экологической чистоте  своего  города.</a:t>
            </a:r>
          </a:p>
          <a:p>
            <a:r>
              <a:rPr lang="ru-RU" sz="6400" dirty="0"/>
              <a:t> Развитие осознанного отношения к себе, как к активному субъекту окружающего мира.</a:t>
            </a:r>
          </a:p>
          <a:p>
            <a:r>
              <a:rPr lang="ru-RU" sz="6400" dirty="0"/>
              <a:t>Развитие умений правильно взаимодействовать с природой.</a:t>
            </a:r>
          </a:p>
          <a:p>
            <a:r>
              <a:rPr lang="ru-RU" sz="6400" dirty="0"/>
              <a:t>Формирование привычки рационально использовать природные ресурсы.</a:t>
            </a:r>
          </a:p>
          <a:p>
            <a:r>
              <a:rPr lang="ru-RU" sz="6400" dirty="0"/>
              <a:t>Систематизировать методический и дидактический материал по теме.</a:t>
            </a:r>
          </a:p>
          <a:p>
            <a:r>
              <a:rPr lang="ru-RU" sz="6400" dirty="0"/>
              <a:t>Помочь в накоплении детьми эмоционально позитивного опыта общения с природой.</a:t>
            </a:r>
          </a:p>
          <a:p>
            <a:r>
              <a:rPr lang="ru-RU" sz="6400" dirty="0"/>
              <a:t>Совершенствовать эмоциональную отзывчивость к индивидуальности животных, вызвать желание отобразить это в творческой деятельности.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974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879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Этапы проекта</a:t>
            </a:r>
            <a:endParaRPr lang="en-US" dirty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759744" y="1689101"/>
            <a:ext cx="1434704" cy="4044155"/>
            <a:chOff x="513" y="998"/>
            <a:chExt cx="1109" cy="2271"/>
          </a:xfrm>
        </p:grpSpPr>
        <p:sp>
          <p:nvSpPr>
            <p:cNvPr id="9220" name="Freeform 4"/>
            <p:cNvSpPr>
              <a:spLocks/>
            </p:cNvSpPr>
            <p:nvPr/>
          </p:nvSpPr>
          <p:spPr bwMode="gray">
            <a:xfrm flipV="1">
              <a:off x="683" y="2087"/>
              <a:ext cx="933" cy="1182"/>
            </a:xfrm>
            <a:custGeom>
              <a:avLst/>
              <a:gdLst/>
              <a:ahLst/>
              <a:cxnLst>
                <a:cxn ang="0">
                  <a:pos x="118" y="1044"/>
                </a:cxn>
                <a:cxn ang="0">
                  <a:pos x="128" y="340"/>
                </a:cxn>
                <a:cxn ang="0">
                  <a:pos x="264" y="210"/>
                </a:cxn>
                <a:cxn ang="0">
                  <a:pos x="720" y="202"/>
                </a:cxn>
                <a:cxn ang="0">
                  <a:pos x="720" y="320"/>
                </a:cxn>
                <a:cxn ang="0">
                  <a:pos x="933" y="153"/>
                </a:cxn>
                <a:cxn ang="0">
                  <a:pos x="712" y="0"/>
                </a:cxn>
                <a:cxn ang="0">
                  <a:pos x="714" y="92"/>
                </a:cxn>
                <a:cxn ang="0">
                  <a:pos x="234" y="94"/>
                </a:cxn>
                <a:cxn ang="0">
                  <a:pos x="0" y="298"/>
                </a:cxn>
                <a:cxn ang="0">
                  <a:pos x="0" y="1058"/>
                </a:cxn>
                <a:cxn ang="0">
                  <a:pos x="118" y="1044"/>
                </a:cxn>
              </a:cxnLst>
              <a:rect l="0" t="0" r="r" b="b"/>
              <a:pathLst>
                <a:path w="933" h="1182">
                  <a:moveTo>
                    <a:pt x="118" y="1044"/>
                  </a:moveTo>
                  <a:lnTo>
                    <a:pt x="128" y="340"/>
                  </a:lnTo>
                  <a:cubicBezTo>
                    <a:pt x="134" y="214"/>
                    <a:pt x="182" y="212"/>
                    <a:pt x="264" y="210"/>
                  </a:cubicBezTo>
                  <a:lnTo>
                    <a:pt x="720" y="202"/>
                  </a:lnTo>
                  <a:lnTo>
                    <a:pt x="720" y="320"/>
                  </a:lnTo>
                  <a:lnTo>
                    <a:pt x="933" y="153"/>
                  </a:lnTo>
                  <a:lnTo>
                    <a:pt x="712" y="0"/>
                  </a:lnTo>
                  <a:lnTo>
                    <a:pt x="714" y="92"/>
                  </a:lnTo>
                  <a:cubicBezTo>
                    <a:pt x="714" y="92"/>
                    <a:pt x="406" y="94"/>
                    <a:pt x="234" y="94"/>
                  </a:cubicBezTo>
                  <a:cubicBezTo>
                    <a:pt x="60" y="96"/>
                    <a:pt x="2" y="156"/>
                    <a:pt x="0" y="298"/>
                  </a:cubicBezTo>
                  <a:lnTo>
                    <a:pt x="0" y="1058"/>
                  </a:lnTo>
                  <a:cubicBezTo>
                    <a:pt x="20" y="1182"/>
                    <a:pt x="93" y="1170"/>
                    <a:pt x="118" y="104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21" name="Freeform 5"/>
            <p:cNvSpPr>
              <a:spLocks/>
            </p:cNvSpPr>
            <p:nvPr/>
          </p:nvSpPr>
          <p:spPr bwMode="gray">
            <a:xfrm rot="-5400000">
              <a:off x="917" y="1548"/>
              <a:ext cx="301" cy="1109"/>
            </a:xfrm>
            <a:custGeom>
              <a:avLst/>
              <a:gdLst/>
              <a:ahLst/>
              <a:cxnLst>
                <a:cxn ang="0">
                  <a:pos x="37" y="1"/>
                </a:cxn>
                <a:cxn ang="0">
                  <a:pos x="45" y="472"/>
                </a:cxn>
                <a:cxn ang="0">
                  <a:pos x="0" y="474"/>
                </a:cxn>
                <a:cxn ang="0">
                  <a:pos x="72" y="604"/>
                </a:cxn>
                <a:cxn ang="0">
                  <a:pos x="142" y="474"/>
                </a:cxn>
                <a:cxn ang="0">
                  <a:pos x="100" y="474"/>
                </a:cxn>
                <a:cxn ang="0">
                  <a:pos x="99" y="0"/>
                </a:cxn>
                <a:cxn ang="0">
                  <a:pos x="37" y="1"/>
                </a:cxn>
              </a:cxnLst>
              <a:rect l="0" t="0" r="r" b="b"/>
              <a:pathLst>
                <a:path w="142" h="604">
                  <a:moveTo>
                    <a:pt x="37" y="1"/>
                  </a:moveTo>
                  <a:lnTo>
                    <a:pt x="45" y="472"/>
                  </a:lnTo>
                  <a:lnTo>
                    <a:pt x="0" y="474"/>
                  </a:lnTo>
                  <a:lnTo>
                    <a:pt x="72" y="604"/>
                  </a:lnTo>
                  <a:lnTo>
                    <a:pt x="142" y="474"/>
                  </a:lnTo>
                  <a:lnTo>
                    <a:pt x="100" y="474"/>
                  </a:lnTo>
                  <a:lnTo>
                    <a:pt x="99" y="0"/>
                  </a:lnTo>
                  <a:lnTo>
                    <a:pt x="37" y="1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22" name="Freeform 6"/>
            <p:cNvSpPr>
              <a:spLocks/>
            </p:cNvSpPr>
            <p:nvPr/>
          </p:nvSpPr>
          <p:spPr bwMode="gray">
            <a:xfrm>
              <a:off x="677" y="998"/>
              <a:ext cx="933" cy="1182"/>
            </a:xfrm>
            <a:custGeom>
              <a:avLst/>
              <a:gdLst/>
              <a:ahLst/>
              <a:cxnLst>
                <a:cxn ang="0">
                  <a:pos x="118" y="1044"/>
                </a:cxn>
                <a:cxn ang="0">
                  <a:pos x="128" y="340"/>
                </a:cxn>
                <a:cxn ang="0">
                  <a:pos x="264" y="210"/>
                </a:cxn>
                <a:cxn ang="0">
                  <a:pos x="720" y="202"/>
                </a:cxn>
                <a:cxn ang="0">
                  <a:pos x="720" y="320"/>
                </a:cxn>
                <a:cxn ang="0">
                  <a:pos x="933" y="153"/>
                </a:cxn>
                <a:cxn ang="0">
                  <a:pos x="712" y="0"/>
                </a:cxn>
                <a:cxn ang="0">
                  <a:pos x="714" y="92"/>
                </a:cxn>
                <a:cxn ang="0">
                  <a:pos x="234" y="94"/>
                </a:cxn>
                <a:cxn ang="0">
                  <a:pos x="0" y="298"/>
                </a:cxn>
                <a:cxn ang="0">
                  <a:pos x="0" y="1058"/>
                </a:cxn>
                <a:cxn ang="0">
                  <a:pos x="118" y="1044"/>
                </a:cxn>
              </a:cxnLst>
              <a:rect l="0" t="0" r="r" b="b"/>
              <a:pathLst>
                <a:path w="933" h="1182">
                  <a:moveTo>
                    <a:pt x="118" y="1044"/>
                  </a:moveTo>
                  <a:lnTo>
                    <a:pt x="128" y="340"/>
                  </a:lnTo>
                  <a:cubicBezTo>
                    <a:pt x="134" y="214"/>
                    <a:pt x="182" y="212"/>
                    <a:pt x="264" y="210"/>
                  </a:cubicBezTo>
                  <a:lnTo>
                    <a:pt x="720" y="202"/>
                  </a:lnTo>
                  <a:lnTo>
                    <a:pt x="720" y="320"/>
                  </a:lnTo>
                  <a:lnTo>
                    <a:pt x="933" y="153"/>
                  </a:lnTo>
                  <a:lnTo>
                    <a:pt x="712" y="0"/>
                  </a:lnTo>
                  <a:lnTo>
                    <a:pt x="714" y="92"/>
                  </a:lnTo>
                  <a:cubicBezTo>
                    <a:pt x="714" y="92"/>
                    <a:pt x="406" y="94"/>
                    <a:pt x="234" y="94"/>
                  </a:cubicBezTo>
                  <a:cubicBezTo>
                    <a:pt x="60" y="96"/>
                    <a:pt x="2" y="156"/>
                    <a:pt x="0" y="298"/>
                  </a:cubicBezTo>
                  <a:lnTo>
                    <a:pt x="0" y="1058"/>
                  </a:lnTo>
                  <a:cubicBezTo>
                    <a:pt x="20" y="1182"/>
                    <a:pt x="93" y="1170"/>
                    <a:pt x="118" y="104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9223" name="AutoShape 7"/>
          <p:cNvSpPr>
            <a:spLocks noChangeArrowheads="1"/>
          </p:cNvSpPr>
          <p:nvPr/>
        </p:nvSpPr>
        <p:spPr bwMode="gray">
          <a:xfrm>
            <a:off x="3816812" y="3164447"/>
            <a:ext cx="4093369" cy="1516366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24" name="AutoShape 8"/>
          <p:cNvSpPr>
            <a:spLocks noChangeArrowheads="1"/>
          </p:cNvSpPr>
          <p:nvPr/>
        </p:nvSpPr>
        <p:spPr bwMode="gray">
          <a:xfrm>
            <a:off x="4358880" y="3476625"/>
            <a:ext cx="282178" cy="344488"/>
          </a:xfrm>
          <a:prstGeom prst="rightArrow">
            <a:avLst>
              <a:gd name="adj1" fmla="val 50000"/>
              <a:gd name="adj2" fmla="val 45507"/>
            </a:avLst>
          </a:prstGeom>
          <a:solidFill>
            <a:srgbClr val="FEFEFE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25" name="AutoShape 9"/>
          <p:cNvSpPr>
            <a:spLocks noChangeArrowheads="1"/>
          </p:cNvSpPr>
          <p:nvPr/>
        </p:nvSpPr>
        <p:spPr bwMode="ltGray">
          <a:xfrm>
            <a:off x="3801212" y="4797858"/>
            <a:ext cx="4067175" cy="1314450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26" name="AutoShape 10"/>
          <p:cNvSpPr>
            <a:spLocks noChangeArrowheads="1"/>
          </p:cNvSpPr>
          <p:nvPr/>
        </p:nvSpPr>
        <p:spPr bwMode="gray">
          <a:xfrm>
            <a:off x="4338637" y="5018088"/>
            <a:ext cx="282179" cy="347662"/>
          </a:xfrm>
          <a:prstGeom prst="rightArrow">
            <a:avLst>
              <a:gd name="adj1" fmla="val 50000"/>
              <a:gd name="adj2" fmla="val 45091"/>
            </a:avLst>
          </a:prstGeom>
          <a:solidFill>
            <a:srgbClr val="FEFEFE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27" name="AutoShape 11"/>
          <p:cNvSpPr>
            <a:spLocks noChangeArrowheads="1"/>
          </p:cNvSpPr>
          <p:nvPr/>
        </p:nvSpPr>
        <p:spPr bwMode="gray">
          <a:xfrm>
            <a:off x="3713366" y="1427661"/>
            <a:ext cx="4093369" cy="1611907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hlink">
                  <a:alpha val="80000"/>
                </a:schemeClr>
              </a:gs>
              <a:gs pos="100000">
                <a:schemeClr val="hlink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28" name="AutoShape 12"/>
          <p:cNvSpPr>
            <a:spLocks noChangeArrowheads="1"/>
          </p:cNvSpPr>
          <p:nvPr/>
        </p:nvSpPr>
        <p:spPr bwMode="gray">
          <a:xfrm>
            <a:off x="4344592" y="1981200"/>
            <a:ext cx="282178" cy="344488"/>
          </a:xfrm>
          <a:prstGeom prst="rightArrow">
            <a:avLst>
              <a:gd name="adj1" fmla="val 50000"/>
              <a:gd name="adj2" fmla="val 45507"/>
            </a:avLst>
          </a:prstGeom>
          <a:solidFill>
            <a:srgbClr val="FEFEFE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29" name="AutoShape 13"/>
          <p:cNvSpPr>
            <a:spLocks noChangeArrowheads="1"/>
          </p:cNvSpPr>
          <p:nvPr/>
        </p:nvSpPr>
        <p:spPr bwMode="gray">
          <a:xfrm>
            <a:off x="3262314" y="1415490"/>
            <a:ext cx="1221581" cy="1600438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69804"/>
                  <a:invGamma/>
                </a:schemeClr>
              </a:gs>
            </a:gsLst>
            <a:lin ang="5400000" scaled="1"/>
          </a:grad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9230" name="Freeform 14"/>
          <p:cNvSpPr>
            <a:spLocks/>
          </p:cNvSpPr>
          <p:nvPr/>
        </p:nvSpPr>
        <p:spPr bwMode="gray">
          <a:xfrm>
            <a:off x="3309939" y="1584325"/>
            <a:ext cx="608410" cy="649288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tint val="48627"/>
                  <a:invGamma/>
                </a:schemeClr>
              </a:gs>
              <a:gs pos="50000">
                <a:schemeClr val="hlink">
                  <a:alpha val="0"/>
                </a:schemeClr>
              </a:gs>
              <a:gs pos="100000">
                <a:schemeClr val="hlink">
                  <a:gamma/>
                  <a:tint val="48627"/>
                  <a:invGamma/>
                </a:scheme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31" name="AutoShape 15"/>
          <p:cNvSpPr>
            <a:spLocks noChangeArrowheads="1"/>
          </p:cNvSpPr>
          <p:nvPr/>
        </p:nvSpPr>
        <p:spPr bwMode="gray">
          <a:xfrm>
            <a:off x="3262313" y="3155000"/>
            <a:ext cx="1221581" cy="1525815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69804"/>
                  <a:invGamma/>
                </a:schemeClr>
              </a:gs>
            </a:gsLst>
            <a:lin ang="5400000" scaled="1"/>
          </a:grad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9232" name="Freeform 16"/>
          <p:cNvSpPr>
            <a:spLocks/>
          </p:cNvSpPr>
          <p:nvPr/>
        </p:nvSpPr>
        <p:spPr bwMode="gray">
          <a:xfrm>
            <a:off x="3312320" y="3086100"/>
            <a:ext cx="608410" cy="649288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tint val="48627"/>
                  <a:invGamma/>
                </a:schemeClr>
              </a:gs>
              <a:gs pos="50000">
                <a:schemeClr val="folHlink">
                  <a:alpha val="0"/>
                </a:schemeClr>
              </a:gs>
              <a:gs pos="100000">
                <a:schemeClr val="folHlink">
                  <a:gamma/>
                  <a:tint val="48627"/>
                  <a:invGamma/>
                </a:scheme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33" name="AutoShape 17"/>
          <p:cNvSpPr>
            <a:spLocks noChangeArrowheads="1"/>
          </p:cNvSpPr>
          <p:nvPr/>
        </p:nvSpPr>
        <p:spPr bwMode="gray">
          <a:xfrm>
            <a:off x="3274634" y="4813735"/>
            <a:ext cx="1221581" cy="1298575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9804"/>
                  <a:invGamma/>
                </a:schemeClr>
              </a:gs>
            </a:gsLst>
            <a:lin ang="5400000" scaled="1"/>
          </a:grad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9234" name="Freeform 18"/>
          <p:cNvSpPr>
            <a:spLocks/>
          </p:cNvSpPr>
          <p:nvPr/>
        </p:nvSpPr>
        <p:spPr bwMode="gray">
          <a:xfrm>
            <a:off x="3298032" y="4598990"/>
            <a:ext cx="608410" cy="649287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tint val="48627"/>
                  <a:invGamma/>
                </a:schemeClr>
              </a:gs>
              <a:gs pos="50000">
                <a:schemeClr val="accent2">
                  <a:alpha val="0"/>
                </a:schemeClr>
              </a:gs>
              <a:gs pos="100000">
                <a:schemeClr val="accent2">
                  <a:gamma/>
                  <a:tint val="48627"/>
                  <a:invGamma/>
                </a:scheme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9235" name="Picture 19" descr="YG_circle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25167" y="2695575"/>
            <a:ext cx="1412081" cy="1879600"/>
          </a:xfrm>
          <a:prstGeom prst="rect">
            <a:avLst/>
          </a:prstGeom>
          <a:noFill/>
        </p:spPr>
      </p:pic>
      <p:sp>
        <p:nvSpPr>
          <p:cNvPr id="9236" name="Text Box 20"/>
          <p:cNvSpPr txBox="1">
            <a:spLocks noChangeArrowheads="1"/>
          </p:cNvSpPr>
          <p:nvPr/>
        </p:nvSpPr>
        <p:spPr bwMode="black">
          <a:xfrm>
            <a:off x="4520146" y="1441454"/>
            <a:ext cx="3868278" cy="138499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85750" indent="-285750" eaLnBrk="0" hangingPunct="0">
              <a:buFont typeface="Arial" pitchFamily="34" charset="0"/>
              <a:buChar char="•"/>
            </a:pPr>
            <a:r>
              <a:rPr lang="ru-RU" sz="1200" dirty="0">
                <a:solidFill>
                  <a:srgbClr val="000000"/>
                </a:solidFill>
              </a:rPr>
              <a:t>Подбор печатных, теоретических материалов по </a:t>
            </a:r>
            <a:r>
              <a:rPr lang="ru-RU" sz="1200" dirty="0" smtClean="0">
                <a:solidFill>
                  <a:srgbClr val="000000"/>
                </a:solidFill>
              </a:rPr>
              <a:t>экспериментально </a:t>
            </a:r>
            <a:r>
              <a:rPr lang="ru-RU" sz="1200" dirty="0">
                <a:solidFill>
                  <a:srgbClr val="000000"/>
                </a:solidFill>
              </a:rPr>
              <a:t>и </a:t>
            </a:r>
            <a:r>
              <a:rPr lang="ru-RU" sz="1200" dirty="0" smtClean="0">
                <a:solidFill>
                  <a:srgbClr val="000000"/>
                </a:solidFill>
              </a:rPr>
              <a:t>познавательно-конструктивной деятельности</a:t>
            </a:r>
            <a:endParaRPr lang="ru-RU" sz="1200" dirty="0">
              <a:solidFill>
                <a:srgbClr val="000000"/>
              </a:solidFill>
            </a:endParaRPr>
          </a:p>
          <a:p>
            <a:pPr marL="285750" indent="-285750" eaLnBrk="0" hangingPunct="0">
              <a:buFont typeface="Arial" pitchFamily="34" charset="0"/>
              <a:buChar char="•"/>
            </a:pPr>
            <a:r>
              <a:rPr lang="ru-RU" sz="1200" dirty="0">
                <a:solidFill>
                  <a:srgbClr val="000000"/>
                </a:solidFill>
              </a:rPr>
              <a:t>Выбор форм и методов реализации проектной деятельности</a:t>
            </a:r>
          </a:p>
          <a:p>
            <a:pPr marL="285750" indent="-285750" eaLnBrk="0" hangingPunct="0">
              <a:buFont typeface="Arial" pitchFamily="34" charset="0"/>
              <a:buChar char="•"/>
            </a:pPr>
            <a:r>
              <a:rPr lang="ru-RU" sz="1200" dirty="0">
                <a:solidFill>
                  <a:srgbClr val="000000"/>
                </a:solidFill>
              </a:rPr>
              <a:t>Привлечение родителей к участию в проектной деятельности</a:t>
            </a:r>
          </a:p>
        </p:txBody>
      </p:sp>
      <p:sp>
        <p:nvSpPr>
          <p:cNvPr id="9237" name="Text Box 21"/>
          <p:cNvSpPr txBox="1">
            <a:spLocks noChangeArrowheads="1"/>
          </p:cNvSpPr>
          <p:nvPr/>
        </p:nvSpPr>
        <p:spPr bwMode="black">
          <a:xfrm>
            <a:off x="4520146" y="3150042"/>
            <a:ext cx="3724262" cy="200054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85750" indent="-285750" eaLnBrk="0" hangingPunct="0">
              <a:buFont typeface="Arial" pitchFamily="34" charset="0"/>
              <a:buChar char="•"/>
            </a:pPr>
            <a:r>
              <a:rPr lang="ru-RU" sz="1200" dirty="0" smtClean="0">
                <a:solidFill>
                  <a:srgbClr val="000000"/>
                </a:solidFill>
              </a:rPr>
              <a:t>Организация работы педагогов, детей и родителей по реализации этапов проекта</a:t>
            </a:r>
          </a:p>
          <a:p>
            <a:pPr marL="171450" indent="-171450" eaLnBrk="0" hangingPunct="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0000"/>
                </a:solidFill>
              </a:rPr>
              <a:t>Разработка системы планирования, методических материалов (конспекты,  презентации и т.п</a:t>
            </a:r>
            <a:r>
              <a:rPr lang="ru-RU" sz="1200" dirty="0" smtClean="0">
                <a:solidFill>
                  <a:srgbClr val="000000"/>
                </a:solidFill>
              </a:rPr>
              <a:t>.)</a:t>
            </a:r>
            <a:endParaRPr lang="ru-RU" sz="1200" dirty="0">
              <a:solidFill>
                <a:srgbClr val="000000"/>
              </a:solidFill>
            </a:endParaRPr>
          </a:p>
          <a:p>
            <a:pPr marL="171450" indent="-171450" eaLnBrk="0" hangingPunct="0">
              <a:buFont typeface="Arial" panose="020B0604020202020204" pitchFamily="34" charset="0"/>
              <a:buChar char="•"/>
            </a:pPr>
            <a:endParaRPr lang="ru-RU" sz="1200" dirty="0" smtClean="0">
              <a:solidFill>
                <a:srgbClr val="000000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 smtClean="0"/>
              <a:t>Мини музея «В гостях у белочки».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 smtClean="0"/>
              <a:t>Книга «Такая разная белочка».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 smtClean="0"/>
              <a:t>Конкурс чтецов «Стихи и загадки о белке»</a:t>
            </a:r>
          </a:p>
          <a:p>
            <a:pPr marL="285750" indent="-285750" eaLnBrk="0" hangingPunct="0">
              <a:buFont typeface="Arial" pitchFamily="34" charset="0"/>
              <a:buChar char="•"/>
            </a:pPr>
            <a:endParaRPr lang="ru-RU" sz="1400" dirty="0" smtClean="0">
              <a:solidFill>
                <a:srgbClr val="000000"/>
              </a:solidFill>
            </a:endParaRPr>
          </a:p>
          <a:p>
            <a:pPr marL="285750" indent="-285750" eaLnBrk="0" hangingPunct="0">
              <a:buFont typeface="Arial" pitchFamily="34" charset="0"/>
              <a:buChar char="•"/>
            </a:pPr>
            <a:endParaRPr lang="ru-RU" sz="1400" dirty="0">
              <a:solidFill>
                <a:srgbClr val="000000"/>
              </a:solidFill>
            </a:endParaRPr>
          </a:p>
        </p:txBody>
      </p:sp>
      <p:sp>
        <p:nvSpPr>
          <p:cNvPr id="9238" name="Text Box 22"/>
          <p:cNvSpPr txBox="1">
            <a:spLocks noChangeArrowheads="1"/>
          </p:cNvSpPr>
          <p:nvPr/>
        </p:nvSpPr>
        <p:spPr bwMode="black">
          <a:xfrm>
            <a:off x="4572001" y="4941168"/>
            <a:ext cx="3039859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85750" indent="-285750" eaLnBrk="0" hangingPunct="0">
              <a:buFont typeface="Arial" pitchFamily="34" charset="0"/>
              <a:buChar char="•"/>
            </a:pPr>
            <a:r>
              <a:rPr lang="ru-RU" sz="1400" dirty="0">
                <a:solidFill>
                  <a:srgbClr val="000000"/>
                </a:solidFill>
              </a:rPr>
              <a:t>Подведение итогов и обобщение результатов проекта</a:t>
            </a: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9239" name="Text Box 23"/>
          <p:cNvSpPr txBox="1">
            <a:spLocks noChangeArrowheads="1"/>
          </p:cNvSpPr>
          <p:nvPr/>
        </p:nvSpPr>
        <p:spPr bwMode="gray">
          <a:xfrm>
            <a:off x="1441252" y="3147021"/>
            <a:ext cx="1179909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ru-RU" b="1" dirty="0"/>
              <a:t>Этапы </a:t>
            </a:r>
            <a:r>
              <a:rPr lang="ru-RU" b="1" dirty="0" smtClean="0"/>
              <a:t>проекта</a:t>
            </a:r>
            <a:endParaRPr lang="en-US" b="1" dirty="0"/>
          </a:p>
        </p:txBody>
      </p:sp>
      <p:sp>
        <p:nvSpPr>
          <p:cNvPr id="9240" name="Text Box 24"/>
          <p:cNvSpPr txBox="1">
            <a:spLocks noChangeArrowheads="1"/>
          </p:cNvSpPr>
          <p:nvPr/>
        </p:nvSpPr>
        <p:spPr bwMode="white">
          <a:xfrm>
            <a:off x="3199164" y="2029525"/>
            <a:ext cx="1441893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 b="1" dirty="0">
                <a:solidFill>
                  <a:srgbClr val="FEFFFF"/>
                </a:solidFill>
              </a:rPr>
              <a:t>Подготовительный </a:t>
            </a:r>
            <a:r>
              <a:rPr lang="ru-RU" sz="1200" b="1" dirty="0" smtClean="0">
                <a:solidFill>
                  <a:srgbClr val="FEFFFF"/>
                </a:solidFill>
              </a:rPr>
              <a:t>этап</a:t>
            </a:r>
            <a:endParaRPr lang="ru-RU" sz="1200" b="1" dirty="0">
              <a:solidFill>
                <a:srgbClr val="FEFFFF"/>
              </a:solidFill>
            </a:endParaRPr>
          </a:p>
        </p:txBody>
      </p:sp>
      <p:sp>
        <p:nvSpPr>
          <p:cNvPr id="9241" name="Text Box 25"/>
          <p:cNvSpPr txBox="1">
            <a:spLocks noChangeArrowheads="1"/>
          </p:cNvSpPr>
          <p:nvPr/>
        </p:nvSpPr>
        <p:spPr bwMode="white">
          <a:xfrm>
            <a:off x="3265227" y="3663170"/>
            <a:ext cx="1254919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dirty="0">
                <a:solidFill>
                  <a:srgbClr val="FEFFFF"/>
                </a:solidFill>
              </a:rPr>
              <a:t> </a:t>
            </a:r>
            <a:r>
              <a:rPr lang="ru-RU" sz="1200" b="1" dirty="0">
                <a:solidFill>
                  <a:srgbClr val="FEFFFF"/>
                </a:solidFill>
              </a:rPr>
              <a:t>Основной этап </a:t>
            </a:r>
          </a:p>
        </p:txBody>
      </p:sp>
      <p:sp>
        <p:nvSpPr>
          <p:cNvPr id="9242" name="Text Box 26"/>
          <p:cNvSpPr txBox="1">
            <a:spLocks noChangeArrowheads="1"/>
          </p:cNvSpPr>
          <p:nvPr/>
        </p:nvSpPr>
        <p:spPr bwMode="white">
          <a:xfrm>
            <a:off x="3249356" y="5205795"/>
            <a:ext cx="1314172" cy="73866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 b="1" dirty="0">
                <a:solidFill>
                  <a:srgbClr val="FEFFFF"/>
                </a:solidFill>
              </a:rPr>
              <a:t>Заключительный этап </a:t>
            </a:r>
          </a:p>
          <a:p>
            <a:pPr algn="ctr">
              <a:spcBef>
                <a:spcPct val="50000"/>
              </a:spcBef>
            </a:pPr>
            <a:endParaRPr lang="en-US" sz="1200" b="1" dirty="0">
              <a:solidFill>
                <a:srgbClr val="FE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399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67143"/>
          </a:xfrm>
          <a:prstGeom prst="rect">
            <a:avLst/>
          </a:prstGeom>
        </p:spPr>
      </p:pic>
      <p:sp>
        <p:nvSpPr>
          <p:cNvPr id="7" name="Rectangle 9"/>
          <p:cNvSpPr txBox="1">
            <a:spLocks noChangeArrowheads="1"/>
          </p:cNvSpPr>
          <p:nvPr/>
        </p:nvSpPr>
        <p:spPr>
          <a:xfrm>
            <a:off x="1763688" y="1196752"/>
            <a:ext cx="654684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5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699792" y="827420"/>
            <a:ext cx="55422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chemeClr val="accent3">
                    <a:lumMod val="50000"/>
                  </a:schemeClr>
                </a:solidFill>
              </a:rPr>
              <a:t>Содержание</a:t>
            </a:r>
            <a:r>
              <a:rPr lang="ru-RU" sz="36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3600" b="1" dirty="0">
                <a:solidFill>
                  <a:schemeClr val="accent3">
                    <a:lumMod val="50000"/>
                  </a:schemeClr>
                </a:solidFill>
              </a:rPr>
              <a:t>деятельности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45263" y="1859533"/>
            <a:ext cx="2880320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Дошкольники</a:t>
            </a:r>
            <a:endParaRPr lang="ru-RU" sz="3200" b="1" dirty="0" smtClean="0">
              <a:solidFill>
                <a:srgbClr val="FFFFFF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Исследовательская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деятельность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Беседы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dirty="0"/>
              <a:t>Конструктивная деятельность</a:t>
            </a:r>
            <a:endParaRPr lang="en-US" sz="1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699792" y="4221088"/>
            <a:ext cx="3600399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3">
                    <a:lumMod val="50000"/>
                  </a:schemeClr>
                </a:solidFill>
              </a:rPr>
              <a:t>Родители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Опыты в домашних условиях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Изготовление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     плакатов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37112" y="1864288"/>
            <a:ext cx="3783360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3">
                    <a:lumMod val="50000"/>
                  </a:schemeClr>
                </a:solidFill>
              </a:rPr>
              <a:t>Педагоги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Организация условий для исследовательской конструктивной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     деятельности.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Взаимодействие с родителями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15053"/>
            <a:ext cx="2771799" cy="262631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5667" y="4418256"/>
            <a:ext cx="2804925" cy="2419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97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22" y="1600200"/>
            <a:ext cx="8046156" cy="4525963"/>
          </a:xfr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650" y="2700338"/>
            <a:ext cx="6870700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5" y="2855913"/>
            <a:ext cx="6877050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285875" y="980728"/>
            <a:ext cx="76786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chemeClr val="accent3">
                    <a:lumMod val="50000"/>
                  </a:schemeClr>
                </a:solidFill>
              </a:rPr>
              <a:t>Формы и </a:t>
            </a: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методы</a:t>
            </a:r>
            <a:r>
              <a:rPr lang="ru-RU" sz="3600" b="1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3600" b="1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3600" b="1" dirty="0">
                <a:solidFill>
                  <a:schemeClr val="accent3">
                    <a:lumMod val="50000"/>
                  </a:schemeClr>
                </a:solidFill>
              </a:rPr>
              <a:t>реализации проекта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899592" y="2136339"/>
            <a:ext cx="824440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/>
              <a:t> Исследовательская </a:t>
            </a:r>
            <a:r>
              <a:rPr lang="ru-RU" sz="2400" dirty="0"/>
              <a:t>деятельность           </a:t>
            </a:r>
          </a:p>
          <a:p>
            <a:r>
              <a:rPr lang="ru-RU" sz="2400" dirty="0" smtClean="0"/>
              <a:t>•    Познавательные </a:t>
            </a:r>
            <a:r>
              <a:rPr lang="ru-RU" sz="2400" dirty="0"/>
              <a:t>беседы </a:t>
            </a:r>
          </a:p>
          <a:p>
            <a:r>
              <a:rPr lang="ru-RU" sz="2400" dirty="0" smtClean="0"/>
              <a:t>•    Конструктивные </a:t>
            </a:r>
            <a:r>
              <a:rPr lang="ru-RU" sz="2400" dirty="0"/>
              <a:t>постройки</a:t>
            </a:r>
          </a:p>
          <a:p>
            <a:r>
              <a:rPr lang="ru-RU" sz="2400" dirty="0" smtClean="0"/>
              <a:t>•    Опыты </a:t>
            </a:r>
            <a:r>
              <a:rPr lang="ru-RU" sz="2400" dirty="0"/>
              <a:t>и эксперименты </a:t>
            </a:r>
          </a:p>
          <a:p>
            <a:r>
              <a:rPr lang="ru-RU" sz="2400" dirty="0" smtClean="0"/>
              <a:t>•    Изготовление </a:t>
            </a:r>
            <a:r>
              <a:rPr lang="ru-RU" sz="2400" dirty="0"/>
              <a:t>плакатов</a:t>
            </a:r>
          </a:p>
          <a:p>
            <a:r>
              <a:rPr lang="ru-RU" sz="2400" dirty="0" smtClean="0"/>
              <a:t>•    Подбор </a:t>
            </a:r>
            <a:r>
              <a:rPr lang="ru-RU" sz="2400" dirty="0"/>
              <a:t>художественных произведений</a:t>
            </a:r>
          </a:p>
          <a:p>
            <a:r>
              <a:rPr lang="ru-RU" sz="2400" dirty="0" smtClean="0"/>
              <a:t>•    Создание </a:t>
            </a:r>
            <a:r>
              <a:rPr lang="ru-RU" sz="2400" dirty="0"/>
              <a:t>слайд – презентации проекта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168246"/>
            <a:ext cx="2779801" cy="257644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832520"/>
            <a:ext cx="2746562" cy="201234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4419550"/>
            <a:ext cx="2555776" cy="2425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90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22" y="1600200"/>
            <a:ext cx="8046156" cy="4525963"/>
          </a:xfr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650" y="2700338"/>
            <a:ext cx="6870700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5" y="2855913"/>
            <a:ext cx="6877050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400"/>
            <a:ext cx="9144000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9244">
            <a:off x="4527505" y="157248"/>
            <a:ext cx="4385923" cy="3607470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20684">
            <a:off x="148616" y="310603"/>
            <a:ext cx="4266755" cy="294051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49821">
            <a:off x="4316697" y="3767742"/>
            <a:ext cx="4605710" cy="308769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7747">
            <a:off x="191112" y="3411435"/>
            <a:ext cx="3942898" cy="3248579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783794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010"/>
            <a:ext cx="9144000" cy="6864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02609" y="547109"/>
            <a:ext cx="77451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accent3">
                    <a:lumMod val="50000"/>
                  </a:schemeClr>
                </a:solidFill>
              </a:rPr>
              <a:t>Полученные результаты проекта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772816"/>
            <a:ext cx="3633837" cy="2590862"/>
          </a:xfrm>
          <a:prstGeom prst="rect">
            <a:avLst/>
          </a:prstGeom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1186755"/>
            <a:ext cx="3966492" cy="2130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614018" y="3598299"/>
            <a:ext cx="2998555" cy="349952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158961" y="1310402"/>
            <a:ext cx="17560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Конкурс  чтецов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 rot="10800000" flipH="1" flipV="1">
            <a:off x="5437488" y="4363678"/>
            <a:ext cx="31990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Презентация книги «Белкины секреты»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19945" y="3317069"/>
            <a:ext cx="4192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Мини-музей «В гостях у белочки»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7857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650" y="2700338"/>
            <a:ext cx="6870700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5" y="2855913"/>
            <a:ext cx="6877050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57939" y="1916832"/>
            <a:ext cx="6821098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 smtClean="0">
                <a:ln/>
                <a:solidFill>
                  <a:schemeClr val="accent3"/>
                </a:solidFill>
                <a:effectLst/>
              </a:rPr>
              <a:t>Спасибо </a:t>
            </a:r>
          </a:p>
          <a:p>
            <a:pPr algn="ctr"/>
            <a:r>
              <a:rPr lang="ru-RU" sz="8800" b="1" cap="none" spc="0" dirty="0" smtClean="0">
                <a:ln/>
                <a:solidFill>
                  <a:schemeClr val="accent3"/>
                </a:solidFill>
                <a:effectLst/>
              </a:rPr>
              <a:t>за внимание!</a:t>
            </a:r>
            <a:endParaRPr lang="ru-RU" sz="88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1939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336</Words>
  <Application>Microsoft Office PowerPoint</Application>
  <PresentationFormat>Экран (4:3)</PresentationFormat>
  <Paragraphs>64</Paragraphs>
  <Slides>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Задачи проекта</vt:lpstr>
      <vt:lpstr>Этапы проекта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Certified Windows</dc:creator>
  <cp:lastModifiedBy>Степанова Ирина Леонидовна</cp:lastModifiedBy>
  <cp:revision>17</cp:revision>
  <dcterms:created xsi:type="dcterms:W3CDTF">2019-10-27T17:53:06Z</dcterms:created>
  <dcterms:modified xsi:type="dcterms:W3CDTF">2021-10-05T08:58:38Z</dcterms:modified>
</cp:coreProperties>
</file>