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89" r:id="rId4"/>
    <p:sldId id="263" r:id="rId5"/>
    <p:sldId id="264" r:id="rId6"/>
    <p:sldId id="265" r:id="rId7"/>
    <p:sldId id="290" r:id="rId8"/>
    <p:sldId id="260" r:id="rId9"/>
    <p:sldId id="262" r:id="rId10"/>
    <p:sldId id="259" r:id="rId11"/>
    <p:sldId id="291" r:id="rId12"/>
    <p:sldId id="266" r:id="rId13"/>
    <p:sldId id="267" r:id="rId14"/>
    <p:sldId id="268" r:id="rId15"/>
    <p:sldId id="292" r:id="rId16"/>
    <p:sldId id="269" r:id="rId17"/>
    <p:sldId id="270" r:id="rId18"/>
    <p:sldId id="271" r:id="rId19"/>
    <p:sldId id="293" r:id="rId20"/>
    <p:sldId id="272" r:id="rId21"/>
    <p:sldId id="273" r:id="rId22"/>
    <p:sldId id="274" r:id="rId23"/>
    <p:sldId id="294" r:id="rId24"/>
    <p:sldId id="275" r:id="rId25"/>
    <p:sldId id="276" r:id="rId26"/>
    <p:sldId id="277" r:id="rId27"/>
    <p:sldId id="295" r:id="rId28"/>
    <p:sldId id="298" r:id="rId29"/>
    <p:sldId id="299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FCD5B5"/>
    <a:srgbClr val="005EAC"/>
    <a:srgbClr val="0066CC"/>
    <a:srgbClr val="0033CC"/>
    <a:srgbClr val="003399"/>
    <a:srgbClr val="0000FF"/>
    <a:srgbClr val="00CCFF"/>
    <a:srgbClr val="9966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>
      <p:cViewPr varScale="1">
        <p:scale>
          <a:sx n="107" d="100"/>
          <a:sy n="107" d="100"/>
        </p:scale>
        <p:origin x="-774" y="-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640616" y="6597352"/>
            <a:ext cx="468536" cy="25853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992544" y="6538913"/>
            <a:ext cx="1188946" cy="33265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90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4000" y="2348880"/>
            <a:ext cx="87840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96600" y="6597352"/>
            <a:ext cx="612552" cy="258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.</a:t>
            </a:r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60496" y="659735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996600"/>
                </a:solidFill>
              </a:rPr>
              <a:t>Крылова Г.Н</a:t>
            </a:r>
            <a:endParaRPr lang="ru-RU" sz="1200" dirty="0">
              <a:solidFill>
                <a:srgbClr val="9966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4400" b="1" kern="1200">
          <a:solidFill>
            <a:schemeClr val="tx1"/>
          </a:solidFill>
          <a:latin typeface="Classica One" panose="03000607020000020002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23.xml"/><Relationship Id="rId26" Type="http://schemas.openxmlformats.org/officeDocument/2006/relationships/slide" Target="slide27.xml"/><Relationship Id="rId3" Type="http://schemas.openxmlformats.org/officeDocument/2006/relationships/audio" Target="../media/audio1.wav"/><Relationship Id="rId21" Type="http://schemas.openxmlformats.org/officeDocument/2006/relationships/slide" Target="slide17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9.xml"/><Relationship Id="rId25" Type="http://schemas.openxmlformats.org/officeDocument/2006/relationships/slide" Target="slide25.xml"/><Relationship Id="rId2" Type="http://schemas.openxmlformats.org/officeDocument/2006/relationships/slide" Target="slide3.xml"/><Relationship Id="rId16" Type="http://schemas.openxmlformats.org/officeDocument/2006/relationships/slide" Target="slide24.xml"/><Relationship Id="rId20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2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1.xml"/><Relationship Id="rId10" Type="http://schemas.openxmlformats.org/officeDocument/2006/relationships/slide" Target="slide10.xml"/><Relationship Id="rId19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0.xml"/><Relationship Id="rId27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hudogestvo.ru/upload/iblock/9c3/9c38bac4ac0013cd572377147abb2cba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linetestpad.com/ru/test/44255-test-dlya-izbiratelej" TargetMode="External"/><Relationship Id="rId5" Type="http://schemas.openxmlformats.org/officeDocument/2006/relationships/hyperlink" Target="https://konstruktortestov.ru/test-60210?ysclid=lsstifmxc437241444" TargetMode="External"/><Relationship Id="rId4" Type="http://schemas.openxmlformats.org/officeDocument/2006/relationships/hyperlink" Target="https://www.freepngimg.com/png/72548-pen-fountain-feather-quill-hd-image-free-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4797152"/>
            <a:ext cx="8352928" cy="1872208"/>
          </a:xfrm>
          <a:prstGeom prst="rect">
            <a:avLst/>
          </a:prstGeom>
          <a:noFill/>
          <a:ln w="152400">
            <a:noFill/>
          </a:ln>
          <a:scene3d>
            <a:camera prst="orthographicFront"/>
            <a:lightRig rig="threePt" dir="t"/>
          </a:scene3d>
          <a:sp3d>
            <a:bevelT w="1778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89856"/>
            <a:ext cx="12192000" cy="200749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8084" y="4797152"/>
            <a:ext cx="5929354" cy="1584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6000" b="1" dirty="0">
                <a:ln w="3175">
                  <a:solidFill>
                    <a:srgbClr val="4D1C1B"/>
                  </a:solidFill>
                </a:ln>
                <a:solidFill>
                  <a:srgbClr val="4D1C1B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lassica Two" panose="03000607020000020002" pitchFamily="66" charset="0"/>
              </a:rPr>
              <a:t>Своя игра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24628" y="5072075"/>
            <a:ext cx="5656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Вокуева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Галина Юрьевна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библиотекарь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НАО «ОШ п.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Каратайка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 </a:t>
            </a:r>
            <a:r>
              <a:rPr lang="ru-RU" dirty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00808"/>
            <a:ext cx="6264208" cy="4104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знак нужно нанести в квадрат бюллетеня напротив фамилии выбираемого депутата?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галочку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нолик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любой знак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крестик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8"/>
            <a:ext cx="974615" cy="2184246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31504" y="1214421"/>
            <a:ext cx="2821350" cy="4286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Вопрос  </a:t>
            </a:r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00808"/>
            <a:ext cx="6552728" cy="41044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какому документу вы можете получить бюллетень для голосования на участке?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любому документу, где есть ваша фотография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паспорту гражданина РФ или по загранпаспорту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по паспорту или по справке из полиции об оформлении паспорта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8"/>
            <a:ext cx="974615" cy="2184246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88078" y="1214422"/>
            <a:ext cx="2859329" cy="43439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</a:t>
            </a:r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628800"/>
            <a:ext cx="6408712" cy="417646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Должна ли быть опечатана урна, куда вы опускаете бюллетень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обязательно, если рядом с ней стоит член комиссии и следит за ходом голосования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Да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Нет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все люди честные и можно не опечатывать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8"/>
            <a:ext cx="974615" cy="2184246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214422"/>
            <a:ext cx="2832229" cy="4302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069 L 0.06538 0.04071 C 0.07944 0.04973 0.10041 0.05459 0.12242 0.05459 C 0.14743 0.05459 0.16749 0.04973 0.18142 0.04071 L 0.2485 0.0006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3" y="26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5760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Вопрос  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1784" y="1556792"/>
            <a:ext cx="6480720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 на участке или рядом с ним висеть агитационные материалы какого-либо кандидата или партии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ведь это выборы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только в кабинке для</a:t>
            </a: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голосования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потому что агитация завершена</a:t>
            </a:r>
          </a:p>
          <a:p>
            <a:pPr marL="0" indent="0">
              <a:buNone/>
            </a:pPr>
            <a:endParaRPr lang="ru-RU" sz="3000" dirty="0"/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192966"/>
            <a:ext cx="2857520" cy="4341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Вопрос  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00808"/>
            <a:ext cx="6264208" cy="41044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ли быть в кабинке для голосования любые письменные принадлежности?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могут быть и карандаши, и ручки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никаких письменных принадлежностей быть не может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могут быть только шариковые ручки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172253"/>
            <a:ext cx="2857520" cy="4341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 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72816"/>
            <a:ext cx="6192200" cy="403244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 вы проголосовать за пожилого родственника по его паспорту на участке?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конечно, я же знаю, за кого он хочет голосовать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Нет, но я могу вызвать членов избирательной комиссии с урной для голосования на дому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Да, но только если он напишет заявление, что доверяет вам провести за него эту процедуру</a:t>
            </a:r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05399" y="1214422"/>
            <a:ext cx="2868371" cy="43577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Вопрос  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192200" cy="41044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ли член комиссии советовать вам, за какую партию лучше проголосовать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endParaRPr lang="ru-RU" sz="3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только, если вы сами его об этом попросите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8"/>
          <a:srcRect r="69179" b="18553"/>
          <a:stretch>
            <a:fillRect/>
          </a:stretch>
        </p:blipFill>
        <p:spPr>
          <a:xfrm>
            <a:off x="1584253" y="1214422"/>
            <a:ext cx="2821348" cy="4286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 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FF33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FF33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192200" cy="41044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ли член избирательной комиссии объяснить вам процедуру голосования?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 обязаны ее знать заранее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ему запрещено давать пояснения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8"/>
          <a:srcRect r="69179" b="18553"/>
          <a:stretch>
            <a:fillRect/>
          </a:stretch>
        </p:blipFill>
        <p:spPr>
          <a:xfrm>
            <a:off x="1616695" y="1209983"/>
            <a:ext cx="2843956" cy="4320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980729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  </a:t>
            </a:r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dirty="0">
              <a:ln w="6350">
                <a:solidFill>
                  <a:srgbClr val="7030A0"/>
                </a:solidFill>
              </a:ln>
              <a:solidFill>
                <a:srgbClr val="99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484784"/>
            <a:ext cx="6264208" cy="43204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выданном вам бюллетене должны быть проставлены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endParaRPr lang="ru-RU" sz="9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Печать 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избирательной комиссии и подпись председателя комиссии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Печать 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избирательной комиссии и подпись двух членов комиссии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Ваши фамилия, имя, отчество и домашний адрес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490615" y="1150059"/>
            <a:ext cx="2857520" cy="4341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Вопрос   </a:t>
            </a:r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dirty="0">
              <a:ln w="6350">
                <a:solidFill>
                  <a:srgbClr val="7030A0"/>
                </a:solidFill>
              </a:ln>
              <a:solidFill>
                <a:srgbClr val="99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00808"/>
            <a:ext cx="6264208" cy="41044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член комиссии, прежде чем выдать вам бюллетень?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Заглядывает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ваш паспорт и сверяет его данные с имеющимися в реестре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ксерокопию вашего паспорта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Переписывает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данные вашего паспорта в реестр избирателей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03872" y="1285860"/>
            <a:ext cx="2774326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253" y="646579"/>
            <a:ext cx="9978759" cy="5631648"/>
          </a:xfrm>
          <a:prstGeom prst="rect">
            <a:avLst/>
          </a:prstGeom>
          <a:solidFill>
            <a:srgbClr val="FCD5B5">
              <a:alpha val="69804"/>
            </a:srgb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hlinkClick r:id="rId2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4871864" y="646579"/>
            <a:ext cx="1265588" cy="1121572"/>
          </a:xfrm>
          <a:prstGeom prst="rect">
            <a:avLst/>
          </a:prstGeom>
          <a:gradFill>
            <a:gsLst>
              <a:gs pos="35000">
                <a:srgbClr val="92D050"/>
              </a:gs>
              <a:gs pos="90000">
                <a:srgbClr val="00B05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</a:t>
            </a:r>
          </a:p>
        </p:txBody>
      </p:sp>
      <p:sp>
        <p:nvSpPr>
          <p:cNvPr id="5" name="TextBox 4">
            <a:hlinkClick r:id="rId4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6126556" y="646579"/>
            <a:ext cx="1265588" cy="1121572"/>
          </a:xfrm>
          <a:prstGeom prst="rect">
            <a:avLst/>
          </a:prstGeom>
          <a:gradFill>
            <a:gsLst>
              <a:gs pos="35000">
                <a:srgbClr val="92D050"/>
              </a:gs>
              <a:gs pos="90000">
                <a:srgbClr val="00B05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</a:t>
            </a:r>
          </a:p>
        </p:txBody>
      </p:sp>
      <p:sp>
        <p:nvSpPr>
          <p:cNvPr id="6" name="TextBox 5">
            <a:hlinkClick r:id="rId5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7392144" y="646579"/>
            <a:ext cx="1265588" cy="1121572"/>
          </a:xfrm>
          <a:prstGeom prst="rect">
            <a:avLst/>
          </a:prstGeom>
          <a:gradFill>
            <a:gsLst>
              <a:gs pos="35000">
                <a:srgbClr val="92D050"/>
              </a:gs>
              <a:gs pos="90000">
                <a:srgbClr val="00B05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3</a:t>
            </a:r>
          </a:p>
        </p:txBody>
      </p:sp>
      <p:sp>
        <p:nvSpPr>
          <p:cNvPr id="7" name="TextBox 6">
            <a:hlinkClick r:id="rId6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8646836" y="646579"/>
            <a:ext cx="1265588" cy="1121572"/>
          </a:xfrm>
          <a:prstGeom prst="rect">
            <a:avLst/>
          </a:prstGeom>
          <a:gradFill>
            <a:gsLst>
              <a:gs pos="35000">
                <a:srgbClr val="92D050"/>
              </a:gs>
              <a:gs pos="90000">
                <a:srgbClr val="00B05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4</a:t>
            </a:r>
          </a:p>
        </p:txBody>
      </p:sp>
      <p:sp>
        <p:nvSpPr>
          <p:cNvPr id="8" name="TextBox 7">
            <a:hlinkClick r:id="rId7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9912424" y="646579"/>
            <a:ext cx="1265588" cy="1121572"/>
          </a:xfrm>
          <a:prstGeom prst="rect">
            <a:avLst/>
          </a:prstGeom>
          <a:gradFill>
            <a:gsLst>
              <a:gs pos="35000">
                <a:srgbClr val="92D050"/>
              </a:gs>
              <a:gs pos="90000">
                <a:srgbClr val="00B05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5</a:t>
            </a:r>
          </a:p>
        </p:txBody>
      </p:sp>
      <p:sp>
        <p:nvSpPr>
          <p:cNvPr id="9" name="TextBox 8">
            <a:hlinkClick r:id="rId8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4871864" y="1779584"/>
            <a:ext cx="1265588" cy="1121572"/>
          </a:xfrm>
          <a:prstGeom prst="rect">
            <a:avLst/>
          </a:prstGeom>
          <a:gradFill>
            <a:gsLst>
              <a:gs pos="35000">
                <a:schemeClr val="accent6">
                  <a:lumMod val="60000"/>
                  <a:lumOff val="40000"/>
                </a:schemeClr>
              </a:gs>
              <a:gs pos="90000">
                <a:schemeClr val="accent6">
                  <a:lumMod val="7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6</a:t>
            </a:r>
          </a:p>
        </p:txBody>
      </p:sp>
      <p:sp>
        <p:nvSpPr>
          <p:cNvPr id="10" name="TextBox 9">
            <a:hlinkClick r:id="rId9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6126556" y="1769959"/>
            <a:ext cx="1265588" cy="1121572"/>
          </a:xfrm>
          <a:prstGeom prst="rect">
            <a:avLst/>
          </a:prstGeom>
          <a:gradFill>
            <a:gsLst>
              <a:gs pos="35000">
                <a:schemeClr val="accent6">
                  <a:lumMod val="60000"/>
                  <a:lumOff val="40000"/>
                </a:schemeClr>
              </a:gs>
              <a:gs pos="90000">
                <a:schemeClr val="accent6">
                  <a:lumMod val="7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7</a:t>
            </a:r>
          </a:p>
        </p:txBody>
      </p:sp>
      <p:sp>
        <p:nvSpPr>
          <p:cNvPr id="11" name="TextBox 10">
            <a:hlinkClick r:id="rId10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7392144" y="1768151"/>
            <a:ext cx="1265588" cy="1121572"/>
          </a:xfrm>
          <a:prstGeom prst="rect">
            <a:avLst/>
          </a:prstGeom>
          <a:gradFill>
            <a:gsLst>
              <a:gs pos="35000">
                <a:schemeClr val="accent6">
                  <a:lumMod val="60000"/>
                  <a:lumOff val="40000"/>
                </a:schemeClr>
              </a:gs>
              <a:gs pos="90000">
                <a:schemeClr val="accent6">
                  <a:lumMod val="7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8</a:t>
            </a:r>
          </a:p>
        </p:txBody>
      </p:sp>
      <p:sp>
        <p:nvSpPr>
          <p:cNvPr id="12" name="TextBox 11">
            <a:hlinkClick r:id="rId11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8646836" y="1779584"/>
            <a:ext cx="1265588" cy="1121572"/>
          </a:xfrm>
          <a:prstGeom prst="rect">
            <a:avLst/>
          </a:prstGeom>
          <a:gradFill>
            <a:gsLst>
              <a:gs pos="35000">
                <a:schemeClr val="accent6">
                  <a:lumMod val="60000"/>
                  <a:lumOff val="40000"/>
                </a:schemeClr>
              </a:gs>
              <a:gs pos="90000">
                <a:schemeClr val="accent6">
                  <a:lumMod val="7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9</a:t>
            </a:r>
          </a:p>
        </p:txBody>
      </p:sp>
      <p:sp>
        <p:nvSpPr>
          <p:cNvPr id="13" name="TextBox 12">
            <a:hlinkClick r:id="rId12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9912424" y="1779584"/>
            <a:ext cx="1265588" cy="1121572"/>
          </a:xfrm>
          <a:prstGeom prst="rect">
            <a:avLst/>
          </a:prstGeom>
          <a:gradFill>
            <a:gsLst>
              <a:gs pos="35000">
                <a:schemeClr val="accent6">
                  <a:lumMod val="60000"/>
                  <a:lumOff val="40000"/>
                </a:schemeClr>
              </a:gs>
              <a:gs pos="90000">
                <a:schemeClr val="accent6">
                  <a:lumMod val="7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10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4" name="TextBox 13">
            <a:hlinkClick r:id="rId13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4871864" y="2924944"/>
            <a:ext cx="1265588" cy="1121572"/>
          </a:xfrm>
          <a:prstGeom prst="rect">
            <a:avLst/>
          </a:prstGeom>
          <a:gradFill>
            <a:gsLst>
              <a:gs pos="35000">
                <a:srgbClr val="FF9999"/>
              </a:gs>
              <a:gs pos="90000">
                <a:srgbClr val="FF0066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11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5" name="TextBox 14">
            <a:hlinkClick r:id="rId14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6126556" y="2915319"/>
            <a:ext cx="1265588" cy="1121572"/>
          </a:xfrm>
          <a:prstGeom prst="rect">
            <a:avLst/>
          </a:prstGeom>
          <a:gradFill>
            <a:gsLst>
              <a:gs pos="35000">
                <a:srgbClr val="FF9999"/>
              </a:gs>
              <a:gs pos="90000">
                <a:srgbClr val="FF0066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12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6" name="TextBox 15">
            <a:hlinkClick r:id="rId15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7392144" y="2889723"/>
            <a:ext cx="1265588" cy="1121572"/>
          </a:xfrm>
          <a:prstGeom prst="rect">
            <a:avLst/>
          </a:prstGeom>
          <a:gradFill>
            <a:gsLst>
              <a:gs pos="35000">
                <a:srgbClr val="FF9999"/>
              </a:gs>
              <a:gs pos="90000">
                <a:srgbClr val="FF0066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13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7" name="TextBox 16">
            <a:hlinkClick r:id="rId16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6126556" y="5158463"/>
            <a:ext cx="1265588" cy="1121572"/>
          </a:xfrm>
          <a:prstGeom prst="rect">
            <a:avLst/>
          </a:prstGeom>
          <a:gradFill>
            <a:gsLst>
              <a:gs pos="35000">
                <a:srgbClr val="00B0F0"/>
              </a:gs>
              <a:gs pos="93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22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8" name="TextBox 17">
            <a:hlinkClick r:id="rId17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6126556" y="4036891"/>
            <a:ext cx="1265588" cy="1121572"/>
          </a:xfrm>
          <a:prstGeom prst="rect">
            <a:avLst/>
          </a:prstGeom>
          <a:gradFill>
            <a:gsLst>
              <a:gs pos="35000">
                <a:srgbClr val="9999FF"/>
              </a:gs>
              <a:gs pos="90000">
                <a:srgbClr val="7030A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17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9" name="TextBox 18">
            <a:hlinkClick r:id="rId18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4871864" y="5168088"/>
            <a:ext cx="1265588" cy="1121572"/>
          </a:xfrm>
          <a:prstGeom prst="rect">
            <a:avLst/>
          </a:prstGeom>
          <a:gradFill>
            <a:gsLst>
              <a:gs pos="35000">
                <a:srgbClr val="00B0F0"/>
              </a:gs>
              <a:gs pos="93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21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0" name="TextBox 19">
            <a:hlinkClick r:id="rId19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4871864" y="4046516"/>
            <a:ext cx="1265588" cy="1121572"/>
          </a:xfrm>
          <a:prstGeom prst="rect">
            <a:avLst/>
          </a:prstGeom>
          <a:gradFill>
            <a:gsLst>
              <a:gs pos="35000">
                <a:srgbClr val="9999FF"/>
              </a:gs>
              <a:gs pos="90000">
                <a:srgbClr val="7030A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16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1" name="TextBox 20">
            <a:hlinkClick r:id="rId20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8646836" y="2901156"/>
            <a:ext cx="1265588" cy="1121572"/>
          </a:xfrm>
          <a:prstGeom prst="rect">
            <a:avLst/>
          </a:prstGeom>
          <a:gradFill>
            <a:gsLst>
              <a:gs pos="35000">
                <a:srgbClr val="FF9999"/>
              </a:gs>
              <a:gs pos="90000">
                <a:srgbClr val="FF0066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14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2" name="TextBox 21">
            <a:hlinkClick r:id="rId21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9912424" y="2924944"/>
            <a:ext cx="1265588" cy="1121572"/>
          </a:xfrm>
          <a:prstGeom prst="rect">
            <a:avLst/>
          </a:prstGeom>
          <a:gradFill>
            <a:gsLst>
              <a:gs pos="35000">
                <a:srgbClr val="FF9999"/>
              </a:gs>
              <a:gs pos="90000">
                <a:srgbClr val="FF0066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15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3" name="TextBox 22">
            <a:hlinkClick r:id="rId22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7392144" y="4035083"/>
            <a:ext cx="1265588" cy="1121572"/>
          </a:xfrm>
          <a:prstGeom prst="rect">
            <a:avLst/>
          </a:prstGeom>
          <a:gradFill>
            <a:gsLst>
              <a:gs pos="35000">
                <a:srgbClr val="9999FF"/>
              </a:gs>
              <a:gs pos="90000">
                <a:srgbClr val="7030A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18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4" name="TextBox 23">
            <a:hlinkClick r:id="rId23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8646836" y="4046516"/>
            <a:ext cx="1265588" cy="1121572"/>
          </a:xfrm>
          <a:prstGeom prst="rect">
            <a:avLst/>
          </a:prstGeom>
          <a:gradFill>
            <a:gsLst>
              <a:gs pos="35000">
                <a:srgbClr val="9999FF"/>
              </a:gs>
              <a:gs pos="90000">
                <a:srgbClr val="7030A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19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5" name="TextBox 24">
            <a:hlinkClick r:id="rId24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9912424" y="4046516"/>
            <a:ext cx="1265588" cy="1121572"/>
          </a:xfrm>
          <a:prstGeom prst="rect">
            <a:avLst/>
          </a:prstGeom>
          <a:gradFill>
            <a:gsLst>
              <a:gs pos="35000">
                <a:srgbClr val="9999FF"/>
              </a:gs>
              <a:gs pos="90000">
                <a:srgbClr val="7030A0"/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20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6" name="TextBox 25">
            <a:hlinkClick r:id="rId25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7392144" y="5156655"/>
            <a:ext cx="1265588" cy="1121572"/>
          </a:xfrm>
          <a:prstGeom prst="rect">
            <a:avLst/>
          </a:prstGeom>
          <a:gradFill>
            <a:gsLst>
              <a:gs pos="35000">
                <a:srgbClr val="00B0F0"/>
              </a:gs>
              <a:gs pos="93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23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7" name="TextBox 26">
            <a:hlinkClick r:id="rId20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8646836" y="5168088"/>
            <a:ext cx="1265588" cy="1121572"/>
          </a:xfrm>
          <a:prstGeom prst="rect">
            <a:avLst/>
          </a:prstGeom>
          <a:gradFill>
            <a:gsLst>
              <a:gs pos="35000">
                <a:srgbClr val="00B0F0"/>
              </a:gs>
              <a:gs pos="93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24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8" name="TextBox 27">
            <a:hlinkClick r:id="rId26" action="ppaction://hlinksldjump" highlightClick="1">
              <a:snd r:embed="rId3" name="click.wav"/>
            </a:hlinkClick>
          </p:cNvPr>
          <p:cNvSpPr txBox="1">
            <a:spLocks noChangeAspect="1"/>
          </p:cNvSpPr>
          <p:nvPr/>
        </p:nvSpPr>
        <p:spPr>
          <a:xfrm>
            <a:off x="9912424" y="5168088"/>
            <a:ext cx="1265588" cy="1121572"/>
          </a:xfrm>
          <a:prstGeom prst="rect">
            <a:avLst/>
          </a:prstGeom>
          <a:gradFill>
            <a:gsLst>
              <a:gs pos="35000">
                <a:srgbClr val="00B0F0"/>
              </a:gs>
              <a:gs pos="93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metal">
            <a:bevelT w="190500" h="1905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 anchorCtr="0"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25</a:t>
            </a:r>
            <a:endParaRPr lang="ru-RU" sz="4800" b="1" dirty="0">
              <a:solidFill>
                <a:srgbClr val="0000FF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29" name="Рисунок 28" descr="File 00121 - копия.jpg"/>
          <p:cNvPicPr>
            <a:picLocks noChangeAspect="1"/>
          </p:cNvPicPr>
          <p:nvPr/>
        </p:nvPicPr>
        <p:blipFill>
          <a:blip r:embed="rId27"/>
          <a:srcRect r="69179" b="18553"/>
          <a:stretch>
            <a:fillRect/>
          </a:stretch>
        </p:blipFill>
        <p:spPr>
          <a:xfrm>
            <a:off x="1166778" y="642918"/>
            <a:ext cx="3714776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980729"/>
            <a:ext cx="8784000" cy="7200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Вопрос   </a:t>
            </a:r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dirty="0">
              <a:ln w="6350">
                <a:solidFill>
                  <a:srgbClr val="7030A0"/>
                </a:solidFill>
              </a:ln>
              <a:solidFill>
                <a:srgbClr val="99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192200" cy="410445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делать, если вы случайно испортили бюллетень?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Зачеркните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неверную отметку и в нем же проставьте необходимую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Объясните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члену комиссии, вам выдадут новый бюллетень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Другой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бюллетень вам получить не удастся, вы сами виноваты в своей ошибке, идите домой так и не проголосовав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231594"/>
            <a:ext cx="2892786" cy="4394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980729"/>
            <a:ext cx="8784000" cy="7200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 </a:t>
            </a:r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dirty="0">
              <a:ln w="6350">
                <a:solidFill>
                  <a:srgbClr val="7030A0"/>
                </a:solidFill>
              </a:ln>
              <a:solidFill>
                <a:srgbClr val="99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556792"/>
            <a:ext cx="6408712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пришли голосовать и хотите получить бюллетень, а вам говорят, что вы уже проголосовали</a:t>
            </a:r>
          </a:p>
          <a:p>
            <a:pPr marL="0" indent="0">
              <a:buNone/>
            </a:pP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Это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нарушение, немедленно пишите жалобу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Это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случайная ошибка, получите другой бюллетень, и никаких проблем не будет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Вам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разрешат проголосовать, т.к. ваша возможность для голосования уже исчерпана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214422"/>
            <a:ext cx="2868371" cy="43577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 </a:t>
            </a:r>
            <a:r>
              <a:rPr lang="ru-RU" dirty="0" smtClean="0">
                <a:ln w="6350">
                  <a:solidFill>
                    <a:srgbClr val="7030A0"/>
                  </a:solidFill>
                </a:ln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dirty="0">
              <a:ln w="6350">
                <a:solidFill>
                  <a:srgbClr val="7030A0"/>
                </a:solidFill>
              </a:ln>
              <a:solidFill>
                <a:srgbClr val="99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192200" cy="41044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обнаружили, что из списка избирателей не вычеркнут давно умерший ваш родственник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нарушение, немедленно пишите жалобу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Потребуйте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вычеркнуть немедленно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Обратитесь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вышестоящую комиссию, чтобы решить этот вопрос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227490"/>
            <a:ext cx="2868371" cy="43577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</a:t>
            </a:r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21</a:t>
            </a:r>
            <a:endParaRPr lang="ru-RU" dirty="0">
              <a:ln w="6350">
                <a:solidFill>
                  <a:srgbClr val="005EAC"/>
                </a:solidFill>
              </a:ln>
              <a:solidFill>
                <a:srgbClr val="00CC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00808"/>
            <a:ext cx="6264208" cy="41044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избирательном участке должна быть увеличенная форма протокола?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ее вывешивают только после завершения голосования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должна</a:t>
            </a:r>
          </a:p>
          <a:p>
            <a:pPr marL="0" indent="0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она вообще не требуется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22167" y="1236369"/>
            <a:ext cx="2857520" cy="4341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  22</a:t>
            </a:r>
            <a:endParaRPr lang="ru-RU" dirty="0">
              <a:ln w="6350">
                <a:solidFill>
                  <a:srgbClr val="005EAC"/>
                </a:solidFill>
              </a:ln>
              <a:solidFill>
                <a:srgbClr val="00CC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808" y="1700808"/>
            <a:ext cx="6120192" cy="410445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Имеется ли информация о партиях и кандидатах на участке?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там есть информационный стенд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 должны ее изучить заранее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участке есть листовки и газеты со всей информацией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31504" y="1124744"/>
            <a:ext cx="2857519" cy="43412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Вопрос  </a:t>
            </a:r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23</a:t>
            </a:r>
            <a:endParaRPr lang="ru-RU" dirty="0">
              <a:ln w="6350">
                <a:solidFill>
                  <a:srgbClr val="005EAC"/>
                </a:solidFill>
              </a:ln>
              <a:solidFill>
                <a:srgbClr val="00CC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192200" cy="4104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торжественная процедура вступления в должность главы государства – Президента РФ?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имплантация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локализация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инаугурация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инициализация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59496" y="1225943"/>
            <a:ext cx="2857520" cy="43412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</a:t>
            </a:r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dirty="0">
              <a:ln w="6350">
                <a:solidFill>
                  <a:srgbClr val="005EAC"/>
                </a:solidFill>
              </a:ln>
              <a:solidFill>
                <a:srgbClr val="00CC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808" y="1700808"/>
            <a:ext cx="6120192" cy="41044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момента избранный Президент вступает в должность?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следующий день после выборов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объявления результатов голосования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момента принятия присяги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31504" y="1214421"/>
            <a:ext cx="2857520" cy="4341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Вопрос  </a:t>
            </a:r>
            <a:r>
              <a:rPr lang="ru-RU" dirty="0" smtClean="0">
                <a:ln w="6350">
                  <a:solidFill>
                    <a:srgbClr val="005EAC"/>
                  </a:solidFill>
                </a:ln>
                <a:solidFill>
                  <a:srgbClr val="00CC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25</a:t>
            </a:r>
            <a:endParaRPr lang="ru-RU" dirty="0">
              <a:ln w="6350">
                <a:solidFill>
                  <a:srgbClr val="005EAC"/>
                </a:solidFill>
              </a:ln>
              <a:solidFill>
                <a:srgbClr val="00CC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808" y="1628800"/>
            <a:ext cx="6120192" cy="417646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Избирательная компания завершается…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закрытием избирательных участков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подсчетом голосов и определением результатов выборов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регистрацией кандидата на выбранную должность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536354" y="1254262"/>
            <a:ext cx="2862946" cy="4349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36" y="0"/>
            <a:ext cx="11160000" cy="6840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000" y="3717032"/>
            <a:ext cx="8784000" cy="2088232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24745"/>
            <a:ext cx="8928992" cy="29523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  <a:t>Спасибо</a:t>
            </a:r>
            <a:b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</a:br>
            <a:r>
              <a:rPr lang="ru-RU" sz="6000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</a:rPr>
              <a:t> за активное участие!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4605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74" y="0"/>
            <a:ext cx="11072889" cy="69294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2662" y="3714752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https://hudogestvo.ru/upload/iblock/9c3/9c38bac4ac0013cd572377147abb2cba.jpg</a:t>
            </a:r>
            <a:r>
              <a:rPr lang="ru-RU" dirty="0" smtClean="0"/>
              <a:t> - фон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https://www.freepngimg.com/png/72548-pen-fountain-feather-quill-hd-image-free-png</a:t>
            </a:r>
            <a:r>
              <a:rPr lang="ru-RU" dirty="0" smtClean="0"/>
              <a:t> - </a:t>
            </a:r>
            <a:r>
              <a:rPr lang="ru-RU" dirty="0" smtClean="0"/>
              <a:t>перо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konstruktortestov.ru/test-60210?ysclid=lsstifmxc437241444</a:t>
            </a:r>
            <a:r>
              <a:rPr lang="ru-RU" dirty="0" smtClean="0"/>
              <a:t>  - тест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onlinetestpad.com/ru/test/44255-test-dlya-izbiratelej</a:t>
            </a:r>
            <a:r>
              <a:rPr lang="ru-RU" dirty="0" smtClean="0"/>
              <a:t> - тест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024166" y="192880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АВТОР ШАБЛОНА:</a:t>
            </a:r>
          </a:p>
          <a:p>
            <a:pPr algn="ctr"/>
            <a:r>
              <a:rPr lang="ru-RU" sz="20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Крылова Галина Николаевна</a:t>
            </a:r>
          </a:p>
          <a:p>
            <a:pPr algn="ctr"/>
            <a:r>
              <a:rPr lang="ru-RU" sz="20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Учитель физики</a:t>
            </a:r>
          </a:p>
          <a:p>
            <a:pPr algn="ctr"/>
            <a:r>
              <a:rPr lang="ru-RU" sz="20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ОГКОУ «Ивановская школа-интернат №2» г. Иваново</a:t>
            </a:r>
            <a:endParaRPr lang="ru-RU" sz="2000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36" y="18000"/>
            <a:ext cx="11160000" cy="6840000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Вопрос   1</a:t>
            </a:r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079776" y="1700808"/>
            <a:ext cx="6624736" cy="34563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Дата выборов Президента России: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1 -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12-14 мая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2 -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21-23 июня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3 -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15-17 марта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4 -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17-19 апреля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9" name="Рисунок 8" descr="File 00121 - копия.jpg"/>
          <p:cNvPicPr>
            <a:picLocks noChangeAspect="1"/>
          </p:cNvPicPr>
          <p:nvPr/>
        </p:nvPicPr>
        <p:blipFill>
          <a:blip r:embed="rId5"/>
          <a:srcRect r="69179" b="18553"/>
          <a:stretch>
            <a:fillRect/>
          </a:stretch>
        </p:blipFill>
        <p:spPr>
          <a:xfrm>
            <a:off x="1604859" y="1268760"/>
            <a:ext cx="2786082" cy="4232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1052737"/>
            <a:ext cx="9215805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Вопрос   </a:t>
            </a:r>
            <a:r>
              <a:rPr lang="ru-RU" dirty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7768" y="1556792"/>
            <a:ext cx="6768752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деятельность, осуществляемая в период избирательной компании и имеющая целью побудить избирателей к голосованию за кандидата?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акклиматизация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агитация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 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адаптация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4 -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актуализация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6" name="Рисунок 5" descr="File 00121 - копия.jpg"/>
          <p:cNvPicPr>
            <a:picLocks noChangeAspect="1"/>
          </p:cNvPicPr>
          <p:nvPr/>
        </p:nvPicPr>
        <p:blipFill>
          <a:blip r:embed="rId5"/>
          <a:srcRect r="69179" b="18553"/>
          <a:stretch>
            <a:fillRect/>
          </a:stretch>
        </p:blipFill>
        <p:spPr>
          <a:xfrm>
            <a:off x="1627819" y="1312649"/>
            <a:ext cx="2786082" cy="4232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  </a:t>
            </a:r>
            <a:r>
              <a:rPr lang="ru-RU" dirty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556792"/>
            <a:ext cx="6696744" cy="4104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руководит избирательной компанией в масштабах всей страны?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дума РФ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Центральная избирательная компания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 РФ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Правительство РФ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7"/>
          <a:srcRect r="69179" b="18553"/>
          <a:stretch>
            <a:fillRect/>
          </a:stretch>
        </p:blipFill>
        <p:spPr>
          <a:xfrm>
            <a:off x="1607807" y="1231437"/>
            <a:ext cx="2821349" cy="4286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Вопрос   </a:t>
            </a:r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endParaRPr lang="ru-RU" dirty="0">
              <a:ln w="6350">
                <a:solidFill>
                  <a:srgbClr val="006600"/>
                </a:solidFill>
              </a:ln>
              <a:solidFill>
                <a:srgbClr val="00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72816"/>
            <a:ext cx="6192200" cy="403244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сколько лет избирается Президент Российской Федерации?</a:t>
            </a:r>
          </a:p>
          <a:p>
            <a:pPr marL="0" indent="0" algn="ctr"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3 года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6 лет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4 года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5 лет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5"/>
          <a:srcRect r="69179" b="18553"/>
          <a:stretch>
            <a:fillRect/>
          </a:stretch>
        </p:blipFill>
        <p:spPr>
          <a:xfrm>
            <a:off x="1631504" y="1214422"/>
            <a:ext cx="2857520" cy="43412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5"/>
            <a:ext cx="87840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Вопрос   </a:t>
            </a:r>
            <a:r>
              <a:rPr lang="ru-RU" dirty="0">
                <a:ln w="6350">
                  <a:solidFill>
                    <a:srgbClr val="00660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792" y="1772816"/>
            <a:ext cx="6264208" cy="403244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Кем является Президент Российской Федерации?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Главой избирательной власти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Главой законодательной власти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Главой государства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Главой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законодательной. избирательной и судебной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власти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9"/>
            <a:ext cx="974615" cy="2184243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5"/>
          <a:srcRect r="69179" b="18553"/>
          <a:stretch>
            <a:fillRect/>
          </a:stretch>
        </p:blipFill>
        <p:spPr>
          <a:xfrm>
            <a:off x="1631504" y="1343690"/>
            <a:ext cx="2774112" cy="42145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421" y="1124744"/>
            <a:ext cx="8803579" cy="648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Вопрос   </a:t>
            </a:r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endParaRPr lang="ru-RU" dirty="0">
              <a:ln w="6350">
                <a:solidFill>
                  <a:schemeClr val="accent6">
                    <a:lumMod val="50000"/>
                  </a:schemeClr>
                </a:solidFill>
              </a:ln>
              <a:solidFill>
                <a:srgbClr val="FF99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72816"/>
            <a:ext cx="6192200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граждане РФ могут участвовать в выборах Президента РФ?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14 лет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16 лет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18 лет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21 года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8"/>
            <a:ext cx="974615" cy="2184246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05846" y="1285860"/>
            <a:ext cx="2786082" cy="4232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9000"/>
            <a:ext cx="11160000" cy="68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000" y="1124744"/>
            <a:ext cx="8784000" cy="648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Вопрос   </a:t>
            </a:r>
            <a:r>
              <a:rPr lang="ru-RU" dirty="0">
                <a:ln w="635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99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5800" y="1700808"/>
            <a:ext cx="6336704" cy="424847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избирательном бюллетене фамилии зарегистрированных кандидатов указываются…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дате и времени регистрации кандидатов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дате и времени выдвижения кандидатов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порядке политического рейтинга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алфавитном порядке</a:t>
            </a: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0" y="3621018"/>
            <a:ext cx="974615" cy="2184246"/>
          </a:xfrm>
          <a:prstGeom prst="rect">
            <a:avLst/>
          </a:prstGeom>
        </p:spPr>
      </p:pic>
      <p:pic>
        <p:nvPicPr>
          <p:cNvPr id="7" name="Рисунок 6" descr="File 00121 - копия.jpg"/>
          <p:cNvPicPr>
            <a:picLocks noChangeAspect="1"/>
          </p:cNvPicPr>
          <p:nvPr/>
        </p:nvPicPr>
        <p:blipFill>
          <a:blip r:embed="rId6"/>
          <a:srcRect r="69179" b="18553"/>
          <a:stretch>
            <a:fillRect/>
          </a:stretch>
        </p:blipFill>
        <p:spPr>
          <a:xfrm>
            <a:off x="1620643" y="1196752"/>
            <a:ext cx="2821350" cy="4286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2309</TotalTime>
  <Words>1087</Words>
  <Application>Microsoft Office PowerPoint</Application>
  <PresentationFormat>Произвольный</PresentationFormat>
  <Paragraphs>180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Своя игра</vt:lpstr>
      <vt:lpstr>Презентация PowerPoint</vt:lpstr>
      <vt:lpstr>              Вопрос   1</vt:lpstr>
      <vt:lpstr>                 Вопрос   2</vt:lpstr>
      <vt:lpstr>                   Вопрос   3</vt:lpstr>
      <vt:lpstr>                Вопрос   4 </vt:lpstr>
      <vt:lpstr>                 Вопрос   5</vt:lpstr>
      <vt:lpstr>                  Вопрос   6 </vt:lpstr>
      <vt:lpstr>                   Вопрос   7</vt:lpstr>
      <vt:lpstr>                 Вопрос   8</vt:lpstr>
      <vt:lpstr>               Вопрос  9</vt:lpstr>
      <vt:lpstr>                   Вопрос 10</vt:lpstr>
      <vt:lpstr>                    Вопрос   11</vt:lpstr>
      <vt:lpstr>                Вопрос   12</vt:lpstr>
      <vt:lpstr>                   Вопрос   13</vt:lpstr>
      <vt:lpstr>                    Вопрос   14</vt:lpstr>
      <vt:lpstr>                   Вопрос   15</vt:lpstr>
      <vt:lpstr>                   Вопрос   16</vt:lpstr>
      <vt:lpstr>                  Вопрос   17</vt:lpstr>
      <vt:lpstr>                    Вопрос   18</vt:lpstr>
      <vt:lpstr>                 Вопрос   19</vt:lpstr>
      <vt:lpstr>                 Вопрос   20</vt:lpstr>
      <vt:lpstr>                 Вопрос  21</vt:lpstr>
      <vt:lpstr>Вопрос  22</vt:lpstr>
      <vt:lpstr>               Вопрос  23</vt:lpstr>
      <vt:lpstr>                 Вопрос  24</vt:lpstr>
      <vt:lpstr>                    Вопрос  25</vt:lpstr>
      <vt:lpstr>Спасибо  за активное участие!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Крестики – нолики</dc:title>
  <dc:creator>Физика</dc:creator>
  <cp:lastModifiedBy>Я</cp:lastModifiedBy>
  <cp:revision>176</cp:revision>
  <dcterms:created xsi:type="dcterms:W3CDTF">2014-02-11T06:25:28Z</dcterms:created>
  <dcterms:modified xsi:type="dcterms:W3CDTF">2024-02-23T18:12:54Z</dcterms:modified>
</cp:coreProperties>
</file>