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3"/>
  </p:notesMasterIdLst>
  <p:sldIdLst>
    <p:sldId id="282" r:id="rId2"/>
    <p:sldId id="283" r:id="rId3"/>
    <p:sldId id="258" r:id="rId4"/>
    <p:sldId id="260" r:id="rId5"/>
    <p:sldId id="259" r:id="rId6"/>
    <p:sldId id="278" r:id="rId7"/>
    <p:sldId id="264" r:id="rId8"/>
    <p:sldId id="265" r:id="rId9"/>
    <p:sldId id="270" r:id="rId10"/>
    <p:sldId id="266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84" r:id="rId19"/>
    <p:sldId id="280" r:id="rId20"/>
    <p:sldId id="286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A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91569-B47E-4F75-8907-7B2A7EEEB61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8B777-78DA-496E-B9D5-71C3B00518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83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3392E-572F-4387-8313-A566AF580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9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6989083-3107-4770-9539-8B6BDFB879B4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9B14F02-650C-4288-A896-D329B641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908175" y="1989138"/>
            <a:ext cx="6172200" cy="189388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многообразия веществ.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15363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716016" y="4725144"/>
            <a:ext cx="3384376" cy="1371600"/>
          </a:xfrm>
        </p:spPr>
        <p:txBody>
          <a:bodyPr>
            <a:normAutofit fontScale="32500" lnSpcReduction="20000"/>
          </a:bodyPr>
          <a:lstStyle/>
          <a:p>
            <a:r>
              <a:rPr lang="ru-RU" sz="6000" dirty="0"/>
              <a:t>Выполнила</a:t>
            </a:r>
            <a:r>
              <a:rPr lang="en-US" sz="6000" dirty="0"/>
              <a:t>: </a:t>
            </a:r>
            <a:r>
              <a:rPr lang="ru-RU" sz="6000" dirty="0" err="1"/>
              <a:t>Складчикова</a:t>
            </a:r>
            <a:r>
              <a:rPr lang="ru-RU" sz="6000" dirty="0"/>
              <a:t> Кристина Валерьевна </a:t>
            </a:r>
          </a:p>
          <a:p>
            <a:r>
              <a:rPr lang="ru-RU" sz="6000" dirty="0"/>
              <a:t>Учитель химии ГБОУ СОШ №340 </a:t>
            </a:r>
            <a:r>
              <a:rPr lang="ru-RU" sz="6000" dirty="0" smtClean="0"/>
              <a:t> Невского района СПБ</a:t>
            </a:r>
            <a:endParaRPr lang="ru-RU" sz="6000" dirty="0"/>
          </a:p>
          <a:p>
            <a:pPr algn="r"/>
            <a:endParaRPr lang="ru-RU" altLang="ru-RU" sz="6000" b="1" i="1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586313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0"/>
            <a:ext cx="749808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модификации углерода</a:t>
            </a:r>
          </a:p>
        </p:txBody>
      </p:sp>
      <p:pic>
        <p:nvPicPr>
          <p:cNvPr id="24581" name="Picture 6" descr="Кристаллическая решётка алмаза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29454" y="1500174"/>
            <a:ext cx="2000232" cy="1948022"/>
          </a:xfr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24582" name="Picture 7" descr="Алмаз с диска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6314" y="2143116"/>
            <a:ext cx="2003479" cy="1501775"/>
          </a:xfrm>
          <a:noFill/>
        </p:spPr>
      </p:pic>
      <p:sp>
        <p:nvSpPr>
          <p:cNvPr id="2457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357313"/>
            <a:ext cx="4037013" cy="4525962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Графит 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6988" y="1357313"/>
            <a:ext cx="4037012" cy="4525962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Алмаз</a:t>
            </a:r>
          </a:p>
        </p:txBody>
      </p:sp>
      <p:pic>
        <p:nvPicPr>
          <p:cNvPr id="24583" name="Picture 6" descr="кристаллическая решётка графи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643050"/>
            <a:ext cx="1865797" cy="1650996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9" name="Picture 2" descr="https://encrypted-tbn0.gstatic.com/images?q=tbn:ANd9GcRAFJFdeIIFf1S6hSeXYrbmSM8H5HaS0f6dGqT1OINsRKjdl4uuFcLqa46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000240"/>
            <a:ext cx="1942305" cy="150280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28596" y="3643314"/>
            <a:ext cx="435942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Мягкий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Имеет серый  цвет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Слабый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металлический блеск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Электропроводен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Оставляет след на бумаге.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392906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Твёрдый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Бесцветный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Режет стекло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Преломляет свет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Диэлектрик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320"/>
            <a:ext cx="8005026" cy="725788"/>
          </a:xfrm>
        </p:spPr>
        <p:txBody>
          <a:bodyPr>
            <a:normAutofit/>
          </a:bodyPr>
          <a:lstStyle/>
          <a:p>
            <a:r>
              <a:rPr lang="ru-RU" sz="36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модификации углерода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Picture 3" descr="C:\Documents and Settings\Admin\Рабочий стол\220px-Buckminsterfullerene_animat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285860"/>
            <a:ext cx="2000264" cy="207870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" name="Picture 3" descr="C:\Documents and Settings\Admin\Рабочий стол\6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142984"/>
            <a:ext cx="1785950" cy="325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071546"/>
            <a:ext cx="2528830" cy="1700053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00364" y="3429000"/>
            <a:ext cx="1791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Фуллерен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4357694"/>
            <a:ext cx="14591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Карбин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86512" y="3286124"/>
            <a:ext cx="1385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Графен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3811012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Твёрже и прочнее алмаза,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но растягивается на четверть своей длины, точно резина.  Графен не пропускает газы и жидкости, проводит тепло и электричество лучше, чем медь</a:t>
            </a:r>
            <a:r>
              <a:rPr lang="ru-RU" dirty="0" smtClean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29230" y="4880914"/>
            <a:ext cx="3456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Мелкокристаллический порошок чёрного цвета (плотность 1,9-2 г/см³), полупроводник.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http://ximijakatja.ucoz.ru/19/ob3_copy.jpg"/>
          <p:cNvPicPr>
            <a:picLocks noChangeAspect="1" noChangeArrowheads="1"/>
          </p:cNvPicPr>
          <p:nvPr/>
        </p:nvPicPr>
        <p:blipFill>
          <a:blip r:embed="rId2" cstate="print"/>
          <a:srcRect t="30611" r="1076"/>
          <a:stretch>
            <a:fillRect/>
          </a:stretch>
        </p:blipFill>
        <p:spPr bwMode="auto">
          <a:xfrm>
            <a:off x="1214438" y="285750"/>
            <a:ext cx="6572250" cy="3500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714375" y="4071938"/>
            <a:ext cx="25717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Ромбическая сера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 октаэдров со срезанными углами.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Светло – жёлтый порошок.</a:t>
            </a:r>
          </a:p>
        </p:txBody>
      </p:sp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 rot="10800000" flipV="1">
            <a:off x="3571868" y="4143380"/>
            <a:ext cx="22860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b="1" dirty="0"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Моноклинная сера - в виде игольчатых кристаллов жёлтого цвета. </a:t>
            </a:r>
          </a:p>
        </p:txBody>
      </p:sp>
      <p:sp>
        <p:nvSpPr>
          <p:cNvPr id="9221" name="Прямоугольник 6"/>
          <p:cNvSpPr>
            <a:spLocks noChangeArrowheads="1"/>
          </p:cNvSpPr>
          <p:nvPr/>
        </p:nvSpPr>
        <p:spPr bwMode="auto">
          <a:xfrm>
            <a:off x="6000750" y="4071938"/>
            <a:ext cx="28575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Пластическая     сера-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резинообразная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масса тёмно –жёлтого цвета.  Можно получить в виде нитей.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28926" y="1071546"/>
            <a:ext cx="3571900" cy="25717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1643050"/>
            <a:ext cx="3929090" cy="11430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atin typeface="Comic Sans MS" pitchFamily="66" charset="0"/>
                <a:cs typeface="Times New Roman" pitchFamily="18" charset="0"/>
              </a:rPr>
              <a:t>С</a:t>
            </a:r>
            <a:r>
              <a:rPr lang="ru-RU" sz="9600" b="1" baseline="-25000" dirty="0" smtClean="0">
                <a:latin typeface="Comic Sans MS" pitchFamily="66" charset="0"/>
                <a:cs typeface="Times New Roman" pitchFamily="18" charset="0"/>
              </a:rPr>
              <a:t>4</a:t>
            </a:r>
            <a:r>
              <a:rPr lang="ru-RU" sz="9600" b="1" dirty="0" smtClean="0">
                <a:latin typeface="Comic Sans MS" pitchFamily="66" charset="0"/>
                <a:cs typeface="Times New Roman" pitchFamily="18" charset="0"/>
              </a:rPr>
              <a:t>Н</a:t>
            </a:r>
            <a:r>
              <a:rPr lang="ru-RU" sz="9600" b="1" baseline="-25000" dirty="0" smtClean="0">
                <a:latin typeface="Comic Sans MS" pitchFamily="66" charset="0"/>
                <a:cs typeface="Times New Roman" pitchFamily="18" charset="0"/>
              </a:rPr>
              <a:t>8</a:t>
            </a:r>
            <a:endParaRPr lang="ru-RU" sz="9600" b="1" baseline="-250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143380"/>
            <a:ext cx="8286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изомера…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больше?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357166"/>
            <a:ext cx="8358214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СН –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    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С –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	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		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Бутен-1</a:t>
            </a:r>
            <a:r>
              <a:rPr lang="ru-RU" sz="28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		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 smtClean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2-метилпропен-1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(</a:t>
            </a:r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метилпропен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6822297" y="964389"/>
            <a:ext cx="5000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285984" y="2786058"/>
            <a:ext cx="178595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Бутен-2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2214554"/>
            <a:ext cx="48013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СН = СН–СН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>
            <a:off x="1500166" y="2500306"/>
            <a:ext cx="3571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286646" y="335676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821901" y="332184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857224" y="4429132"/>
            <a:ext cx="1088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= С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071934" y="4500570"/>
            <a:ext cx="1088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= С</a:t>
            </a:r>
            <a:endParaRPr lang="ru-RU" sz="28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16200000" flipV="1">
            <a:off x="821505" y="4321975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821505" y="4893479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1714480" y="4214818"/>
            <a:ext cx="357190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1821637" y="4893479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857620" y="4429132"/>
            <a:ext cx="357190" cy="285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3964777" y="4964917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4964909" y="4393413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4964909" y="4964917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28596" y="5143512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/>
          </a:p>
        </p:txBody>
      </p:sp>
      <p:sp>
        <p:nvSpPr>
          <p:cNvPr id="49" name="TextBox 48"/>
          <p:cNvSpPr txBox="1"/>
          <p:nvPr/>
        </p:nvSpPr>
        <p:spPr>
          <a:xfrm>
            <a:off x="1857356" y="5143512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3643306" y="5143512"/>
            <a:ext cx="84350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5143504" y="3929066"/>
            <a:ext cx="84350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500034" y="3857628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/>
          </a:p>
        </p:txBody>
      </p:sp>
      <p:sp>
        <p:nvSpPr>
          <p:cNvPr id="53" name="TextBox 52"/>
          <p:cNvSpPr txBox="1"/>
          <p:nvPr/>
        </p:nvSpPr>
        <p:spPr>
          <a:xfrm>
            <a:off x="1857356" y="3857628"/>
            <a:ext cx="92869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643306" y="4000504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 smtClean="0"/>
          </a:p>
        </p:txBody>
      </p:sp>
      <p:sp>
        <p:nvSpPr>
          <p:cNvPr id="55" name="TextBox 54"/>
          <p:cNvSpPr txBox="1"/>
          <p:nvPr/>
        </p:nvSpPr>
        <p:spPr>
          <a:xfrm>
            <a:off x="5072066" y="5143512"/>
            <a:ext cx="46358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357158" y="5857892"/>
            <a:ext cx="2216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Цис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бутен - 2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00430" y="5857892"/>
            <a:ext cx="2496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Транс – бутен - 2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432863" y="2500306"/>
            <a:ext cx="27111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7072330" y="3214686"/>
            <a:ext cx="3571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5400000">
            <a:off x="6893735" y="2964653"/>
            <a:ext cx="2143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7215206" y="2786058"/>
            <a:ext cx="2857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3000372"/>
            <a:ext cx="2857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786578" y="3500438"/>
            <a:ext cx="1888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Циклобутан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37435" y="4286256"/>
            <a:ext cx="29065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 СН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метилциклопропан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>
            <a:off x="6929454" y="4572008"/>
            <a:ext cx="2857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822297" y="4679165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>
            <a:off x="7143768" y="4643446"/>
            <a:ext cx="214314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7715272" y="4500570"/>
            <a:ext cx="2143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9948" y="1071546"/>
            <a:ext cx="871405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Причина №2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Изомерия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явление существования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изомеров, имеющих одинаковый качественный и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количественный состав, но разное строение и свойства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3357562"/>
            <a:ext cx="82752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Изомеры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вещества, имеющие одинаковый состав,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разное строение и свойства.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20688"/>
            <a:ext cx="8505092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изображают данные формулы веществ?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857364"/>
            <a:ext cx="9637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4810" y="1857364"/>
            <a:ext cx="14366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Метан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Пропан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3571876"/>
            <a:ext cx="19399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НСООН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СООН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3500438"/>
            <a:ext cx="36468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Муравьиная кислота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Уксусная кислота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285852" y="5214950"/>
            <a:ext cx="2571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4" y="5214950"/>
            <a:ext cx="21003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Метиламин</a:t>
            </a: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Этиламин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3929066"/>
            <a:ext cx="7601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Гомология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явление существования гомологов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214422"/>
            <a:ext cx="805528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Причина №3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Гомологи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вещества, имеющие одинаковый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качественный состав, сходное строение и свойства,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отличающиеся на одну или несколько групп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 СН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) в молекуле.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637468" cy="2088232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Причина 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№4: полиморфизм</a:t>
            </a:r>
            <a:r>
              <a:rPr lang="ru-RU" sz="2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Полиморфизм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кристаллов – способность вещества существовать в различных кристаллических структурах. Например кальцит и арагонит (СаСО3)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дмин\Desktop\imag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80928"/>
            <a:ext cx="6696744" cy="356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41360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457200"/>
            <a:ext cx="7488832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3"/>
                </a:solidFill>
              </a:rPr>
              <a:t>Причина №5.</a:t>
            </a:r>
            <a:br>
              <a:rPr lang="ru-RU" sz="3200" b="1" i="1" dirty="0" smtClean="0">
                <a:solidFill>
                  <a:schemeClr val="accent3"/>
                </a:solidFill>
              </a:rPr>
            </a:br>
            <a:r>
              <a:rPr lang="ru-RU" sz="3200" b="1" i="1" dirty="0" smtClean="0">
                <a:solidFill>
                  <a:schemeClr val="accent3"/>
                </a:solidFill>
              </a:rPr>
              <a:t>Изотопия элементов и их соединений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989138"/>
            <a:ext cx="3810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Атомы одного и того же химического элемента могут иметь разные массовые </a:t>
            </a:r>
            <a:r>
              <a:rPr lang="ru-RU" sz="2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числа.Такие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атомы называют изотопами</a:t>
            </a:r>
            <a:r>
              <a:rPr lang="ru-RU" sz="2400" b="1" i="1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8204" name="Picture 12" descr="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4663" y="1844675"/>
            <a:ext cx="4365625" cy="2033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050010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6100" y="4292600"/>
            <a:ext cx="4318000" cy="1852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83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Цель урока</a:t>
            </a:r>
            <a:r>
              <a:rPr lang="en-US" dirty="0" smtClean="0">
                <a:solidFill>
                  <a:schemeClr val="accent3"/>
                </a:solidFill>
              </a:rPr>
              <a:t>: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Рассмотреть состав, строение  веществ и выявить причины их многообразия.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1028" name="Picture 4" descr="C:\Users\Админ\Desktop\zCeFGkQkIp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2564904"/>
            <a:ext cx="331236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1719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9"/>
            <a:ext cx="7285540" cy="10081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Причина №6</a:t>
            </a:r>
            <a:br>
              <a:rPr lang="ru-RU" sz="2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Химический синтез</a:t>
            </a:r>
            <a:endParaRPr lang="ru-RU" sz="28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Админ\Desktop\5b41e71a806d14053818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480720" cy="461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74088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8baiQavs5M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34347"/>
            <a:ext cx="86409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1351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714348" y="2357430"/>
            <a:ext cx="307183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3" name="Прямоугольник 32"/>
          <p:cNvSpPr/>
          <p:nvPr/>
        </p:nvSpPr>
        <p:spPr>
          <a:xfrm>
            <a:off x="2928926" y="857232"/>
            <a:ext cx="2500330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857232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Вещества</a:t>
            </a:r>
          </a:p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(по строению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1571604" y="1714488"/>
            <a:ext cx="121444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00694" y="1571612"/>
            <a:ext cx="150019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2285992"/>
            <a:ext cx="385996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молекулярные,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или     дальтониды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(имеют постоянный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состав,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кроме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полимеров)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4810" y="2285992"/>
            <a:ext cx="476335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немолекулярные,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или      бертоллиды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(имеют переменный состав)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5072066" y="3714752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5857884" y="4357694"/>
            <a:ext cx="128588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7572396" y="3643314"/>
            <a:ext cx="57150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43372" y="4143380"/>
            <a:ext cx="1590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атомные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00958" y="4071942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ионные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7818" y="4929198"/>
            <a:ext cx="2748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металлические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28662" y="4500570"/>
            <a:ext cx="26885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,CH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COOH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6248" y="4572008"/>
            <a:ext cx="1249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P, SiO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6446" y="5357826"/>
            <a:ext cx="1202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Cu, Fe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44735" y="4500570"/>
            <a:ext cx="1999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KOH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000628" y="2285992"/>
            <a:ext cx="328614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Закон постоянства состава веществ</a:t>
            </a:r>
          </a:p>
        </p:txBody>
      </p:sp>
      <p:pic>
        <p:nvPicPr>
          <p:cNvPr id="15363" name="Picture 22" descr="http://t2.gstatic.com/images?q=tbn:ANd9GcRDVuCGxncFSZGbVBYkC-01nXBHB2lwpKH5HeaxwbcnvOWKGcJ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571625"/>
            <a:ext cx="1763712" cy="20716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364" name="TextBox 14"/>
          <p:cNvSpPr txBox="1">
            <a:spLocks noChangeArrowheads="1"/>
          </p:cNvSpPr>
          <p:nvPr/>
        </p:nvSpPr>
        <p:spPr bwMode="auto">
          <a:xfrm>
            <a:off x="2643188" y="1500188"/>
            <a:ext cx="58578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Жозеф Луи Пруст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(1754 – 1826) – французский химик – аналитик.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состава различных веществ, выполненное им в 1799-1803 годах, послужило основой открытия  закона постоянства состава для веществ молекулярного строения.</a:t>
            </a:r>
          </a:p>
        </p:txBody>
      </p:sp>
      <p:sp>
        <p:nvSpPr>
          <p:cNvPr id="15365" name="Прямоугольник 15"/>
          <p:cNvSpPr>
            <a:spLocks noChangeArrowheads="1"/>
          </p:cNvSpPr>
          <p:nvPr/>
        </p:nvSpPr>
        <p:spPr bwMode="auto">
          <a:xfrm>
            <a:off x="357188" y="4572000"/>
            <a:ext cx="84296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Каждое химически чистое вещество независимо от местонахождения  и способа получения  имеет постоянный состав и свойства</a:t>
            </a:r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29077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показывает молекулярная  формула СН</a:t>
            </a:r>
            <a:r>
              <a:rPr lang="ru-RU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86808" cy="480060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Вещество сложное, состоит из двух химических элементов(С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Н).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Молекула содержит 1 атом С и  4 атома Н.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Вещество молекулярного строения.</a:t>
            </a:r>
          </a:p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(Н)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4143380"/>
            <a:ext cx="2872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12: 16= 0,75=75%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3571876"/>
            <a:ext cx="1790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12+1•4=16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4643446"/>
            <a:ext cx="2803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1-0,75=0,25=25%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0010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Каковы же причины многообразия веществ?</a:t>
            </a:r>
            <a:endParaRPr lang="ru-RU" sz="4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5qXBNEY0a1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1355"/>
            <a:ext cx="925252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500042"/>
            <a:ext cx="78581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Причина №1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Аллотропия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атомов одного  химического элемента образовывать  несколько  простых веществ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5" y="3214686"/>
            <a:ext cx="80724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модификации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простые вещества, образованные атомами  одного и того же химического элемента.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46238" y="0"/>
            <a:ext cx="7497762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модификации кислорода</a:t>
            </a:r>
          </a:p>
        </p:txBody>
      </p:sp>
      <p:pic>
        <p:nvPicPr>
          <p:cNvPr id="21507" name="Picture 14" descr="o2_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9592" y="1214434"/>
            <a:ext cx="2095500" cy="1714500"/>
          </a:xfrm>
          <a:noFill/>
        </p:spPr>
      </p:pic>
      <p:pic>
        <p:nvPicPr>
          <p:cNvPr id="21508" name="Picture 16" descr="o3_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28184" y="1058857"/>
            <a:ext cx="2024062" cy="1655763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2928934"/>
            <a:ext cx="342902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кислород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бесцветный газ;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имеет запаха;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плохо растворим в воде;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температура кипения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-182,9 С.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2714620"/>
            <a:ext cx="407193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озон</a:t>
            </a:r>
          </a:p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(«пахнущий»)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газ бледно-фиолетового цвета;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имеет резкий запах;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растворяется в 10 раз лучше, чем кислород;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температура кипения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-111,9 С;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бактерициден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74320"/>
            <a:ext cx="8433654" cy="151160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  модификации фосфора (Красный, Белый и Черный)</a:t>
            </a:r>
          </a:p>
        </p:txBody>
      </p:sp>
      <p:pic>
        <p:nvPicPr>
          <p:cNvPr id="23557" name="Picture 9" descr="Красный фосфор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2643182"/>
            <a:ext cx="2012001" cy="1785949"/>
          </a:xfrm>
          <a:noFill/>
        </p:spPr>
      </p:pic>
      <p:pic>
        <p:nvPicPr>
          <p:cNvPr id="1026" name="Picture 2" descr="https://encrypted-tbn0.gstatic.com/images?q=tbn:ANd9GcRnGf6dTfzl3vzNAu8JiwkX-EoLk5GWJLrvpl1YjHV7brkn7tepTbnYpOvt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/>
          <a:srcRect l="43882" t="47500"/>
          <a:stretch>
            <a:fillRect/>
          </a:stretch>
        </p:blipFill>
        <p:spPr bwMode="auto">
          <a:xfrm>
            <a:off x="5643570" y="2786058"/>
            <a:ext cx="2143108" cy="1500198"/>
          </a:xfrm>
          <a:prstGeom prst="rect">
            <a:avLst/>
          </a:prstGeom>
          <a:noFill/>
        </p:spPr>
      </p:pic>
      <p:sp>
        <p:nvSpPr>
          <p:cNvPr id="2355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560" y="1714500"/>
            <a:ext cx="3817565" cy="4197350"/>
          </a:xfrm>
        </p:spPr>
        <p:txBody>
          <a:bodyPr/>
          <a:lstStyle/>
          <a:p>
            <a:pPr marL="68580" indent="0"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Красный фосфор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00563" y="1700808"/>
            <a:ext cx="4643437" cy="39538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Белый фосфор</a:t>
            </a:r>
          </a:p>
          <a:p>
            <a:pPr eaLnBrk="1" hangingPunct="1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5000628" y="1785926"/>
            <a:ext cx="184731" cy="54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4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4572008"/>
            <a:ext cx="36109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Без запаха,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светится в темноте,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ядовит 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4714884"/>
            <a:ext cx="39193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Имеет чесночный запах,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светится в темноте,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ядовит!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393</TotalTime>
  <Words>621</Words>
  <Application>Microsoft Office PowerPoint</Application>
  <PresentationFormat>Экран (4:3)</PresentationFormat>
  <Paragraphs>149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Остин</vt:lpstr>
      <vt:lpstr>Причины многообразия веществ.</vt:lpstr>
      <vt:lpstr>Цель урока:</vt:lpstr>
      <vt:lpstr>Презентация PowerPoint</vt:lpstr>
      <vt:lpstr>Закон постоянства состава веществ</vt:lpstr>
      <vt:lpstr>   Что показывает молекулярная  формула СН4?</vt:lpstr>
      <vt:lpstr>Каковы же причины многообразия веществ?</vt:lpstr>
      <vt:lpstr>Презентация PowerPoint</vt:lpstr>
      <vt:lpstr>Аллотропные  модификации кислорода</vt:lpstr>
      <vt:lpstr>Аллотропные  модификации фосфора (Красный, Белый и Черный)</vt:lpstr>
      <vt:lpstr>Аллотропные  модификации углерода</vt:lpstr>
      <vt:lpstr>Аллотропные  модификации углерода</vt:lpstr>
      <vt:lpstr>Презентация PowerPoint</vt:lpstr>
      <vt:lpstr>С4Н8</vt:lpstr>
      <vt:lpstr>Презентация PowerPoint</vt:lpstr>
      <vt:lpstr>Презентация PowerPoint</vt:lpstr>
      <vt:lpstr>Что изображают данные формулы веществ?</vt:lpstr>
      <vt:lpstr>Презентация PowerPoint</vt:lpstr>
      <vt:lpstr>Причина №4: полиморфизм. Полиморфизм кристаллов – способность вещества существовать в различных кристаллических структурах. Например кальцит и арагонит (СаСО3)</vt:lpstr>
      <vt:lpstr> Причина №5. Изотопия элементов и их соединений</vt:lpstr>
      <vt:lpstr>Причина №6 Химический синтез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веществ</dc:title>
  <dc:creator>Татьяна Дмитриевна</dc:creator>
  <cp:lastModifiedBy>Админ</cp:lastModifiedBy>
  <cp:revision>35</cp:revision>
  <dcterms:created xsi:type="dcterms:W3CDTF">2013-11-08T12:49:57Z</dcterms:created>
  <dcterms:modified xsi:type="dcterms:W3CDTF">2022-03-29T13:24:44Z</dcterms:modified>
</cp:coreProperties>
</file>