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8" r:id="rId2"/>
    <p:sldId id="257" r:id="rId3"/>
    <p:sldId id="260" r:id="rId4"/>
    <p:sldId id="261" r:id="rId5"/>
    <p:sldId id="258" r:id="rId6"/>
    <p:sldId id="259" r:id="rId7"/>
    <p:sldId id="287" r:id="rId8"/>
    <p:sldId id="286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DBED569-4797-4DF1-A0F4-6AAB3CD982D8}" styleName="Светлый стиль 3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FABFCF23-3B69-468F-B69F-88F6DE6A72F2}" styleName="Средний стиль 1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66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BD29D52-0353-F5BE-1604-84CA5B99FA2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C65C3267-D08C-9A97-108E-B80C3F71A33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093BCFC8-D86C-7BCE-B9C5-7370AE570A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55F23-28E0-44D1-8BE8-B2E5613D5256}" type="datetimeFigureOut">
              <a:rPr lang="ru-RU" smtClean="0"/>
              <a:t>24.10.2024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68FAC0F6-2446-9E3B-467C-3D225E3BCA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2F21F37C-C69D-CF6C-1D2B-98189E0389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A403E-DB4C-464A-B04C-2E4661E520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70005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3EF4045-52C5-99D6-7023-5E3BF82DF5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C35C2162-8371-4A90-1C4A-56F3F5B8CE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B7114DBE-8A76-D660-6ED7-D77317C05B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55F23-28E0-44D1-8BE8-B2E5613D5256}" type="datetimeFigureOut">
              <a:rPr lang="ru-RU" smtClean="0"/>
              <a:t>24.10.2024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C61D8607-8FBB-FA9B-850F-7B2EC8F8C9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AEA2AD4A-DBC7-39EC-6070-2681550D2D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A403E-DB4C-464A-B04C-2E4661E520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8643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1F2EAC7E-B52B-2D07-41E5-F6C6D24D614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60039BE9-2722-E744-B356-922D0364FC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15E0F069-9868-2C53-858E-24D04F19E9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55F23-28E0-44D1-8BE8-B2E5613D5256}" type="datetimeFigureOut">
              <a:rPr lang="ru-RU" smtClean="0"/>
              <a:t>24.10.2024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EE1B25D7-C276-1945-4E79-8DA80F7F1B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0700F00D-53A4-AE59-0538-EF34EB622D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A403E-DB4C-464A-B04C-2E4661E520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04041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48E5839-8628-C294-552B-8EB3A24C80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E994ACE3-5CDF-C8A1-96CF-FCD3CBBD9E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2A8211B0-94C1-993D-EC2A-FE7689A71F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55F23-28E0-44D1-8BE8-B2E5613D5256}" type="datetimeFigureOut">
              <a:rPr lang="ru-RU" smtClean="0"/>
              <a:t>24.10.2024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1434533E-5AA8-F12E-41D6-637E36505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1B6125CD-1E43-700D-23B3-0994B48CC6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A403E-DB4C-464A-B04C-2E4661E520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40682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F0EA1FE-ECD8-F140-7638-4DE1FEE52F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301D96D0-3790-5EEC-DD4E-6180694498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0F9FC8F1-568A-A7DF-0025-5E96A972C6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55F23-28E0-44D1-8BE8-B2E5613D5256}" type="datetimeFigureOut">
              <a:rPr lang="ru-RU" smtClean="0"/>
              <a:t>24.10.2024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1DEB2657-BBAE-5E4F-4799-8C800F8E97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DE9B7CEF-88AF-D426-31CA-BFD97FE8CC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A403E-DB4C-464A-B04C-2E4661E520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35196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B943CA3-103B-525A-A4C6-EEC438ED2C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5D80CE51-8340-AF8D-FC55-486078646E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B995E0CB-5DF1-2038-34E1-26104DCB2E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577E5DCC-FF6B-581F-69CA-74E9A41A5A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55F23-28E0-44D1-8BE8-B2E5613D5256}" type="datetimeFigureOut">
              <a:rPr lang="ru-RU" smtClean="0"/>
              <a:t>24.10.2024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B62EC683-AF38-BD2F-63EF-B2215A5D94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C33DE9BD-9214-2BFD-5E42-C35A88FA73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A403E-DB4C-464A-B04C-2E4661E520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5095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885A860-1E11-8DEA-55CC-64B5F1A04B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4489A1BC-14B9-1EB1-82B0-5A9045FD9A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E9F7AAAE-8F53-CDD3-D8DD-A8268AD560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DD767991-3773-E007-E303-77BCB57BA6A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D0D30957-FE9E-A4C9-0A90-25DC9C9DE14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464443DB-71DD-F223-6911-E96E6ACD21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55F23-28E0-44D1-8BE8-B2E5613D5256}" type="datetimeFigureOut">
              <a:rPr lang="ru-RU" smtClean="0"/>
              <a:t>24.10.2024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BF556325-584E-7223-80EC-E0309CD556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B5C79D01-6039-1D48-72D9-1A3BACB33D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A403E-DB4C-464A-B04C-2E4661E520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87226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0D0CDA5-C90B-176E-EC85-1F244ED3CD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549A643C-09F8-D0F2-F39E-0FD9C9C1C5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55F23-28E0-44D1-8BE8-B2E5613D5256}" type="datetimeFigureOut">
              <a:rPr lang="ru-RU" smtClean="0"/>
              <a:t>24.10.2024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3AB0EF52-1C18-1254-82AF-F3179E4EF6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82BE29C0-F351-A377-00D1-5FDB9AB1AB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A403E-DB4C-464A-B04C-2E4661E520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7662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23528D9E-6BD4-D969-0E58-2359FE5304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55F23-28E0-44D1-8BE8-B2E5613D5256}" type="datetimeFigureOut">
              <a:rPr lang="ru-RU" smtClean="0"/>
              <a:t>24.10.2024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10A14E31-0DA2-7445-B603-7D98F1F3E3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02DA70D2-B7AF-6AC6-BD80-C7CFA26E88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A403E-DB4C-464A-B04C-2E4661E520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98252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D931E33-B9C5-8F5A-55D3-8D31F58CF3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9BAE0ED8-8BE5-0358-8059-EB61C234BF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1A0A23A6-D783-8685-4F1B-3F72B243597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31281D0C-163A-AD51-0F55-02D787B3E9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55F23-28E0-44D1-8BE8-B2E5613D5256}" type="datetimeFigureOut">
              <a:rPr lang="ru-RU" smtClean="0"/>
              <a:t>24.10.2024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7CA11360-5E55-AC89-F8FD-0F60A1FE7B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06413050-F65D-C6FB-064D-F76ADAF734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A403E-DB4C-464A-B04C-2E4661E520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76741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5DD6785-E67F-1119-1E95-2A32AFD9EA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8DF7A252-2BE5-DD56-CFAD-8166A009EA0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02ADD6B1-B9AE-5B33-33BD-C262D63A86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6C00BD9B-2925-C95A-AEEF-84C379A9B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55F23-28E0-44D1-8BE8-B2E5613D5256}" type="datetimeFigureOut">
              <a:rPr lang="ru-RU" smtClean="0"/>
              <a:t>24.10.2024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C6518821-0B0B-35BA-BECB-3402396612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313DB1E9-A859-717A-A9B2-86C0BA3ECE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A403E-DB4C-464A-B04C-2E4661E520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36683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D3C0713-3B85-392A-48D5-2FFD89977A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45D4F174-3D32-3A1C-6E64-5209BFFF1E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9A485EC7-4313-BB13-1D89-AE77552D557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155F23-28E0-44D1-8BE8-B2E5613D5256}" type="datetimeFigureOut">
              <a:rPr lang="ru-RU" smtClean="0"/>
              <a:t>24.10.2024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93C16A21-F04A-AB04-E2E7-B8EDE4A757E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D6BB5AFD-7923-E6A5-5C55-D1B64F06FD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1A403E-DB4C-464A-B04C-2E4661E520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31268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24 октября 2024 года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75347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17870864-A9CE-9412-D7C4-DD1C24E728C2}"/>
              </a:ext>
            </a:extLst>
          </p:cNvPr>
          <p:cNvSpPr txBox="1"/>
          <p:nvPr/>
        </p:nvSpPr>
        <p:spPr>
          <a:xfrm>
            <a:off x="478301" y="954816"/>
            <a:ext cx="641486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Человек: родился быть господином, повелителем, царём природы, но мудрость, с которой он должен править . . .,  не дана ему от рождения: она приобретается учением»</a:t>
            </a:r>
            <a:endParaRPr lang="ru-RU" sz="3600" dirty="0"/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807DAFBF-3456-198D-8B11-495ECD859582}"/>
              </a:ext>
            </a:extLst>
          </p:cNvPr>
          <p:cNvSpPr txBox="1"/>
          <p:nvPr/>
        </p:nvSpPr>
        <p:spPr>
          <a:xfrm>
            <a:off x="344658" y="5125889"/>
            <a:ext cx="668215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32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sz="32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еликий  русский математик Николай Иванович Лобачевский</a:t>
            </a:r>
            <a:endParaRPr lang="ru-RU" sz="3200" i="1" dirty="0"/>
          </a:p>
        </p:txBody>
      </p:sp>
      <p:pic>
        <p:nvPicPr>
          <p:cNvPr id="1026" name="Picture 2" descr="Л. Д. Крюков. Портрет Н. И. Лобачевского (1839)">
            <a:extLst>
              <a:ext uri="{FF2B5EF4-FFF2-40B4-BE49-F238E27FC236}">
                <a16:creationId xmlns="" xmlns:a16="http://schemas.microsoft.com/office/drawing/2014/main" id="{1A214A0B-D467-382A-9E40-1CBFDA94CE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9525" y="219075"/>
            <a:ext cx="4514850" cy="64198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1247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E27CA48D-076B-E6A0-D9BA-7F5D7DCB1A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4850" y="282891"/>
            <a:ext cx="9208643" cy="1141175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61F6C256-4AB8-5CF8-DFC9-B2CB65D954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31873" y="1617785"/>
            <a:ext cx="4873998" cy="4785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582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0F9ED25F-2CC3-9BB0-D4E2-58027E22A9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7682" y="314792"/>
            <a:ext cx="9336635" cy="137909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2C426F69-28C0-D3C9-ECCC-D3120D5629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6063" y="1928602"/>
            <a:ext cx="6022861" cy="4401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8163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>
            <a:extLst>
              <a:ext uri="{FF2B5EF4-FFF2-40B4-BE49-F238E27FC236}">
                <a16:creationId xmlns="" xmlns:a16="http://schemas.microsoft.com/office/drawing/2014/main" id="{5EAF5A01-F630-82E8-01FE-9ABC854827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0157059"/>
              </p:ext>
            </p:extLst>
          </p:nvPr>
        </p:nvGraphicFramePr>
        <p:xfrm>
          <a:off x="2686929" y="393895"/>
          <a:ext cx="6330462" cy="5669280"/>
        </p:xfrm>
        <a:graphic>
          <a:graphicData uri="http://schemas.openxmlformats.org/drawingml/2006/table">
            <a:tbl>
              <a:tblPr firstRow="1" firstCol="1" bandRow="1">
                <a:tableStyleId>{BDBED569-4797-4DF1-A0F4-6AAB3CD982D8}</a:tableStyleId>
              </a:tblPr>
              <a:tblGrid>
                <a:gridCol w="1079296">
                  <a:extLst>
                    <a:ext uri="{9D8B030D-6E8A-4147-A177-3AD203B41FA5}">
                      <a16:colId xmlns="" xmlns:a16="http://schemas.microsoft.com/office/drawing/2014/main" val="4184729186"/>
                    </a:ext>
                  </a:extLst>
                </a:gridCol>
                <a:gridCol w="5251166">
                  <a:extLst>
                    <a:ext uri="{9D8B030D-6E8A-4147-A177-3AD203B41FA5}">
                      <a16:colId xmlns="" xmlns:a16="http://schemas.microsoft.com/office/drawing/2014/main" val="1585411415"/>
                    </a:ext>
                  </a:extLst>
                </a:gridCol>
              </a:tblGrid>
              <a:tr h="566928">
                <a:tc gridSpan="2">
                  <a:txBody>
                    <a:bodyPr/>
                    <a:lstStyle/>
                    <a:p>
                      <a:r>
                        <a:rPr lang="ru-RU" sz="2800" dirty="0">
                          <a:effectLst/>
                        </a:rPr>
                        <a:t>Вырази в процентах число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203432384"/>
                  </a:ext>
                </a:extLst>
              </a:tr>
              <a:tr h="566928">
                <a:tc>
                  <a:txBody>
                    <a:bodyPr/>
                    <a:lstStyle/>
                    <a:p>
                      <a:pPr algn="ctr"/>
                      <a:r>
                        <a:rPr lang="ru-RU" sz="3600">
                          <a:effectLst/>
                        </a:rPr>
                        <a:t>К</a:t>
                      </a:r>
                      <a:endParaRPr lang="ru-RU" sz="3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3600" dirty="0">
                          <a:effectLst/>
                        </a:rPr>
                        <a:t>0,05 = 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420697700"/>
                  </a:ext>
                </a:extLst>
              </a:tr>
              <a:tr h="566928">
                <a:tc>
                  <a:txBody>
                    <a:bodyPr/>
                    <a:lstStyle/>
                    <a:p>
                      <a:pPr algn="ctr"/>
                      <a:r>
                        <a:rPr lang="ru-RU" sz="3600">
                          <a:effectLst/>
                        </a:rPr>
                        <a:t>А</a:t>
                      </a:r>
                      <a:endParaRPr lang="ru-RU" sz="3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3600" dirty="0">
                          <a:effectLst/>
                        </a:rPr>
                        <a:t>0,6 =</a:t>
                      </a:r>
                      <a:r>
                        <a:rPr lang="en-US" sz="3600" dirty="0">
                          <a:effectLst/>
                        </a:rPr>
                        <a:t> 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976088448"/>
                  </a:ext>
                </a:extLst>
              </a:tr>
              <a:tr h="566928">
                <a:tc gridSpan="2">
                  <a:txBody>
                    <a:bodyPr/>
                    <a:lstStyle/>
                    <a:p>
                      <a:r>
                        <a:rPr lang="ru-RU" sz="2800" dirty="0">
                          <a:effectLst/>
                        </a:rPr>
                        <a:t>Представь в виде десятичной дроби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405177642"/>
                  </a:ext>
                </a:extLst>
              </a:tr>
              <a:tr h="566928">
                <a:tc>
                  <a:txBody>
                    <a:bodyPr/>
                    <a:lstStyle/>
                    <a:p>
                      <a:pPr algn="ctr"/>
                      <a:r>
                        <a:rPr lang="ru-RU" sz="3600">
                          <a:effectLst/>
                        </a:rPr>
                        <a:t>Н</a:t>
                      </a:r>
                      <a:endParaRPr lang="ru-RU" sz="3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3600" dirty="0">
                          <a:effectLst/>
                        </a:rPr>
                        <a:t>80% = 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669392306"/>
                  </a:ext>
                </a:extLst>
              </a:tr>
              <a:tr h="566928">
                <a:tc>
                  <a:txBody>
                    <a:bodyPr/>
                    <a:lstStyle/>
                    <a:p>
                      <a:pPr algn="ctr"/>
                      <a:r>
                        <a:rPr lang="ru-RU" sz="3600">
                          <a:effectLst/>
                        </a:rPr>
                        <a:t>И</a:t>
                      </a:r>
                      <a:endParaRPr lang="ru-RU" sz="3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3600" dirty="0">
                          <a:effectLst/>
                        </a:rPr>
                        <a:t>57% = 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954413588"/>
                  </a:ext>
                </a:extLst>
              </a:tr>
              <a:tr h="566928">
                <a:tc gridSpan="2">
                  <a:txBody>
                    <a:bodyPr/>
                    <a:lstStyle/>
                    <a:p>
                      <a:r>
                        <a:rPr lang="ru-RU" sz="2800" dirty="0">
                          <a:effectLst/>
                        </a:rPr>
                        <a:t>Найди: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07924302"/>
                  </a:ext>
                </a:extLst>
              </a:tr>
              <a:tr h="566928">
                <a:tc>
                  <a:txBody>
                    <a:bodyPr/>
                    <a:lstStyle/>
                    <a:p>
                      <a:pPr algn="ctr"/>
                      <a:r>
                        <a:rPr lang="ru-RU" sz="3600">
                          <a:effectLst/>
                        </a:rPr>
                        <a:t>Д</a:t>
                      </a:r>
                      <a:endParaRPr lang="ru-RU" sz="3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3600" dirty="0">
                          <a:effectLst/>
                        </a:rPr>
                        <a:t>1% от 200 = 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480436919"/>
                  </a:ext>
                </a:extLst>
              </a:tr>
              <a:tr h="566928">
                <a:tc>
                  <a:txBody>
                    <a:bodyPr/>
                    <a:lstStyle/>
                    <a:p>
                      <a:pPr algn="ctr"/>
                      <a:r>
                        <a:rPr lang="ru-RU" sz="3600">
                          <a:effectLst/>
                        </a:rPr>
                        <a:t>Р</a:t>
                      </a:r>
                      <a:endParaRPr lang="ru-RU" sz="3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3600" dirty="0">
                          <a:effectLst/>
                        </a:rPr>
                        <a:t>2% от 7000 = 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172534594"/>
                  </a:ext>
                </a:extLst>
              </a:tr>
              <a:tr h="566928">
                <a:tc>
                  <a:txBody>
                    <a:bodyPr/>
                    <a:lstStyle/>
                    <a:p>
                      <a:pPr algn="ctr"/>
                      <a:r>
                        <a:rPr lang="ru-RU" sz="3600">
                          <a:effectLst/>
                        </a:rPr>
                        <a:t>Т</a:t>
                      </a:r>
                      <a:endParaRPr lang="ru-RU" sz="3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3600" dirty="0">
                          <a:effectLst/>
                        </a:rPr>
                        <a:t>10% от 800 =</a:t>
                      </a:r>
                      <a:r>
                        <a:rPr lang="en-US" sz="3600" dirty="0">
                          <a:effectLst/>
                        </a:rPr>
                        <a:t> 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33915618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70AF542C-D033-CB44-99AD-03260F52008D}"/>
              </a:ext>
            </a:extLst>
          </p:cNvPr>
          <p:cNvSpPr txBox="1"/>
          <p:nvPr/>
        </p:nvSpPr>
        <p:spPr>
          <a:xfrm>
            <a:off x="5121639" y="914399"/>
            <a:ext cx="8444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rgbClr val="FF0000"/>
                </a:solidFill>
                <a:effectLst/>
              </a:rPr>
              <a:t>5%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27C20187-9DAE-8920-746D-A4F3F02A332C}"/>
              </a:ext>
            </a:extLst>
          </p:cNvPr>
          <p:cNvSpPr txBox="1"/>
          <p:nvPr/>
        </p:nvSpPr>
        <p:spPr>
          <a:xfrm>
            <a:off x="4919274" y="1532503"/>
            <a:ext cx="10468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rgbClr val="FF0000"/>
                </a:solidFill>
                <a:effectLst/>
              </a:rPr>
              <a:t>60%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6E56F664-C620-1470-6640-03A6EEB07A7A}"/>
              </a:ext>
            </a:extLst>
          </p:cNvPr>
          <p:cNvSpPr txBox="1"/>
          <p:nvPr/>
        </p:nvSpPr>
        <p:spPr>
          <a:xfrm>
            <a:off x="5061678" y="2629323"/>
            <a:ext cx="8444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rgbClr val="FF0000"/>
                </a:solidFill>
              </a:rPr>
              <a:t>0,8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01AFA706-36B4-DF4B-EE60-F2498D6F234B}"/>
              </a:ext>
            </a:extLst>
          </p:cNvPr>
          <p:cNvSpPr txBox="1"/>
          <p:nvPr/>
        </p:nvSpPr>
        <p:spPr>
          <a:xfrm>
            <a:off x="5121639" y="3236906"/>
            <a:ext cx="10692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rgbClr val="FF0000"/>
                </a:solidFill>
                <a:effectLst/>
              </a:rPr>
              <a:t>0,57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9BA62A68-6B71-01AE-C8BB-3592610657D5}"/>
              </a:ext>
            </a:extLst>
          </p:cNvPr>
          <p:cNvSpPr txBox="1"/>
          <p:nvPr/>
        </p:nvSpPr>
        <p:spPr>
          <a:xfrm>
            <a:off x="6112239" y="4326875"/>
            <a:ext cx="8444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rgbClr val="FF0000"/>
                </a:solidFill>
              </a:rPr>
              <a:t>2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3257ED30-5351-521B-25DD-17BEF96183FC}"/>
              </a:ext>
            </a:extLst>
          </p:cNvPr>
          <p:cNvSpPr txBox="1"/>
          <p:nvPr/>
        </p:nvSpPr>
        <p:spPr>
          <a:xfrm>
            <a:off x="6309609" y="4853559"/>
            <a:ext cx="10692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rgbClr val="FF0000"/>
                </a:solidFill>
              </a:rPr>
              <a:t>140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0D9A9835-BC86-85C3-52A4-AC52F0C6C31B}"/>
              </a:ext>
            </a:extLst>
          </p:cNvPr>
          <p:cNvSpPr txBox="1"/>
          <p:nvPr/>
        </p:nvSpPr>
        <p:spPr>
          <a:xfrm>
            <a:off x="6534462" y="5499891"/>
            <a:ext cx="8444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rgbClr val="FF0000"/>
                </a:solidFill>
              </a:rPr>
              <a:t>80</a:t>
            </a:r>
            <a:endParaRPr lang="ru-RU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8866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>
            <a:extLst>
              <a:ext uri="{FF2B5EF4-FFF2-40B4-BE49-F238E27FC236}">
                <a16:creationId xmlns="" xmlns:a16="http://schemas.microsoft.com/office/drawing/2014/main" id="{53D10573-2CEC-029D-3BEB-1F4589C52B3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7536350"/>
              </p:ext>
            </p:extLst>
          </p:nvPr>
        </p:nvGraphicFramePr>
        <p:xfrm>
          <a:off x="829995" y="239151"/>
          <a:ext cx="10860252" cy="2518116"/>
        </p:xfrm>
        <a:graphic>
          <a:graphicData uri="http://schemas.openxmlformats.org/drawingml/2006/table">
            <a:tbl>
              <a:tblPr firstRow="1" firstCol="1" bandRow="1">
                <a:tableStyleId>{BDBED569-4797-4DF1-A0F4-6AAB3CD982D8}</a:tableStyleId>
              </a:tblPr>
              <a:tblGrid>
                <a:gridCol w="1085921">
                  <a:extLst>
                    <a:ext uri="{9D8B030D-6E8A-4147-A177-3AD203B41FA5}">
                      <a16:colId xmlns="" xmlns:a16="http://schemas.microsoft.com/office/drawing/2014/main" val="3377254798"/>
                    </a:ext>
                  </a:extLst>
                </a:gridCol>
                <a:gridCol w="1085921">
                  <a:extLst>
                    <a:ext uri="{9D8B030D-6E8A-4147-A177-3AD203B41FA5}">
                      <a16:colId xmlns="" xmlns:a16="http://schemas.microsoft.com/office/drawing/2014/main" val="756320550"/>
                    </a:ext>
                  </a:extLst>
                </a:gridCol>
                <a:gridCol w="1085921">
                  <a:extLst>
                    <a:ext uri="{9D8B030D-6E8A-4147-A177-3AD203B41FA5}">
                      <a16:colId xmlns="" xmlns:a16="http://schemas.microsoft.com/office/drawing/2014/main" val="826548963"/>
                    </a:ext>
                  </a:extLst>
                </a:gridCol>
                <a:gridCol w="1085921">
                  <a:extLst>
                    <a:ext uri="{9D8B030D-6E8A-4147-A177-3AD203B41FA5}">
                      <a16:colId xmlns="" xmlns:a16="http://schemas.microsoft.com/office/drawing/2014/main" val="4021873951"/>
                    </a:ext>
                  </a:extLst>
                </a:gridCol>
                <a:gridCol w="1085921">
                  <a:extLst>
                    <a:ext uri="{9D8B030D-6E8A-4147-A177-3AD203B41FA5}">
                      <a16:colId xmlns="" xmlns:a16="http://schemas.microsoft.com/office/drawing/2014/main" val="635685436"/>
                    </a:ext>
                  </a:extLst>
                </a:gridCol>
                <a:gridCol w="1085921">
                  <a:extLst>
                    <a:ext uri="{9D8B030D-6E8A-4147-A177-3AD203B41FA5}">
                      <a16:colId xmlns="" xmlns:a16="http://schemas.microsoft.com/office/drawing/2014/main" val="2795684247"/>
                    </a:ext>
                  </a:extLst>
                </a:gridCol>
                <a:gridCol w="1085921">
                  <a:extLst>
                    <a:ext uri="{9D8B030D-6E8A-4147-A177-3AD203B41FA5}">
                      <a16:colId xmlns="" xmlns:a16="http://schemas.microsoft.com/office/drawing/2014/main" val="2713564369"/>
                    </a:ext>
                  </a:extLst>
                </a:gridCol>
                <a:gridCol w="1085921">
                  <a:extLst>
                    <a:ext uri="{9D8B030D-6E8A-4147-A177-3AD203B41FA5}">
                      <a16:colId xmlns="" xmlns:a16="http://schemas.microsoft.com/office/drawing/2014/main" val="802585777"/>
                    </a:ext>
                  </a:extLst>
                </a:gridCol>
                <a:gridCol w="1085921">
                  <a:extLst>
                    <a:ext uri="{9D8B030D-6E8A-4147-A177-3AD203B41FA5}">
                      <a16:colId xmlns="" xmlns:a16="http://schemas.microsoft.com/office/drawing/2014/main" val="307212765"/>
                    </a:ext>
                  </a:extLst>
                </a:gridCol>
                <a:gridCol w="1086963">
                  <a:extLst>
                    <a:ext uri="{9D8B030D-6E8A-4147-A177-3AD203B41FA5}">
                      <a16:colId xmlns="" xmlns:a16="http://schemas.microsoft.com/office/drawing/2014/main" val="3946818838"/>
                    </a:ext>
                  </a:extLst>
                </a:gridCol>
              </a:tblGrid>
              <a:tr h="1308295">
                <a:tc>
                  <a:txBody>
                    <a:bodyPr/>
                    <a:lstStyle/>
                    <a:p>
                      <a:pPr algn="ctr"/>
                      <a:r>
                        <a:rPr lang="ru-RU" sz="3600">
                          <a:effectLst/>
                        </a:rPr>
                        <a:t>60</a:t>
                      </a:r>
                      <a:endParaRPr lang="ru-RU" sz="3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>
                          <a:effectLst/>
                        </a:rPr>
                        <a:t>0,8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>
                          <a:effectLst/>
                        </a:rPr>
                        <a:t>80</a:t>
                      </a:r>
                      <a:endParaRPr lang="ru-RU" sz="3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>
                          <a:effectLst/>
                        </a:rPr>
                        <a:t>60</a:t>
                      </a:r>
                      <a:endParaRPr lang="ru-RU" sz="3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>
                          <a:effectLst/>
                        </a:rPr>
                        <a:t>140</a:t>
                      </a:r>
                      <a:endParaRPr lang="ru-RU" sz="3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>
                          <a:effectLst/>
                        </a:rPr>
                        <a:t>5</a:t>
                      </a:r>
                      <a:endParaRPr lang="ru-RU" sz="3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>
                          <a:effectLst/>
                        </a:rPr>
                        <a:t>80</a:t>
                      </a:r>
                      <a:endParaRPr lang="ru-RU" sz="3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>
                          <a:effectLst/>
                        </a:rPr>
                        <a:t>0,57</a:t>
                      </a:r>
                      <a:endParaRPr lang="ru-RU" sz="3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>
                          <a:effectLst/>
                        </a:rPr>
                        <a:t>2</a:t>
                      </a:r>
                      <a:endParaRPr lang="ru-RU" sz="3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>
                          <a:effectLst/>
                        </a:rPr>
                        <a:t>60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660569920"/>
                  </a:ext>
                </a:extLst>
              </a:tr>
              <a:tr h="1209821">
                <a:tc>
                  <a:txBody>
                    <a:bodyPr/>
                    <a:lstStyle/>
                    <a:p>
                      <a:pPr algn="ctr"/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36441979"/>
                  </a:ext>
                </a:extLst>
              </a:tr>
            </a:tbl>
          </a:graphicData>
        </a:graphic>
      </p:graphicFrame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997F91E2-E80F-5C17-FDCF-99966AB4219F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4808" y="2955304"/>
            <a:ext cx="4797500" cy="36635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22987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885C236-8E79-14B1-D7BA-01EEBF46A96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Путешествие к Антарктиде с процентами.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E3FD8525-59AC-F6E1-0B01-24E04182155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24.10.2024</a:t>
            </a:r>
          </a:p>
        </p:txBody>
      </p:sp>
    </p:spTree>
    <p:extLst>
      <p:ext uri="{BB962C8B-B14F-4D97-AF65-F5344CB8AC3E}">
        <p14:creationId xmlns:p14="http://schemas.microsoft.com/office/powerpoint/2010/main" val="3940668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 descr="открытие антарктиды">
            <a:extLst>
              <a:ext uri="{FF2B5EF4-FFF2-40B4-BE49-F238E27FC236}">
                <a16:creationId xmlns="" xmlns:a16="http://schemas.microsoft.com/office/drawing/2014/main" id="{83B9883B-728C-29AF-8FFD-8023E19607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1" y="-7938"/>
            <a:ext cx="9155113" cy="686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112</Words>
  <Application>Microsoft Office PowerPoint</Application>
  <PresentationFormat>Широкоэкранный</PresentationFormat>
  <Paragraphs>39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Times New Roman</vt:lpstr>
      <vt:lpstr>Тема Office</vt:lpstr>
      <vt:lpstr>24 октября 2024 года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Путешествие к Антарктиде с процентами.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elena</dc:creator>
  <cp:lastModifiedBy>Kab59</cp:lastModifiedBy>
  <cp:revision>8</cp:revision>
  <dcterms:created xsi:type="dcterms:W3CDTF">2024-10-22T19:31:08Z</dcterms:created>
  <dcterms:modified xsi:type="dcterms:W3CDTF">2024-10-24T06:51:16Z</dcterms:modified>
</cp:coreProperties>
</file>