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81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58" r:id="rId11"/>
    <p:sldId id="267" r:id="rId12"/>
    <p:sldId id="259" r:id="rId13"/>
    <p:sldId id="268" r:id="rId14"/>
    <p:sldId id="260" r:id="rId15"/>
    <p:sldId id="261" r:id="rId16"/>
    <p:sldId id="269" r:id="rId17"/>
    <p:sldId id="271" r:id="rId18"/>
    <p:sldId id="262" r:id="rId19"/>
    <p:sldId id="270" r:id="rId20"/>
    <p:sldId id="263" r:id="rId21"/>
    <p:sldId id="264" r:id="rId22"/>
    <p:sldId id="272" r:id="rId23"/>
    <p:sldId id="265" r:id="rId24"/>
    <p:sldId id="27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19BB"/>
    <a:srgbClr val="F971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677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C00C01-AEA5-43DD-B861-31354A906513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36941-B523-4D14-BF6F-15E61666BB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4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438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709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799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96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857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879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29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560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0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89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420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CAB9F-2378-475A-B618-6BE90CE6234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A7D21-B401-42DA-9C2E-223C0B2FF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567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AutoShape 4" descr="https://www.theedinburghreporter.co.uk/wp-content/uploads/2016/04/top-secret.jpg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1" name="AutoShape 6" descr="https://www.theedinburghreporter.co.uk/wp-content/uploads/2016/04/top-secret.jpg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2" name="AutoShape 8" descr="https://www.theedinburghreporter.co.uk/wp-content/uploads/2016/04/top-secret.jpg"/>
          <p:cNvSpPr>
            <a:spLocks noChangeAspect="1" noChangeArrowheads="1"/>
          </p:cNvSpPr>
          <p:nvPr/>
        </p:nvSpPr>
        <p:spPr bwMode="auto">
          <a:xfrm>
            <a:off x="473075" y="1222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3" name="AutoShape 10" descr="https://www.theedinburghreporter.co.uk/wp-content/uploads/2016/04/top-secret.jpg"/>
          <p:cNvSpPr>
            <a:spLocks noChangeAspect="1" noChangeArrowheads="1"/>
          </p:cNvSpPr>
          <p:nvPr/>
        </p:nvSpPr>
        <p:spPr bwMode="auto">
          <a:xfrm>
            <a:off x="625475" y="2746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-32823" y="122238"/>
            <a:ext cx="917682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Презентация для урока в 4 классе</a:t>
            </a:r>
          </a:p>
          <a:p>
            <a:pPr algn="ctr"/>
            <a:r>
              <a:rPr lang="ru-RU" sz="3600" b="1" dirty="0" smtClean="0"/>
              <a:t>УМК </a:t>
            </a:r>
            <a:r>
              <a:rPr lang="en-US" sz="3600" b="1" dirty="0" smtClean="0"/>
              <a:t>“Spotlight 4”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Тема «Формирование грамматических навыков по теме простое настоящее время»</a:t>
            </a:r>
            <a:endParaRPr lang="en-US" sz="3600" b="1" dirty="0" smtClean="0"/>
          </a:p>
          <a:p>
            <a:pPr algn="ctr"/>
            <a:endParaRPr lang="en-US" sz="3600" b="1" dirty="0"/>
          </a:p>
          <a:p>
            <a:pPr algn="ctr"/>
            <a:r>
              <a:rPr lang="ru-RU" sz="3600" b="1" dirty="0" smtClean="0"/>
              <a:t>Подготовила: Учитель английского языка МБОУ «СОШ №10»</a:t>
            </a:r>
            <a:endParaRPr lang="en-US" sz="3600" b="1" dirty="0" smtClean="0"/>
          </a:p>
          <a:p>
            <a:pPr algn="ctr"/>
            <a:r>
              <a:rPr lang="ru-RU" sz="3600" b="1" dirty="0" err="1" smtClean="0"/>
              <a:t>Кондратова</a:t>
            </a:r>
            <a:r>
              <a:rPr lang="ru-RU" sz="3600" b="1" dirty="0" smtClean="0"/>
              <a:t> Елена Владимировна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31397" y="5650388"/>
            <a:ext cx="20483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dirty="0" smtClean="0">
                <a:solidFill>
                  <a:prstClr val="black"/>
                </a:solidFill>
              </a:rPr>
              <a:t>г.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smtClean="0">
                <a:solidFill>
                  <a:prstClr val="black"/>
                </a:solidFill>
              </a:rPr>
              <a:t>Выборг</a:t>
            </a:r>
            <a:endParaRPr lang="en-US" sz="3600" b="1" dirty="0" smtClean="0">
              <a:solidFill>
                <a:prstClr val="black"/>
              </a:solidFill>
            </a:endParaRPr>
          </a:p>
          <a:p>
            <a:pPr lvl="0" algn="ctr"/>
            <a:r>
              <a:rPr lang="en-US" sz="3600" b="1" dirty="0" smtClean="0">
                <a:solidFill>
                  <a:prstClr val="black"/>
                </a:solidFill>
              </a:rPr>
              <a:t>2019</a:t>
            </a:r>
            <a:endParaRPr lang="ru-RU" sz="3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11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158750" y="295275"/>
            <a:ext cx="7581900" cy="820738"/>
            <a:chOff x="159495" y="294482"/>
            <a:chExt cx="7580857" cy="820994"/>
          </a:xfrm>
        </p:grpSpPr>
        <p:sp>
          <p:nvSpPr>
            <p:cNvPr id="35851" name="Прямоугольник 8"/>
            <p:cNvSpPr>
              <a:spLocks noChangeArrowheads="1"/>
            </p:cNvSpPr>
            <p:nvPr/>
          </p:nvSpPr>
          <p:spPr bwMode="auto">
            <a:xfrm>
              <a:off x="279268" y="294482"/>
              <a:ext cx="746108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ru-RU" sz="4400" dirty="0"/>
                <a:t>I always</a:t>
              </a:r>
              <a:r>
                <a:rPr lang="en-US" altLang="ru-RU" sz="4400" b="1" dirty="0"/>
                <a:t> </a:t>
              </a:r>
              <a:r>
                <a:rPr lang="en-US" altLang="ru-RU" sz="4400" dirty="0"/>
                <a:t>read books. </a:t>
              </a:r>
            </a:p>
          </p:txBody>
        </p:sp>
        <p:sp>
          <p:nvSpPr>
            <p:cNvPr id="35852" name="Line 40"/>
            <p:cNvSpPr>
              <a:spLocks noChangeShapeType="1"/>
            </p:cNvSpPr>
            <p:nvPr/>
          </p:nvSpPr>
          <p:spPr bwMode="auto">
            <a:xfrm flipV="1">
              <a:off x="159495" y="1063923"/>
              <a:ext cx="59608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3" name="Line 40"/>
            <p:cNvSpPr>
              <a:spLocks noChangeShapeType="1"/>
            </p:cNvSpPr>
            <p:nvPr/>
          </p:nvSpPr>
          <p:spPr bwMode="auto">
            <a:xfrm flipV="1">
              <a:off x="2390500" y="1024936"/>
              <a:ext cx="93610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4" name="Line 40"/>
            <p:cNvSpPr>
              <a:spLocks noChangeShapeType="1"/>
            </p:cNvSpPr>
            <p:nvPr/>
          </p:nvSpPr>
          <p:spPr bwMode="auto">
            <a:xfrm>
              <a:off x="2410918" y="1106055"/>
              <a:ext cx="936102" cy="942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4764" y="1678638"/>
            <a:ext cx="9139237" cy="950912"/>
            <a:chOff x="4764" y="1678638"/>
            <a:chExt cx="9139237" cy="950912"/>
          </a:xfrm>
        </p:grpSpPr>
        <p:grpSp>
          <p:nvGrpSpPr>
            <p:cNvPr id="2" name="Группа 2"/>
            <p:cNvGrpSpPr>
              <a:grpSpLocks/>
            </p:cNvGrpSpPr>
            <p:nvPr/>
          </p:nvGrpSpPr>
          <p:grpSpPr bwMode="auto">
            <a:xfrm>
              <a:off x="4764" y="1696099"/>
              <a:ext cx="9139237" cy="830997"/>
              <a:chOff x="590074" y="2408275"/>
              <a:chExt cx="4572000" cy="830836"/>
            </a:xfrm>
          </p:grpSpPr>
          <p:sp>
            <p:nvSpPr>
              <p:cNvPr id="35855" name="Прямоугольник 13"/>
              <p:cNvSpPr>
                <a:spLocks noChangeArrowheads="1"/>
              </p:cNvSpPr>
              <p:nvPr/>
            </p:nvSpPr>
            <p:spPr bwMode="auto">
              <a:xfrm>
                <a:off x="590074" y="2408275"/>
                <a:ext cx="4572000" cy="830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ru-RU" sz="4800" dirty="0"/>
                  <a:t>Teacher</a:t>
                </a:r>
                <a:r>
                  <a:rPr lang="en-US" altLang="ru-RU" sz="4800" b="1" dirty="0">
                    <a:solidFill>
                      <a:srgbClr val="FF0000"/>
                    </a:solidFill>
                  </a:rPr>
                  <a:t>s</a:t>
                </a:r>
                <a:r>
                  <a:rPr lang="ru-RU" altLang="ru-RU" sz="4800" dirty="0"/>
                  <a:t> </a:t>
                </a:r>
                <a:r>
                  <a:rPr lang="en-US" altLang="ru-RU" sz="4800" dirty="0"/>
                  <a:t>  usually</a:t>
                </a:r>
                <a:r>
                  <a:rPr lang="ru-RU" altLang="ru-RU" sz="4800" dirty="0"/>
                  <a:t> </a:t>
                </a:r>
                <a:r>
                  <a:rPr lang="ru-RU" altLang="ru-RU" sz="4800" dirty="0" err="1"/>
                  <a:t>read</a:t>
                </a:r>
                <a:r>
                  <a:rPr lang="ru-RU" altLang="ru-RU" sz="4800" dirty="0"/>
                  <a:t> </a:t>
                </a:r>
                <a:r>
                  <a:rPr lang="ru-RU" altLang="ru-RU" sz="4800" dirty="0" err="1"/>
                  <a:t>books</a:t>
                </a:r>
                <a:r>
                  <a:rPr lang="ru-RU" altLang="ru-RU" sz="4800" dirty="0"/>
                  <a:t>. </a:t>
                </a:r>
                <a:endParaRPr lang="en-US" altLang="ru-RU" sz="4800" dirty="0"/>
              </a:p>
            </p:txBody>
          </p:sp>
          <p:sp>
            <p:nvSpPr>
              <p:cNvPr id="35856" name="Line 40"/>
              <p:cNvSpPr>
                <a:spLocks noChangeShapeType="1"/>
              </p:cNvSpPr>
              <p:nvPr/>
            </p:nvSpPr>
            <p:spPr bwMode="auto">
              <a:xfrm flipV="1">
                <a:off x="743730" y="3128388"/>
                <a:ext cx="94794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57" name="Line 40"/>
              <p:cNvSpPr>
                <a:spLocks noChangeShapeType="1"/>
              </p:cNvSpPr>
              <p:nvPr/>
            </p:nvSpPr>
            <p:spPr bwMode="auto">
              <a:xfrm>
                <a:off x="2876074" y="3193141"/>
                <a:ext cx="573624" cy="942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58" name="Line 40"/>
              <p:cNvSpPr>
                <a:spLocks noChangeShapeType="1"/>
              </p:cNvSpPr>
              <p:nvPr/>
            </p:nvSpPr>
            <p:spPr bwMode="auto">
              <a:xfrm flipV="1">
                <a:off x="2876074" y="3090574"/>
                <a:ext cx="573625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35844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2001189" y="1678638"/>
              <a:ext cx="569912" cy="95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46" name="Прямоугольник 13"/>
          <p:cNvSpPr>
            <a:spLocks noChangeArrowheads="1"/>
          </p:cNvSpPr>
          <p:nvPr/>
        </p:nvSpPr>
        <p:spPr bwMode="auto">
          <a:xfrm>
            <a:off x="-108520" y="3096269"/>
            <a:ext cx="91392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ru-RU" sz="4800" dirty="0"/>
              <a:t>A teacher</a:t>
            </a:r>
            <a:r>
              <a:rPr lang="ru-RU" altLang="ru-RU" sz="4800" dirty="0"/>
              <a:t> </a:t>
            </a:r>
            <a:r>
              <a:rPr lang="en-US" altLang="ru-RU" sz="4800" dirty="0"/>
              <a:t>  </a:t>
            </a:r>
            <a:r>
              <a:rPr lang="en-US" altLang="ru-RU" sz="4800" dirty="0" smtClean="0"/>
              <a:t> usually</a:t>
            </a:r>
            <a:r>
              <a:rPr lang="ru-RU" altLang="ru-RU" sz="4800" dirty="0" smtClean="0"/>
              <a:t> </a:t>
            </a:r>
            <a:r>
              <a:rPr lang="ru-RU" altLang="ru-RU" sz="4800" dirty="0" err="1"/>
              <a:t>read</a:t>
            </a:r>
            <a:r>
              <a:rPr lang="ru-RU" altLang="ru-RU" sz="4800" dirty="0"/>
              <a:t> </a:t>
            </a:r>
            <a:r>
              <a:rPr lang="en-US" altLang="ru-RU" sz="4800" dirty="0"/>
              <a:t>     </a:t>
            </a:r>
            <a:r>
              <a:rPr lang="ru-RU" altLang="ru-RU" sz="4800" dirty="0" err="1"/>
              <a:t>books</a:t>
            </a:r>
            <a:r>
              <a:rPr lang="ru-RU" altLang="ru-RU" sz="4800" dirty="0"/>
              <a:t>. </a:t>
            </a:r>
            <a:r>
              <a:rPr lang="en-US" altLang="ru-RU" sz="4800" dirty="0"/>
              <a:t>             </a:t>
            </a:r>
          </a:p>
        </p:txBody>
      </p:sp>
      <p:sp>
        <p:nvSpPr>
          <p:cNvPr id="35847" name="Line 40"/>
          <p:cNvSpPr>
            <a:spLocks noChangeShapeType="1"/>
          </p:cNvSpPr>
          <p:nvPr/>
        </p:nvSpPr>
        <p:spPr bwMode="auto">
          <a:xfrm flipV="1">
            <a:off x="782637" y="3853979"/>
            <a:ext cx="18954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5848" name="Line 40"/>
          <p:cNvSpPr>
            <a:spLocks noChangeShapeType="1"/>
          </p:cNvSpPr>
          <p:nvPr/>
        </p:nvSpPr>
        <p:spPr bwMode="auto">
          <a:xfrm flipV="1">
            <a:off x="5147707" y="3717032"/>
            <a:ext cx="1146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5849" name="Line 40"/>
          <p:cNvSpPr>
            <a:spLocks noChangeShapeType="1"/>
          </p:cNvSpPr>
          <p:nvPr/>
        </p:nvSpPr>
        <p:spPr bwMode="auto">
          <a:xfrm>
            <a:off x="5174521" y="3867978"/>
            <a:ext cx="1146175" cy="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9" name="Picture 2" descr="http://i1.ytimg.com/vi/ZCdlds7hxQ4/maxresdefaul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9" r="55779"/>
          <a:stretch>
            <a:fillRect/>
          </a:stretch>
        </p:blipFill>
        <p:spPr bwMode="auto">
          <a:xfrm>
            <a:off x="2727517" y="3068960"/>
            <a:ext cx="569913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3608" y="1268760"/>
            <a:ext cx="1118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</a:rPr>
              <a:t>They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7668" y="2602203"/>
            <a:ext cx="18181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ru-RU" sz="3600" b="1" dirty="0">
                <a:solidFill>
                  <a:srgbClr val="7030A0"/>
                </a:solidFill>
              </a:rPr>
              <a:t>(she\he)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17725" y="3843288"/>
            <a:ext cx="1118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</a:rPr>
              <a:t>They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81193" y="4949251"/>
            <a:ext cx="18181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ru-RU" sz="3600" b="1" dirty="0">
                <a:solidFill>
                  <a:srgbClr val="7030A0"/>
                </a:solidFill>
              </a:rPr>
              <a:t>(she\he)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-62772" y="3717032"/>
            <a:ext cx="9139238" cy="1313546"/>
            <a:chOff x="-62772" y="3717032"/>
            <a:chExt cx="9139238" cy="1313546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-62772" y="4079666"/>
              <a:ext cx="9139238" cy="950912"/>
              <a:chOff x="-108520" y="2976354"/>
              <a:chExt cx="9139238" cy="950912"/>
            </a:xfrm>
          </p:grpSpPr>
          <p:sp>
            <p:nvSpPr>
              <p:cNvPr id="24" name="Прямоугольник 13"/>
              <p:cNvSpPr>
                <a:spLocks noChangeArrowheads="1"/>
              </p:cNvSpPr>
              <p:nvPr/>
            </p:nvSpPr>
            <p:spPr bwMode="auto">
              <a:xfrm>
                <a:off x="-108520" y="3096269"/>
                <a:ext cx="9139238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US" altLang="ru-RU" sz="4800" dirty="0" smtClean="0"/>
                  <a:t>Teacher</a:t>
                </a:r>
                <a:r>
                  <a:rPr lang="ru-RU" altLang="ru-RU" sz="4800" dirty="0" smtClean="0"/>
                  <a:t> </a:t>
                </a:r>
                <a:r>
                  <a:rPr lang="en-US" altLang="ru-RU" sz="4800" dirty="0" smtClean="0"/>
                  <a:t>      do not</a:t>
                </a:r>
                <a:r>
                  <a:rPr lang="ru-RU" altLang="ru-RU" sz="4800" dirty="0" smtClean="0"/>
                  <a:t> </a:t>
                </a:r>
                <a:r>
                  <a:rPr lang="en-US" altLang="ru-RU" sz="4800" dirty="0" smtClean="0"/>
                  <a:t>   fix</a:t>
                </a:r>
                <a:r>
                  <a:rPr lang="ru-RU" altLang="ru-RU" sz="4800" dirty="0" smtClean="0"/>
                  <a:t> </a:t>
                </a:r>
                <a:r>
                  <a:rPr lang="en-US" altLang="ru-RU" sz="4800" dirty="0" smtClean="0"/>
                  <a:t>       cars</a:t>
                </a:r>
                <a:r>
                  <a:rPr lang="ru-RU" altLang="ru-RU" sz="4800" dirty="0" smtClean="0"/>
                  <a:t>. </a:t>
                </a:r>
                <a:r>
                  <a:rPr lang="en-US" altLang="ru-RU" sz="4800" dirty="0" smtClean="0"/>
                  <a:t>             </a:t>
                </a:r>
                <a:endParaRPr lang="en-US" altLang="ru-RU" sz="4800" dirty="0"/>
              </a:p>
            </p:txBody>
          </p:sp>
          <p:sp>
            <p:nvSpPr>
              <p:cNvPr id="25" name="Line 40"/>
              <p:cNvSpPr>
                <a:spLocks noChangeShapeType="1"/>
              </p:cNvSpPr>
              <p:nvPr/>
            </p:nvSpPr>
            <p:spPr bwMode="auto">
              <a:xfrm flipV="1">
                <a:off x="782637" y="3853979"/>
                <a:ext cx="1895475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" name="Line 40"/>
              <p:cNvSpPr>
                <a:spLocks noChangeShapeType="1"/>
              </p:cNvSpPr>
              <p:nvPr/>
            </p:nvSpPr>
            <p:spPr bwMode="auto">
              <a:xfrm flipV="1">
                <a:off x="5362466" y="3717032"/>
                <a:ext cx="1146175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" name="Line 40"/>
              <p:cNvSpPr>
                <a:spLocks noChangeShapeType="1"/>
              </p:cNvSpPr>
              <p:nvPr/>
            </p:nvSpPr>
            <p:spPr bwMode="auto">
              <a:xfrm>
                <a:off x="5390348" y="3883211"/>
                <a:ext cx="1146175" cy="9525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8" name="Picture 2" descr="http://i1.ytimg.com/vi/ZCdlds7hxQ4/maxresdefault.jpg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2F2F2"/>
                  </a:clrFrom>
                  <a:clrTo>
                    <a:srgbClr val="F2F2F2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749" r="55779"/>
              <a:stretch>
                <a:fillRect/>
              </a:stretch>
            </p:blipFill>
            <p:spPr bwMode="auto">
              <a:xfrm>
                <a:off x="2476262" y="2976354"/>
                <a:ext cx="569913" cy="950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Равнобедренный треугольник 7"/>
            <p:cNvSpPr/>
            <p:nvPr/>
          </p:nvSpPr>
          <p:spPr>
            <a:xfrm>
              <a:off x="3012473" y="3717032"/>
              <a:ext cx="2423623" cy="1232219"/>
            </a:xfrm>
            <a:prstGeom prst="triangl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" name="Прямоугольник 13"/>
          <p:cNvSpPr>
            <a:spLocks noChangeArrowheads="1"/>
          </p:cNvSpPr>
          <p:nvPr/>
        </p:nvSpPr>
        <p:spPr bwMode="auto">
          <a:xfrm>
            <a:off x="43880" y="5272417"/>
            <a:ext cx="91392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ru-RU" sz="4800" dirty="0" smtClean="0"/>
              <a:t>A </a:t>
            </a:r>
            <a:r>
              <a:rPr lang="en-US" altLang="ru-RU" sz="4800" dirty="0"/>
              <a:t>teacher</a:t>
            </a:r>
            <a:r>
              <a:rPr lang="ru-RU" altLang="ru-RU" sz="4800" dirty="0"/>
              <a:t> </a:t>
            </a:r>
            <a:r>
              <a:rPr lang="en-US" altLang="ru-RU" sz="4800" dirty="0" smtClean="0"/>
              <a:t>   do       not    fix</a:t>
            </a:r>
            <a:r>
              <a:rPr lang="ru-RU" altLang="ru-RU" sz="4800" dirty="0" smtClean="0"/>
              <a:t> </a:t>
            </a:r>
            <a:r>
              <a:rPr lang="en-US" altLang="ru-RU" sz="4800" dirty="0" smtClean="0"/>
              <a:t>    car</a:t>
            </a:r>
            <a:r>
              <a:rPr lang="ru-RU" altLang="ru-RU" sz="4800" dirty="0" smtClean="0"/>
              <a:t>s</a:t>
            </a:r>
            <a:r>
              <a:rPr lang="ru-RU" altLang="ru-RU" sz="4800" dirty="0"/>
              <a:t>. </a:t>
            </a:r>
            <a:r>
              <a:rPr lang="en-US" altLang="ru-RU" sz="4800" dirty="0"/>
              <a:t>             </a:t>
            </a:r>
          </a:p>
        </p:txBody>
      </p:sp>
      <p:sp>
        <p:nvSpPr>
          <p:cNvPr id="32" name="Line 40"/>
          <p:cNvSpPr>
            <a:spLocks noChangeShapeType="1"/>
          </p:cNvSpPr>
          <p:nvPr/>
        </p:nvSpPr>
        <p:spPr bwMode="auto">
          <a:xfrm flipV="1">
            <a:off x="390670" y="6030127"/>
            <a:ext cx="18954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Line 40"/>
          <p:cNvSpPr>
            <a:spLocks noChangeShapeType="1"/>
          </p:cNvSpPr>
          <p:nvPr/>
        </p:nvSpPr>
        <p:spPr bwMode="auto">
          <a:xfrm flipV="1">
            <a:off x="5900008" y="5884324"/>
            <a:ext cx="1146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5900007" y="6019817"/>
            <a:ext cx="1146175" cy="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5" name="Picture 2" descr="http://i1.ytimg.com/vi/ZCdlds7hxQ4/maxresdefaul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9" r="55779"/>
          <a:stretch>
            <a:fillRect/>
          </a:stretch>
        </p:blipFill>
        <p:spPr bwMode="auto">
          <a:xfrm>
            <a:off x="6664491" y="5152502"/>
            <a:ext cx="569913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Равнобедренный треугольник 37"/>
          <p:cNvSpPr/>
          <p:nvPr/>
        </p:nvSpPr>
        <p:spPr>
          <a:xfrm>
            <a:off x="2522010" y="4797908"/>
            <a:ext cx="3377997" cy="1221909"/>
          </a:xfrm>
          <a:prstGeom prst="triangl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www.10ex.org/sites/default/files/2018-02/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02"/>
          <a:stretch/>
        </p:blipFill>
        <p:spPr bwMode="auto">
          <a:xfrm>
            <a:off x="3728031" y="5479216"/>
            <a:ext cx="281563" cy="41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66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99 0.00439 L 0.38872 0.0087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86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9 -1.85185E-6 L -0.28351 -0.0055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65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  <p:bldP spid="35847" grpId="0" animBg="1"/>
      <p:bldP spid="35848" grpId="0" animBg="1"/>
      <p:bldP spid="35849" grpId="0" animBg="1"/>
      <p:bldP spid="4" grpId="0"/>
      <p:bldP spid="5" grpId="0"/>
      <p:bldP spid="29" grpId="0"/>
      <p:bldP spid="36" grpId="0"/>
      <p:bldP spid="31" grpId="0"/>
      <p:bldP spid="32" grpId="0" animBg="1"/>
      <p:bldP spid="33" grpId="0" animBg="1"/>
      <p:bldP spid="34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77302" y="978588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Secret 1</a:t>
            </a:r>
            <a:endParaRPr lang="ru-RU" sz="4400" b="1" dirty="0">
              <a:solidFill>
                <a:srgbClr val="FF000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07504" y="1363309"/>
            <a:ext cx="8784976" cy="950912"/>
            <a:chOff x="112974" y="1363309"/>
            <a:chExt cx="8562529" cy="950912"/>
          </a:xfrm>
        </p:grpSpPr>
        <p:sp>
          <p:nvSpPr>
            <p:cNvPr id="2" name="TextBox 1"/>
            <p:cNvSpPr txBox="1"/>
            <p:nvPr/>
          </p:nvSpPr>
          <p:spPr>
            <a:xfrm>
              <a:off x="112974" y="1645605"/>
              <a:ext cx="85625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/>
                <a:t>1) There can be only  one         in the sentence.  </a:t>
              </a:r>
              <a:endParaRPr lang="ru-RU" sz="3600" dirty="0"/>
            </a:p>
          </p:txBody>
        </p:sp>
        <p:pic>
          <p:nvPicPr>
            <p:cNvPr id="4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4955716" y="1363309"/>
              <a:ext cx="569913" cy="95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107504" y="188640"/>
            <a:ext cx="9036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What secret of “S” do you know now?</a:t>
            </a:r>
            <a:endParaRPr lang="ru-RU" sz="4400" dirty="0"/>
          </a:p>
        </p:txBody>
      </p:sp>
      <p:pic>
        <p:nvPicPr>
          <p:cNvPr id="7" name="Picture 14" descr="https://yt3.ggpht.com/-2j1l56fGsjU/AAAAAAAAAAI/AAAAAAAAAAA/Gk7vwLy_AHs/s900-c-k-no-mo-rj-c0xffffff/phot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52" y="2339009"/>
            <a:ext cx="4518247" cy="4518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92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Yellow_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609600" y="914400"/>
            <a:ext cx="8534400" cy="1712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>
              <a:tabLst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196850" indent="-6350">
              <a:tabLst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>
              <a:tabLst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>
              <a:tabLst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>
              <a:tabLst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FF"/>
              </a:buClr>
              <a:buSzPct val="150000"/>
              <a:buFont typeface="Monotype Sorts" pitchFamily="2" charset="2"/>
              <a:buNone/>
              <a:defRPr/>
            </a:pPr>
            <a:r>
              <a:rPr lang="en-US" altLang="zh-TW" sz="3600" b="1" dirty="0" smtClean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</a:t>
            </a:r>
            <a:r>
              <a:rPr lang="en-US" altLang="zh-TW" sz="3200" b="1" dirty="0" smtClean="0">
                <a:solidFill>
                  <a:srgbClr val="FF0066"/>
                </a:solidFill>
                <a:latin typeface="Comic Sans MS" pitchFamily="66" charset="0"/>
                <a:sym typeface="Wingdings" pitchFamily="2" charset="2"/>
              </a:rPr>
              <a:t>	</a:t>
            </a:r>
            <a:r>
              <a:rPr lang="en-US" altLang="zh-TW" sz="3200" b="1" dirty="0" smtClean="0">
                <a:latin typeface="Comic Sans MS" pitchFamily="66" charset="0"/>
              </a:rPr>
              <a:t>We add </a:t>
            </a:r>
            <a:r>
              <a:rPr lang="en-US" altLang="zh-TW" sz="32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or</a:t>
            </a:r>
            <a:r>
              <a:rPr lang="en-US" altLang="zh-TW" sz="32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zh-TW" sz="3200" b="1" dirty="0" err="1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es</a:t>
            </a:r>
            <a:r>
              <a:rPr lang="en-US" altLang="zh-TW" sz="32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to the verb when 		the subject is </a:t>
            </a:r>
            <a:r>
              <a:rPr lang="en-US" altLang="zh-TW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he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, </a:t>
            </a:r>
            <a:r>
              <a:rPr lang="en-US" altLang="zh-TW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she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or </a:t>
            </a:r>
            <a:r>
              <a:rPr lang="en-US" altLang="zh-TW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it</a:t>
            </a:r>
            <a:r>
              <a:rPr lang="en-US" altLang="zh-TW" sz="3200" b="1" dirty="0" smtClean="0">
                <a:latin typeface="Comic Sans MS" pitchFamily="66" charset="0"/>
              </a:rPr>
              <a:t>.</a:t>
            </a:r>
          </a:p>
          <a:p>
            <a:pPr lvl="1" eaLnBrk="1" hangingPunct="1">
              <a:lnSpc>
                <a:spcPct val="85000"/>
              </a:lnSpc>
              <a:spcBef>
                <a:spcPct val="35000"/>
              </a:spcBef>
              <a:buClr>
                <a:srgbClr val="FF0066"/>
              </a:buClr>
              <a:buSzPct val="125000"/>
              <a:buFont typeface="Monotype Sorts" pitchFamily="2" charset="2"/>
              <a:buNone/>
              <a:defRPr/>
            </a:pPr>
            <a:r>
              <a:rPr lang="en-US" altLang="zh-TW" sz="3200" b="1" dirty="0" smtClean="0">
                <a:latin typeface="Comic Sans MS" pitchFamily="66" charset="0"/>
              </a:rPr>
              <a:t> 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1295400" y="4495800"/>
            <a:ext cx="6705600" cy="1828800"/>
            <a:chOff x="528" y="2832"/>
            <a:chExt cx="4224" cy="1152"/>
          </a:xfrm>
        </p:grpSpPr>
        <p:sp>
          <p:nvSpPr>
            <p:cNvPr id="56335" name="Rectangle 15"/>
            <p:cNvSpPr>
              <a:spLocks noChangeArrowheads="1"/>
            </p:cNvSpPr>
            <p:nvPr/>
          </p:nvSpPr>
          <p:spPr bwMode="auto">
            <a:xfrm>
              <a:off x="528" y="2832"/>
              <a:ext cx="720" cy="1152"/>
            </a:xfrm>
            <a:prstGeom prst="rect">
              <a:avLst/>
            </a:prstGeom>
            <a:gradFill rotWithShape="0">
              <a:gsLst>
                <a:gs pos="0">
                  <a:srgbClr val="CCFFCC"/>
                </a:gs>
                <a:gs pos="50000">
                  <a:schemeClr val="bg1"/>
                </a:gs>
                <a:gs pos="100000">
                  <a:srgbClr val="CCFFCC"/>
                </a:gs>
              </a:gsLst>
              <a:lin ang="2700000" scaled="1"/>
            </a:gradFill>
            <a:ln w="9525">
              <a:solidFill>
                <a:srgbClr val="339966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56336" name="AutoShape 16"/>
            <p:cNvSpPr>
              <a:spLocks noChangeArrowheads="1"/>
            </p:cNvSpPr>
            <p:nvPr/>
          </p:nvSpPr>
          <p:spPr bwMode="auto">
            <a:xfrm>
              <a:off x="1536" y="3024"/>
              <a:ext cx="1008" cy="672"/>
            </a:xfrm>
            <a:prstGeom prst="flowChartDecision">
              <a:avLst/>
            </a:prstGeom>
            <a:gradFill rotWithShape="0">
              <a:gsLst>
                <a:gs pos="0">
                  <a:schemeClr val="hlink"/>
                </a:gs>
                <a:gs pos="50000">
                  <a:srgbClr val="FFFFFF"/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rgbClr val="CC99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56337" name="AutoShape 17"/>
            <p:cNvSpPr>
              <a:spLocks noChangeArrowheads="1"/>
            </p:cNvSpPr>
            <p:nvPr/>
          </p:nvSpPr>
          <p:spPr bwMode="auto">
            <a:xfrm>
              <a:off x="2880" y="3024"/>
              <a:ext cx="1872" cy="67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CFFFF"/>
                </a:gs>
                <a:gs pos="50000">
                  <a:schemeClr val="bg1"/>
                </a:gs>
                <a:gs pos="100000">
                  <a:srgbClr val="CCFFFF"/>
                </a:gs>
              </a:gsLst>
              <a:lin ang="2700000" scaled="1"/>
            </a:gradFill>
            <a:ln w="9525">
              <a:solidFill>
                <a:srgbClr val="0099FF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56342" name="Text Box 22"/>
            <p:cNvSpPr txBox="1">
              <a:spLocks noChangeArrowheads="1"/>
            </p:cNvSpPr>
            <p:nvPr/>
          </p:nvSpPr>
          <p:spPr bwMode="auto">
            <a:xfrm>
              <a:off x="528" y="2928"/>
              <a:ext cx="672" cy="101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65000"/>
                </a:lnSpc>
                <a:spcBef>
                  <a:spcPct val="40000"/>
                </a:spcBef>
                <a:defRPr/>
              </a:pPr>
              <a:r>
                <a:rPr lang="en-US" altLang="zh-TW" sz="2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itchFamily="66" charset="0"/>
                </a:rPr>
                <a:t>I </a:t>
              </a:r>
            </a:p>
            <a:p>
              <a:pPr algn="ctr" eaLnBrk="1" hangingPunct="1">
                <a:lnSpc>
                  <a:spcPct val="65000"/>
                </a:lnSpc>
                <a:spcBef>
                  <a:spcPct val="40000"/>
                </a:spcBef>
                <a:defRPr/>
              </a:pPr>
              <a:r>
                <a:rPr lang="en-US" altLang="zh-TW" sz="2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itchFamily="66" charset="0"/>
                </a:rPr>
                <a:t>You</a:t>
              </a:r>
            </a:p>
            <a:p>
              <a:pPr algn="ctr" eaLnBrk="1" hangingPunct="1">
                <a:lnSpc>
                  <a:spcPct val="65000"/>
                </a:lnSpc>
                <a:spcBef>
                  <a:spcPct val="40000"/>
                </a:spcBef>
                <a:defRPr/>
              </a:pPr>
              <a:r>
                <a:rPr lang="en-US" altLang="zh-TW" sz="2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itchFamily="66" charset="0"/>
                </a:rPr>
                <a:t>We</a:t>
              </a:r>
            </a:p>
            <a:p>
              <a:pPr algn="ctr" eaLnBrk="1" hangingPunct="1">
                <a:lnSpc>
                  <a:spcPct val="65000"/>
                </a:lnSpc>
                <a:spcBef>
                  <a:spcPct val="40000"/>
                </a:spcBef>
                <a:defRPr/>
              </a:pPr>
              <a:r>
                <a:rPr lang="en-US" altLang="zh-TW" sz="2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itchFamily="66" charset="0"/>
                </a:rPr>
                <a:t>They</a:t>
              </a:r>
            </a:p>
          </p:txBody>
        </p:sp>
        <p:sp>
          <p:nvSpPr>
            <p:cNvPr id="56343" name="Text Box 23"/>
            <p:cNvSpPr txBox="1">
              <a:spLocks noChangeArrowheads="1"/>
            </p:cNvSpPr>
            <p:nvPr/>
          </p:nvSpPr>
          <p:spPr bwMode="auto">
            <a:xfrm>
              <a:off x="1632" y="3216"/>
              <a:ext cx="816" cy="30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TW" sz="26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itchFamily="66" charset="0"/>
                </a:rPr>
                <a:t>  like</a:t>
              </a:r>
            </a:p>
          </p:txBody>
        </p:sp>
        <p:sp>
          <p:nvSpPr>
            <p:cNvPr id="56344" name="Text Box 24"/>
            <p:cNvSpPr txBox="1">
              <a:spLocks noChangeArrowheads="1"/>
            </p:cNvSpPr>
            <p:nvPr/>
          </p:nvSpPr>
          <p:spPr bwMode="auto">
            <a:xfrm>
              <a:off x="2880" y="3264"/>
              <a:ext cx="1824" cy="23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>
                <a:tabLst>
                  <a:tab pos="19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>
                <a:tabLst>
                  <a:tab pos="19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>
                <a:tabLst>
                  <a:tab pos="19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>
                <a:tabLst>
                  <a:tab pos="19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>
                <a:tabLst>
                  <a:tab pos="19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45000"/>
                </a:spcBef>
                <a:defRPr/>
              </a:pPr>
              <a:r>
                <a:rPr lang="en-US" altLang="zh-TW" sz="2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itchFamily="66" charset="0"/>
                </a:rPr>
                <a:t>	football. </a:t>
              </a:r>
            </a:p>
          </p:txBody>
        </p:sp>
      </p:grp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1143000" y="2286000"/>
            <a:ext cx="7543800" cy="2057400"/>
            <a:chOff x="432" y="1440"/>
            <a:chExt cx="4752" cy="1296"/>
          </a:xfrm>
        </p:grpSpPr>
        <p:sp>
          <p:nvSpPr>
            <p:cNvPr id="56326" name="Rectangle 6"/>
            <p:cNvSpPr>
              <a:spLocks noChangeArrowheads="1"/>
            </p:cNvSpPr>
            <p:nvPr/>
          </p:nvSpPr>
          <p:spPr bwMode="auto">
            <a:xfrm>
              <a:off x="528" y="1776"/>
              <a:ext cx="720" cy="960"/>
            </a:xfrm>
            <a:prstGeom prst="rect">
              <a:avLst/>
            </a:prstGeom>
            <a:gradFill rotWithShape="0">
              <a:gsLst>
                <a:gs pos="0">
                  <a:srgbClr val="CCFFCC"/>
                </a:gs>
                <a:gs pos="50000">
                  <a:schemeClr val="bg1"/>
                </a:gs>
                <a:gs pos="100000">
                  <a:srgbClr val="CCFFCC"/>
                </a:gs>
              </a:gsLst>
              <a:lin ang="2700000" scaled="1"/>
            </a:gradFill>
            <a:ln w="9525">
              <a:solidFill>
                <a:srgbClr val="339966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grpSp>
          <p:nvGrpSpPr>
            <p:cNvPr id="36876" name="Group 31"/>
            <p:cNvGrpSpPr>
              <a:grpSpLocks/>
            </p:cNvGrpSpPr>
            <p:nvPr/>
          </p:nvGrpSpPr>
          <p:grpSpPr bwMode="auto">
            <a:xfrm>
              <a:off x="432" y="1440"/>
              <a:ext cx="4752" cy="1241"/>
              <a:chOff x="432" y="1440"/>
              <a:chExt cx="4752" cy="1241"/>
            </a:xfrm>
          </p:grpSpPr>
          <p:sp>
            <p:nvSpPr>
              <p:cNvPr id="56327" name="AutoShape 7"/>
              <p:cNvSpPr>
                <a:spLocks noChangeArrowheads="1"/>
              </p:cNvSpPr>
              <p:nvPr/>
            </p:nvSpPr>
            <p:spPr bwMode="auto">
              <a:xfrm>
                <a:off x="1488" y="1968"/>
                <a:ext cx="1008" cy="624"/>
              </a:xfrm>
              <a:prstGeom prst="flowChartDecision">
                <a:avLst/>
              </a:prstGeom>
              <a:gradFill rotWithShape="0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rgbClr val="CC99FF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56328" name="AutoShape 8"/>
              <p:cNvSpPr>
                <a:spLocks noChangeArrowheads="1"/>
              </p:cNvSpPr>
              <p:nvPr/>
            </p:nvSpPr>
            <p:spPr bwMode="auto">
              <a:xfrm>
                <a:off x="2880" y="2016"/>
                <a:ext cx="1680" cy="48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CCFFFF"/>
                  </a:gs>
                  <a:gs pos="50000">
                    <a:schemeClr val="bg1"/>
                  </a:gs>
                  <a:gs pos="100000">
                    <a:srgbClr val="CCFFFF"/>
                  </a:gs>
                </a:gsLst>
                <a:lin ang="2700000" scaled="1"/>
              </a:gradFill>
              <a:ln w="9525">
                <a:solidFill>
                  <a:srgbClr val="0099FF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56329" name="Text Box 9"/>
              <p:cNvSpPr txBox="1">
                <a:spLocks noChangeArrowheads="1"/>
              </p:cNvSpPr>
              <p:nvPr/>
            </p:nvSpPr>
            <p:spPr bwMode="auto">
              <a:xfrm>
                <a:off x="528" y="1872"/>
                <a:ext cx="672" cy="80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spAutoFit/>
              </a:bodyPr>
              <a:lstStyle/>
              <a:p>
                <a:pPr algn="ctr" eaLnBrk="1" hangingPunct="1">
                  <a:lnSpc>
                    <a:spcPct val="70000"/>
                  </a:lnSpc>
                  <a:spcBef>
                    <a:spcPct val="45000"/>
                  </a:spcBef>
                  <a:defRPr/>
                </a:pPr>
                <a:r>
                  <a:rPr lang="en-US" altLang="zh-TW" sz="2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omic Sans MS" pitchFamily="66" charset="0"/>
                  </a:rPr>
                  <a:t>He</a:t>
                </a:r>
              </a:p>
              <a:p>
                <a:pPr algn="ctr" eaLnBrk="1" hangingPunct="1">
                  <a:lnSpc>
                    <a:spcPct val="70000"/>
                  </a:lnSpc>
                  <a:spcBef>
                    <a:spcPct val="45000"/>
                  </a:spcBef>
                  <a:defRPr/>
                </a:pPr>
                <a:r>
                  <a:rPr lang="en-US" altLang="zh-TW" sz="2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omic Sans MS" pitchFamily="66" charset="0"/>
                  </a:rPr>
                  <a:t>She </a:t>
                </a:r>
              </a:p>
              <a:p>
                <a:pPr algn="ctr" eaLnBrk="1" hangingPunct="1">
                  <a:lnSpc>
                    <a:spcPct val="70000"/>
                  </a:lnSpc>
                  <a:spcBef>
                    <a:spcPct val="45000"/>
                  </a:spcBef>
                  <a:defRPr/>
                </a:pPr>
                <a:r>
                  <a:rPr lang="en-US" altLang="zh-TW" sz="2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omic Sans MS" pitchFamily="66" charset="0"/>
                  </a:rPr>
                  <a:t>It</a:t>
                </a:r>
              </a:p>
            </p:txBody>
          </p:sp>
          <p:sp>
            <p:nvSpPr>
              <p:cNvPr id="56340" name="Text Box 20"/>
              <p:cNvSpPr txBox="1">
                <a:spLocks noChangeArrowheads="1"/>
              </p:cNvSpPr>
              <p:nvPr/>
            </p:nvSpPr>
            <p:spPr bwMode="auto">
              <a:xfrm>
                <a:off x="1561" y="2105"/>
                <a:ext cx="816" cy="31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defRPr/>
                </a:pPr>
                <a:r>
                  <a:rPr lang="en-US" altLang="zh-TW" sz="26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omic Sans MS" pitchFamily="66" charset="0"/>
                  </a:rPr>
                  <a:t>  like</a:t>
                </a:r>
              </a:p>
            </p:txBody>
          </p:sp>
          <p:sp>
            <p:nvSpPr>
              <p:cNvPr id="56341" name="Text Box 21"/>
              <p:cNvSpPr txBox="1">
                <a:spLocks noChangeArrowheads="1"/>
              </p:cNvSpPr>
              <p:nvPr/>
            </p:nvSpPr>
            <p:spPr bwMode="auto">
              <a:xfrm>
                <a:off x="2880" y="2172"/>
                <a:ext cx="1824" cy="243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spAutoFit/>
              </a:bodyPr>
              <a:lstStyle>
                <a:lvl1pPr>
                  <a:tabLst>
                    <a:tab pos="19050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>
                  <a:tabLst>
                    <a:tab pos="19050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>
                  <a:tabLst>
                    <a:tab pos="19050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>
                  <a:tabLst>
                    <a:tab pos="19050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>
                  <a:tabLst>
                    <a:tab pos="19050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tabLst>
                    <a:tab pos="19050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tabLst>
                    <a:tab pos="19050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tabLst>
                    <a:tab pos="19050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tabLst>
                    <a:tab pos="19050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lnSpc>
                    <a:spcPct val="70000"/>
                  </a:lnSpc>
                  <a:spcBef>
                    <a:spcPct val="45000"/>
                  </a:spcBef>
                  <a:defRPr/>
                </a:pPr>
                <a:r>
                  <a:rPr lang="en-US" altLang="zh-TW" sz="2600" b="1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omic Sans MS" pitchFamily="66" charset="0"/>
                  </a:rPr>
                  <a:t>	apples. </a:t>
                </a:r>
              </a:p>
            </p:txBody>
          </p:sp>
          <p:sp>
            <p:nvSpPr>
              <p:cNvPr id="36882" name="Text Box 25"/>
              <p:cNvSpPr txBox="1">
                <a:spLocks noChangeArrowheads="1"/>
              </p:cNvSpPr>
              <p:nvPr/>
            </p:nvSpPr>
            <p:spPr bwMode="auto">
              <a:xfrm>
                <a:off x="432" y="1440"/>
                <a:ext cx="4752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tabLst>
                    <a:tab pos="2000250" algn="l"/>
                    <a:tab pos="447675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>
                  <a:tabLst>
                    <a:tab pos="2000250" algn="l"/>
                    <a:tab pos="447675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>
                  <a:tabLst>
                    <a:tab pos="2000250" algn="l"/>
                    <a:tab pos="447675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>
                  <a:tabLst>
                    <a:tab pos="2000250" algn="l"/>
                    <a:tab pos="447675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>
                  <a:tabLst>
                    <a:tab pos="2000250" algn="l"/>
                    <a:tab pos="447675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000250" algn="l"/>
                    <a:tab pos="447675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000250" algn="l"/>
                    <a:tab pos="447675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000250" algn="l"/>
                    <a:tab pos="447675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000250" algn="l"/>
                    <a:tab pos="4476750" algn="l"/>
                  </a:tabLs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TW" sz="2600" b="1">
                    <a:solidFill>
                      <a:schemeClr val="accent2"/>
                    </a:solidFill>
                    <a:latin typeface="Comic Sans MS" pitchFamily="66" charset="0"/>
                  </a:rPr>
                  <a:t>Subject	Verb 	Things</a:t>
                </a:r>
                <a:r>
                  <a:rPr lang="en-US" altLang="zh-TW" sz="2600" b="1">
                    <a:solidFill>
                      <a:srgbClr val="FF0066"/>
                    </a:solidFill>
                    <a:latin typeface="Comic Sans MS" pitchFamily="66" charset="0"/>
                  </a:rPr>
                  <a:t> </a:t>
                </a:r>
                <a:endParaRPr lang="en-US" altLang="zh-TW" sz="2600" b="1"/>
              </a:p>
            </p:txBody>
          </p:sp>
        </p:grpSp>
      </p:grpSp>
      <p:sp>
        <p:nvSpPr>
          <p:cNvPr id="56350" name="Rectangle 30"/>
          <p:cNvSpPr>
            <a:spLocks noChangeArrowheads="1"/>
          </p:cNvSpPr>
          <p:nvPr/>
        </p:nvSpPr>
        <p:spPr bwMode="auto">
          <a:xfrm>
            <a:off x="609600" y="0"/>
            <a:ext cx="8001000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defRPr/>
            </a:pPr>
            <a:r>
              <a:rPr lang="en-US" altLang="zh-TW" sz="4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Simple Present Tense</a:t>
            </a:r>
            <a:endParaRPr lang="en-US" altLang="zh-TW" sz="4400" b="1">
              <a:solidFill>
                <a:schemeClr val="tx2"/>
              </a:solidFill>
              <a:latin typeface="Comic Sans MS" pitchFamily="66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>
            <a:off x="1122363" y="2708275"/>
            <a:ext cx="141287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 bwMode="auto">
          <a:xfrm>
            <a:off x="2895600" y="2708275"/>
            <a:ext cx="141287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 bwMode="auto">
          <a:xfrm>
            <a:off x="2913063" y="2819400"/>
            <a:ext cx="141287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24" name="Picture 2" descr="http://i1.ytimg.com/vi/ZCdlds7hxQ4/maxresdefaul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2" r="55779"/>
          <a:stretch>
            <a:fillRect/>
          </a:stretch>
        </p:blipFill>
        <p:spPr bwMode="auto">
          <a:xfrm>
            <a:off x="8104188" y="3779838"/>
            <a:ext cx="5969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2567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1.85185E-6 L -0.44844 -0.089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12" y="-4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5736" y="404664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Secrets</a:t>
            </a:r>
            <a:endParaRPr lang="ru-RU" sz="4400" b="1" dirty="0">
              <a:solidFill>
                <a:srgbClr val="FF000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23528" y="1348664"/>
            <a:ext cx="8712014" cy="1497270"/>
            <a:chOff x="323528" y="1348664"/>
            <a:chExt cx="8351975" cy="1497270"/>
          </a:xfrm>
        </p:grpSpPr>
        <p:sp>
          <p:nvSpPr>
            <p:cNvPr id="2" name="TextBox 1"/>
            <p:cNvSpPr txBox="1"/>
            <p:nvPr/>
          </p:nvSpPr>
          <p:spPr>
            <a:xfrm>
              <a:off x="323528" y="1645605"/>
              <a:ext cx="83519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/>
                <a:t>1)There can be only  one         in the sentence.  </a:t>
              </a:r>
              <a:endParaRPr lang="ru-RU" sz="3600" dirty="0"/>
            </a:p>
          </p:txBody>
        </p:sp>
        <p:pic>
          <p:nvPicPr>
            <p:cNvPr id="4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5053298" y="1348664"/>
              <a:ext cx="569913" cy="95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Группа 12"/>
          <p:cNvGrpSpPr/>
          <p:nvPr/>
        </p:nvGrpSpPr>
        <p:grpSpPr>
          <a:xfrm>
            <a:off x="308720" y="2755252"/>
            <a:ext cx="8534400" cy="2038986"/>
            <a:chOff x="308720" y="2755252"/>
            <a:chExt cx="8534400" cy="2038986"/>
          </a:xfrm>
        </p:grpSpPr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308720" y="2924944"/>
              <a:ext cx="8534400" cy="186929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196850" indent="-6350"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FF"/>
                </a:buClr>
                <a:buSzPct val="150000"/>
                <a:buFont typeface="Monotype Sorts" pitchFamily="2" charset="2"/>
                <a:buNone/>
                <a:defRPr/>
              </a:pPr>
              <a:r>
                <a:rPr lang="en-US" altLang="zh-TW" sz="3600" dirty="0" smtClean="0">
                  <a:latin typeface="+mn-lt"/>
                  <a:cs typeface="Calibri" pitchFamily="34" charset="0"/>
                  <a:sym typeface="Wingdings" pitchFamily="2" charset="2"/>
                </a:rPr>
                <a:t>2)</a:t>
              </a:r>
              <a:r>
                <a:rPr lang="en-US" altLang="zh-TW" sz="3600" dirty="0" smtClean="0">
                  <a:solidFill>
                    <a:srgbClr val="FF0066"/>
                  </a:solidFill>
                  <a:latin typeface="+mn-lt"/>
                  <a:cs typeface="Calibri" pitchFamily="34" charset="0"/>
                  <a:sym typeface="Wingdings" pitchFamily="2" charset="2"/>
                </a:rPr>
                <a:t>	</a:t>
              </a:r>
              <a:r>
                <a:rPr lang="en-US" altLang="zh-TW" sz="3600" dirty="0" smtClean="0">
                  <a:latin typeface="+mn-lt"/>
                  <a:cs typeface="Calibri" pitchFamily="34" charset="0"/>
                </a:rPr>
                <a:t>We add </a:t>
              </a:r>
              <a:r>
                <a:rPr lang="en-US" altLang="zh-TW" sz="3600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   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   to the verb when the subject is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he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,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she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 or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it</a:t>
              </a:r>
              <a:r>
                <a:rPr lang="en-US" altLang="zh-TW" sz="3600" dirty="0" smtClean="0">
                  <a:latin typeface="+mn-lt"/>
                  <a:cs typeface="Calibri" pitchFamily="34" charset="0"/>
                </a:rPr>
                <a:t>.</a:t>
              </a:r>
            </a:p>
            <a:p>
              <a:pPr lvl="1" eaLnBrk="1" hangingPunct="1">
                <a:lnSpc>
                  <a:spcPct val="85000"/>
                </a:lnSpc>
                <a:spcBef>
                  <a:spcPct val="35000"/>
                </a:spcBef>
                <a:buClr>
                  <a:srgbClr val="FF0066"/>
                </a:buClr>
                <a:buSzPct val="125000"/>
                <a:buFont typeface="Monotype Sorts" pitchFamily="2" charset="2"/>
                <a:buNone/>
                <a:defRPr/>
              </a:pPr>
              <a:r>
                <a:rPr lang="en-US" altLang="zh-TW" sz="3600" dirty="0" smtClean="0">
                  <a:latin typeface="+mn-lt"/>
                </a:rPr>
                <a:t> </a:t>
              </a:r>
            </a:p>
          </p:txBody>
        </p:sp>
        <p:sp>
          <p:nvSpPr>
            <p:cNvPr id="9" name="Line 40"/>
            <p:cNvSpPr>
              <a:spLocks noChangeShapeType="1"/>
            </p:cNvSpPr>
            <p:nvPr/>
          </p:nvSpPr>
          <p:spPr bwMode="auto">
            <a:xfrm>
              <a:off x="3733673" y="3661447"/>
              <a:ext cx="140367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Line 40"/>
            <p:cNvSpPr>
              <a:spLocks noChangeShapeType="1"/>
            </p:cNvSpPr>
            <p:nvPr/>
          </p:nvSpPr>
          <p:spPr bwMode="auto">
            <a:xfrm>
              <a:off x="3733673" y="3542437"/>
              <a:ext cx="1403681" cy="160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Line 40"/>
            <p:cNvSpPr>
              <a:spLocks noChangeShapeType="1"/>
            </p:cNvSpPr>
            <p:nvPr/>
          </p:nvSpPr>
          <p:spPr bwMode="auto">
            <a:xfrm flipV="1">
              <a:off x="6516216" y="3501747"/>
              <a:ext cx="201622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2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2555776" y="2755252"/>
              <a:ext cx="594481" cy="95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0953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026" descr="Yellow_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 Box 1030"/>
          <p:cNvSpPr txBox="1">
            <a:spLocks noChangeArrowheads="1"/>
          </p:cNvSpPr>
          <p:nvPr/>
        </p:nvSpPr>
        <p:spPr bwMode="auto">
          <a:xfrm>
            <a:off x="914400" y="1371600"/>
            <a:ext cx="754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57367" name="Rectangle 1047"/>
          <p:cNvSpPr>
            <a:spLocks noChangeArrowheads="1"/>
          </p:cNvSpPr>
          <p:nvPr/>
        </p:nvSpPr>
        <p:spPr bwMode="auto">
          <a:xfrm>
            <a:off x="2133600" y="1066800"/>
            <a:ext cx="6705600" cy="1524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50000">
                <a:schemeClr val="bg1"/>
              </a:gs>
              <a:gs pos="100000">
                <a:srgbClr val="FFFFCC"/>
              </a:gs>
            </a:gsLst>
            <a:lin ang="2700000" scaled="1"/>
          </a:gradFill>
          <a:ln w="9525">
            <a:solidFill>
              <a:srgbClr val="FFFFCC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grpSp>
        <p:nvGrpSpPr>
          <p:cNvPr id="37911" name="Group 1041"/>
          <p:cNvGrpSpPr>
            <a:grpSpLocks/>
          </p:cNvGrpSpPr>
          <p:nvPr/>
        </p:nvGrpSpPr>
        <p:grpSpPr bwMode="auto">
          <a:xfrm>
            <a:off x="762000" y="1066800"/>
            <a:ext cx="1103313" cy="533400"/>
            <a:chOff x="480" y="672"/>
            <a:chExt cx="1016" cy="336"/>
          </a:xfrm>
        </p:grpSpPr>
        <p:sp>
          <p:nvSpPr>
            <p:cNvPr id="37913" name="AutoShape 1029"/>
            <p:cNvSpPr>
              <a:spLocks noChangeArrowheads="1"/>
            </p:cNvSpPr>
            <p:nvPr/>
          </p:nvSpPr>
          <p:spPr bwMode="auto">
            <a:xfrm>
              <a:off x="480" y="672"/>
              <a:ext cx="864" cy="336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FF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37914" name="Text Box 1031"/>
            <p:cNvSpPr txBox="1">
              <a:spLocks noChangeArrowheads="1"/>
            </p:cNvSpPr>
            <p:nvPr/>
          </p:nvSpPr>
          <p:spPr bwMode="auto">
            <a:xfrm>
              <a:off x="518" y="672"/>
              <a:ext cx="978" cy="330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FF"/>
                </a:buClr>
                <a:buSzPct val="150000"/>
                <a:buFont typeface="Monotype Sorts" pitchFamily="2" charset="2"/>
                <a:buNone/>
              </a:pPr>
              <a:r>
                <a:rPr lang="en-US" altLang="zh-TW" sz="2800" b="1" dirty="0">
                  <a:solidFill>
                    <a:srgbClr val="FF00FF"/>
                  </a:solidFill>
                  <a:latin typeface="Comic Sans MS" pitchFamily="66" charset="0"/>
                  <a:sym typeface="Wingdings" pitchFamily="2" charset="2"/>
                </a:rPr>
                <a:t>V+s</a:t>
              </a:r>
              <a:r>
                <a:rPr lang="en-US" altLang="zh-TW" sz="2600" b="1" dirty="0">
                  <a:solidFill>
                    <a:srgbClr val="990099"/>
                  </a:solidFill>
                  <a:latin typeface="Comic Sans MS" pitchFamily="66" charset="0"/>
                  <a:sym typeface="Wingdings" pitchFamily="2" charset="2"/>
                </a:rPr>
                <a:t>	</a:t>
              </a:r>
              <a:endParaRPr lang="en-US" altLang="zh-TW" sz="2600" b="1" dirty="0">
                <a:latin typeface="Comic Sans MS" pitchFamily="66" charset="0"/>
              </a:endParaRPr>
            </a:p>
          </p:txBody>
        </p:sp>
      </p:grpSp>
      <p:sp>
        <p:nvSpPr>
          <p:cNvPr id="37912" name="Text Box 1032"/>
          <p:cNvSpPr txBox="1">
            <a:spLocks noChangeArrowheads="1"/>
          </p:cNvSpPr>
          <p:nvPr/>
        </p:nvSpPr>
        <p:spPr bwMode="auto">
          <a:xfrm>
            <a:off x="2172453" y="1066800"/>
            <a:ext cx="67056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60000"/>
              </a:spcBef>
            </a:pPr>
            <a:r>
              <a:rPr lang="en-US" altLang="zh-TW" sz="2600" b="1" dirty="0">
                <a:solidFill>
                  <a:srgbClr val="FF6600"/>
                </a:solidFill>
                <a:latin typeface="Comic Sans MS" pitchFamily="66" charset="0"/>
                <a:sym typeface="Wingdings" pitchFamily="2" charset="2"/>
              </a:rPr>
              <a:t>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 	Mary </a:t>
            </a:r>
            <a:r>
              <a:rPr lang="en-US" altLang="zh-TW" sz="2600" b="1" dirty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clean</a:t>
            </a:r>
            <a:r>
              <a:rPr lang="en-US" altLang="zh-TW" sz="2600" b="1" dirty="0">
                <a:solidFill>
                  <a:srgbClr val="FF00FF"/>
                </a:solidFill>
                <a:latin typeface="Comic Sans MS" pitchFamily="66" charset="0"/>
                <a:sym typeface="Wingdings" pitchFamily="2" charset="2"/>
              </a:rPr>
              <a:t>s 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her room. </a:t>
            </a:r>
            <a:r>
              <a:rPr lang="en-US" altLang="zh-TW" sz="2600" b="1" dirty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(clean)</a:t>
            </a:r>
            <a:endParaRPr lang="en-US" altLang="zh-TW" sz="2600" b="1" dirty="0">
              <a:latin typeface="Comic Sans MS" pitchFamily="66" charset="0"/>
              <a:sym typeface="Wingdings" pitchFamily="2" charset="2"/>
            </a:endParaRPr>
          </a:p>
          <a:p>
            <a:pPr eaLnBrk="1" hangingPunct="1">
              <a:lnSpc>
                <a:spcPct val="70000"/>
              </a:lnSpc>
              <a:spcBef>
                <a:spcPct val="60000"/>
              </a:spcBef>
            </a:pPr>
            <a:r>
              <a:rPr lang="en-US" altLang="zh-TW" sz="2600" b="1" dirty="0">
                <a:solidFill>
                  <a:srgbClr val="FF6600"/>
                </a:solidFill>
                <a:latin typeface="Comic Sans MS" pitchFamily="66" charset="0"/>
                <a:sym typeface="Wingdings" pitchFamily="2" charset="2"/>
              </a:rPr>
              <a:t>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 	Peter </a:t>
            </a:r>
            <a:r>
              <a:rPr lang="en-US" altLang="zh-TW" sz="2600" b="1" dirty="0" smtClean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read</a:t>
            </a:r>
            <a:r>
              <a:rPr lang="en-US" altLang="zh-TW" sz="2600" b="1" dirty="0" smtClean="0">
                <a:solidFill>
                  <a:srgbClr val="FF66CC"/>
                </a:solidFill>
                <a:latin typeface="Comic Sans MS" pitchFamily="66" charset="0"/>
                <a:sym typeface="Wingdings" pitchFamily="2" charset="2"/>
              </a:rPr>
              <a:t>s</a:t>
            </a:r>
            <a:r>
              <a:rPr lang="en-US" altLang="zh-TW" sz="2600" b="1" dirty="0" smtClean="0">
                <a:solidFill>
                  <a:srgbClr val="FF9999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en-US" altLang="zh-TW" sz="2600" b="1" dirty="0" smtClean="0">
                <a:latin typeface="Comic Sans MS" pitchFamily="66" charset="0"/>
                <a:sym typeface="Wingdings" pitchFamily="2" charset="2"/>
              </a:rPr>
              <a:t>books. </a:t>
            </a:r>
            <a:r>
              <a:rPr lang="en-US" altLang="zh-TW" sz="2600" b="1" dirty="0" smtClean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(read)</a:t>
            </a:r>
            <a:endParaRPr lang="en-US" altLang="zh-TW" sz="2600" b="1" dirty="0">
              <a:solidFill>
                <a:srgbClr val="990099"/>
              </a:solidFill>
              <a:latin typeface="Comic Sans MS" pitchFamily="66" charset="0"/>
              <a:sym typeface="Wingdings" pitchFamily="2" charset="2"/>
            </a:endParaRPr>
          </a:p>
          <a:p>
            <a:pPr eaLnBrk="1" hangingPunct="1">
              <a:lnSpc>
                <a:spcPct val="70000"/>
              </a:lnSpc>
              <a:spcBef>
                <a:spcPct val="60000"/>
              </a:spcBef>
            </a:pPr>
            <a:r>
              <a:rPr lang="en-US" altLang="zh-TW" sz="2600" b="1" dirty="0">
                <a:solidFill>
                  <a:srgbClr val="FF6600"/>
                </a:solidFill>
                <a:latin typeface="Comic Sans MS" pitchFamily="66" charset="0"/>
                <a:sym typeface="Wingdings" pitchFamily="2" charset="2"/>
              </a:rPr>
              <a:t>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 	Tim always </a:t>
            </a:r>
            <a:r>
              <a:rPr lang="en-US" altLang="zh-TW" sz="2600" b="1" dirty="0" smtClean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sleep</a:t>
            </a:r>
            <a:r>
              <a:rPr lang="en-US" altLang="zh-TW" sz="2600" b="1" dirty="0" smtClean="0">
                <a:solidFill>
                  <a:srgbClr val="FF00FF"/>
                </a:solidFill>
                <a:latin typeface="Comic Sans MS" pitchFamily="66" charset="0"/>
                <a:sym typeface="Wingdings" pitchFamily="2" charset="2"/>
              </a:rPr>
              <a:t>s</a:t>
            </a:r>
            <a:r>
              <a:rPr lang="en-US" altLang="zh-TW" sz="2600" b="1" dirty="0" smtClean="0">
                <a:latin typeface="Comic Sans MS" pitchFamily="66" charset="0"/>
                <a:sym typeface="Wingdings" pitchFamily="2" charset="2"/>
              </a:rPr>
              <a:t> at night. </a:t>
            </a:r>
            <a:r>
              <a:rPr lang="en-US" altLang="zh-TW" sz="2600" b="1" dirty="0" smtClean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(sleep)</a:t>
            </a:r>
            <a:endParaRPr lang="en-US" altLang="zh-TW" sz="2600" b="1" dirty="0">
              <a:solidFill>
                <a:srgbClr val="990099"/>
              </a:solidFill>
              <a:latin typeface="Comic Sans MS" pitchFamily="66" charset="0"/>
              <a:sym typeface="Wingdings" pitchFamily="2" charset="2"/>
            </a:endParaRPr>
          </a:p>
          <a:p>
            <a:pPr eaLnBrk="1" hangingPunct="1">
              <a:lnSpc>
                <a:spcPct val="70000"/>
              </a:lnSpc>
              <a:spcBef>
                <a:spcPct val="60000"/>
              </a:spcBef>
            </a:pPr>
            <a:endParaRPr lang="en-US" altLang="zh-TW" sz="2600" b="1" dirty="0">
              <a:solidFill>
                <a:srgbClr val="990099"/>
              </a:solidFill>
              <a:latin typeface="Comic Sans MS" pitchFamily="66" charset="0"/>
              <a:sym typeface="Wingdings" pitchFamily="2" charset="2"/>
            </a:endParaRPr>
          </a:p>
        </p:txBody>
      </p:sp>
      <p:sp>
        <p:nvSpPr>
          <p:cNvPr id="37893" name="Text Box 1035"/>
          <p:cNvSpPr txBox="1">
            <a:spLocks noChangeArrowheads="1"/>
          </p:cNvSpPr>
          <p:nvPr/>
        </p:nvSpPr>
        <p:spPr bwMode="auto">
          <a:xfrm>
            <a:off x="838200" y="3429000"/>
            <a:ext cx="807720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60000"/>
              </a:spcBef>
            </a:pPr>
            <a:endParaRPr lang="en-US" altLang="zh-TW" sz="2600" b="1">
              <a:latin typeface="Comic Sans MS" pitchFamily="66" charset="0"/>
              <a:sym typeface="Wingdings" pitchFamily="2" charset="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TW" sz="2600" b="1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	</a:t>
            </a:r>
          </a:p>
        </p:txBody>
      </p:sp>
      <p:sp>
        <p:nvSpPr>
          <p:cNvPr id="37908" name="Text Box 1034"/>
          <p:cNvSpPr txBox="1">
            <a:spLocks noChangeArrowheads="1"/>
          </p:cNvSpPr>
          <p:nvPr/>
        </p:nvSpPr>
        <p:spPr bwMode="auto">
          <a:xfrm>
            <a:off x="533790" y="2611582"/>
            <a:ext cx="1910011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571500" algn="l"/>
                <a:tab pos="1333500" algn="l"/>
                <a:tab pos="4000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tabLst>
                <a:tab pos="571500" algn="l"/>
                <a:tab pos="1333500" algn="l"/>
                <a:tab pos="4000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tabLst>
                <a:tab pos="571500" algn="l"/>
                <a:tab pos="1333500" algn="l"/>
                <a:tab pos="4000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tabLst>
                <a:tab pos="571500" algn="l"/>
                <a:tab pos="1333500" algn="l"/>
                <a:tab pos="4000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tabLst>
                <a:tab pos="571500" algn="l"/>
                <a:tab pos="1333500" algn="l"/>
                <a:tab pos="4000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  <a:tab pos="1333500" algn="l"/>
                <a:tab pos="4000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  <a:tab pos="1333500" algn="l"/>
                <a:tab pos="4000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  <a:tab pos="1333500" algn="l"/>
                <a:tab pos="4000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  <a:tab pos="1333500" algn="l"/>
                <a:tab pos="4000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FF"/>
              </a:buClr>
              <a:buSzPct val="150000"/>
              <a:buFont typeface="Monotype Sorts" pitchFamily="2" charset="2"/>
              <a:buNone/>
            </a:pPr>
            <a:r>
              <a:rPr lang="en-US" altLang="zh-TW" sz="2800" b="1" dirty="0" err="1" smtClean="0">
                <a:solidFill>
                  <a:srgbClr val="FF00FF"/>
                </a:solidFill>
                <a:latin typeface="Comic Sans MS" pitchFamily="66" charset="0"/>
                <a:sym typeface="Wingdings" pitchFamily="2" charset="2"/>
              </a:rPr>
              <a:t>Vch</a:t>
            </a:r>
            <a:endParaRPr lang="en-US" altLang="zh-TW" sz="2800" b="1" dirty="0" smtClean="0">
              <a:solidFill>
                <a:srgbClr val="FF00FF"/>
              </a:solidFill>
              <a:latin typeface="Comic Sans MS" pitchFamily="66" charset="0"/>
              <a:sym typeface="Wingdings" pitchFamily="2" charset="2"/>
            </a:endParaRPr>
          </a:p>
          <a:p>
            <a:pPr>
              <a:spcBef>
                <a:spcPct val="50000"/>
              </a:spcBef>
              <a:buClr>
                <a:srgbClr val="0000FF"/>
              </a:buClr>
              <a:buSzPct val="150000"/>
            </a:pPr>
            <a:r>
              <a:rPr lang="en-US" altLang="zh-TW" sz="2800" b="1" dirty="0" err="1" smtClean="0">
                <a:solidFill>
                  <a:srgbClr val="FF00FF"/>
                </a:solidFill>
                <a:latin typeface="Comic Sans MS" pitchFamily="66" charset="0"/>
                <a:sym typeface="Wingdings" pitchFamily="2" charset="2"/>
              </a:rPr>
              <a:t>Vsh</a:t>
            </a:r>
            <a:r>
              <a:rPr lang="en-US" altLang="zh-TW" sz="2800" b="1" dirty="0" smtClean="0">
                <a:solidFill>
                  <a:srgbClr val="FF00FF"/>
                </a:solidFill>
                <a:latin typeface="Comic Sans MS" pitchFamily="66" charset="0"/>
                <a:sym typeface="Wingdings" pitchFamily="2" charset="2"/>
              </a:rPr>
              <a:t> +</a:t>
            </a:r>
            <a:r>
              <a:rPr lang="en-US" altLang="zh-TW" sz="2800" b="1" dirty="0" err="1">
                <a:solidFill>
                  <a:srgbClr val="FF00FF"/>
                </a:solidFill>
                <a:latin typeface="Comic Sans MS" pitchFamily="66" charset="0"/>
                <a:sym typeface="Wingdings" pitchFamily="2" charset="2"/>
              </a:rPr>
              <a:t>es</a:t>
            </a:r>
            <a:endParaRPr lang="en-US" altLang="zh-TW" sz="2800" b="1" dirty="0" smtClean="0">
              <a:solidFill>
                <a:srgbClr val="FF00FF"/>
              </a:solidFill>
              <a:latin typeface="Comic Sans MS" pitchFamily="66" charset="0"/>
              <a:sym typeface="Wingdings" pitchFamily="2" charset="2"/>
            </a:endParaRPr>
          </a:p>
          <a:p>
            <a:pPr eaLnBrk="1" hangingPunct="1">
              <a:spcBef>
                <a:spcPct val="50000"/>
              </a:spcBef>
              <a:buClr>
                <a:srgbClr val="0000FF"/>
              </a:buClr>
              <a:buSzPct val="150000"/>
              <a:buFont typeface="Monotype Sorts" pitchFamily="2" charset="2"/>
              <a:buNone/>
            </a:pPr>
            <a:r>
              <a:rPr lang="en-US" altLang="zh-TW" sz="2800" b="1" dirty="0" smtClean="0">
                <a:solidFill>
                  <a:srgbClr val="FF00FF"/>
                </a:solidFill>
                <a:latin typeface="Comic Sans MS" pitchFamily="66" charset="0"/>
                <a:sym typeface="Wingdings" pitchFamily="2" charset="2"/>
              </a:rPr>
              <a:t>Vo</a:t>
            </a:r>
            <a:r>
              <a:rPr lang="en-US" altLang="zh-TW" sz="2600" b="1" dirty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	</a:t>
            </a:r>
            <a:endParaRPr lang="en-US" altLang="zh-TW" sz="2600" b="1" dirty="0">
              <a:latin typeface="Comic Sans MS" pitchFamily="66" charset="0"/>
            </a:endParaRPr>
          </a:p>
        </p:txBody>
      </p:sp>
      <p:sp>
        <p:nvSpPr>
          <p:cNvPr id="57376" name="Rectangle 1056"/>
          <p:cNvSpPr>
            <a:spLocks noChangeArrowheads="1"/>
          </p:cNvSpPr>
          <p:nvPr/>
        </p:nvSpPr>
        <p:spPr bwMode="auto">
          <a:xfrm>
            <a:off x="2108804" y="2667000"/>
            <a:ext cx="6934318" cy="152400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50000">
                <a:schemeClr val="bg1"/>
              </a:gs>
              <a:gs pos="100000">
                <a:srgbClr val="CCFFCC"/>
              </a:gs>
            </a:gsLst>
            <a:lin ang="2700000" scaled="1"/>
          </a:gradFill>
          <a:ln w="9525">
            <a:solidFill>
              <a:srgbClr val="CCFFCC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7906" name="Text Box 1057"/>
          <p:cNvSpPr txBox="1">
            <a:spLocks noChangeArrowheads="1"/>
          </p:cNvSpPr>
          <p:nvPr/>
        </p:nvSpPr>
        <p:spPr bwMode="auto">
          <a:xfrm>
            <a:off x="2133888" y="2895600"/>
            <a:ext cx="7010112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60000"/>
              </a:spcBef>
            </a:pPr>
            <a:r>
              <a:rPr lang="en-US" altLang="zh-TW" sz="2600" b="1" dirty="0">
                <a:solidFill>
                  <a:srgbClr val="009900"/>
                </a:solidFill>
                <a:latin typeface="Comic Sans MS" pitchFamily="66" charset="0"/>
                <a:sym typeface="Wingdings" pitchFamily="2" charset="2"/>
              </a:rPr>
              <a:t>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 Tim </a:t>
            </a:r>
            <a:r>
              <a:rPr lang="en-US" altLang="zh-TW" sz="2600" b="1" dirty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watch</a:t>
            </a:r>
            <a:r>
              <a:rPr lang="en-US" altLang="zh-TW" sz="2600" b="1" dirty="0">
                <a:solidFill>
                  <a:srgbClr val="FF00FF"/>
                </a:solidFill>
                <a:latin typeface="Comic Sans MS" pitchFamily="66" charset="0"/>
                <a:sym typeface="Wingdings" pitchFamily="2" charset="2"/>
              </a:rPr>
              <a:t>es 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TV </a:t>
            </a:r>
            <a:r>
              <a:rPr lang="en-US" altLang="zh-TW" sz="2600" b="1" dirty="0" smtClean="0">
                <a:latin typeface="Comic Sans MS" pitchFamily="66" charset="0"/>
                <a:sym typeface="Wingdings" pitchFamily="2" charset="2"/>
              </a:rPr>
              <a:t>in the evening. </a:t>
            </a:r>
            <a:r>
              <a:rPr lang="en-US" altLang="zh-TW" sz="2600" b="1" dirty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(watch)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 </a:t>
            </a:r>
          </a:p>
          <a:p>
            <a:pPr eaLnBrk="1" hangingPunct="1">
              <a:lnSpc>
                <a:spcPct val="70000"/>
              </a:lnSpc>
              <a:spcBef>
                <a:spcPct val="60000"/>
              </a:spcBef>
            </a:pPr>
            <a:r>
              <a:rPr lang="en-US" altLang="zh-TW" sz="2600" b="1" dirty="0">
                <a:solidFill>
                  <a:srgbClr val="009900"/>
                </a:solidFill>
                <a:latin typeface="Comic Sans MS" pitchFamily="66" charset="0"/>
                <a:sym typeface="Wingdings" pitchFamily="2" charset="2"/>
              </a:rPr>
              <a:t>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 	May usually </a:t>
            </a:r>
            <a:r>
              <a:rPr lang="en-US" altLang="zh-TW" sz="2600" b="1" dirty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wash</a:t>
            </a:r>
            <a:r>
              <a:rPr lang="en-US" altLang="zh-TW" sz="2600" b="1" dirty="0">
                <a:solidFill>
                  <a:srgbClr val="FF66CC"/>
                </a:solidFill>
                <a:latin typeface="Comic Sans MS" pitchFamily="66" charset="0"/>
                <a:sym typeface="Wingdings" pitchFamily="2" charset="2"/>
              </a:rPr>
              <a:t>es</a:t>
            </a:r>
            <a:r>
              <a:rPr lang="en-US" altLang="zh-TW" sz="2600" b="1" dirty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the dishes</a:t>
            </a:r>
            <a:r>
              <a:rPr lang="en-US" altLang="zh-TW" sz="2600" b="1" dirty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.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 </a:t>
            </a:r>
            <a:r>
              <a:rPr lang="en-US" altLang="zh-TW" sz="2600" b="1" dirty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(wash)</a:t>
            </a:r>
          </a:p>
          <a:p>
            <a:pPr eaLnBrk="1" hangingPunct="1">
              <a:lnSpc>
                <a:spcPct val="70000"/>
              </a:lnSpc>
              <a:spcBef>
                <a:spcPct val="60000"/>
              </a:spcBef>
            </a:pPr>
            <a:r>
              <a:rPr lang="en-US" altLang="zh-TW" sz="2600" b="1" dirty="0">
                <a:solidFill>
                  <a:srgbClr val="009900"/>
                </a:solidFill>
                <a:latin typeface="Comic Sans MS" pitchFamily="66" charset="0"/>
                <a:sym typeface="Wingdings" pitchFamily="2" charset="2"/>
              </a:rPr>
              <a:t>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 	Bob never </a:t>
            </a:r>
            <a:r>
              <a:rPr lang="en-US" altLang="zh-TW" sz="2600" b="1" dirty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go</a:t>
            </a:r>
            <a:r>
              <a:rPr lang="en-US" altLang="zh-TW" sz="2600" b="1" dirty="0">
                <a:solidFill>
                  <a:srgbClr val="FF66CC"/>
                </a:solidFill>
                <a:latin typeface="Comic Sans MS" pitchFamily="66" charset="0"/>
                <a:sym typeface="Wingdings" pitchFamily="2" charset="2"/>
              </a:rPr>
              <a:t>es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 to the </a:t>
            </a:r>
            <a:r>
              <a:rPr lang="en-US" altLang="zh-TW" sz="2600" b="1" dirty="0" smtClean="0">
                <a:latin typeface="Comic Sans MS" pitchFamily="66" charset="0"/>
                <a:sym typeface="Wingdings" pitchFamily="2" charset="2"/>
              </a:rPr>
              <a:t>school. </a:t>
            </a:r>
            <a:r>
              <a:rPr lang="en-US" altLang="zh-TW" sz="2600" b="1" dirty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(go)</a:t>
            </a:r>
          </a:p>
        </p:txBody>
      </p:sp>
      <p:grpSp>
        <p:nvGrpSpPr>
          <p:cNvPr id="37897" name="Group 1088"/>
          <p:cNvGrpSpPr>
            <a:grpSpLocks/>
          </p:cNvGrpSpPr>
          <p:nvPr/>
        </p:nvGrpSpPr>
        <p:grpSpPr bwMode="auto">
          <a:xfrm>
            <a:off x="395536" y="4572000"/>
            <a:ext cx="2231777" cy="1600200"/>
            <a:chOff x="113" y="3024"/>
            <a:chExt cx="1542" cy="1008"/>
          </a:xfrm>
        </p:grpSpPr>
        <p:sp>
          <p:nvSpPr>
            <p:cNvPr id="37901" name="AutoShape 1039"/>
            <p:cNvSpPr>
              <a:spLocks noChangeArrowheads="1"/>
            </p:cNvSpPr>
            <p:nvPr/>
          </p:nvSpPr>
          <p:spPr bwMode="auto">
            <a:xfrm>
              <a:off x="336" y="3024"/>
              <a:ext cx="960" cy="384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37902" name="Text Box 1040"/>
            <p:cNvSpPr txBox="1">
              <a:spLocks noChangeArrowheads="1"/>
            </p:cNvSpPr>
            <p:nvPr/>
          </p:nvSpPr>
          <p:spPr bwMode="auto">
            <a:xfrm>
              <a:off x="113" y="3024"/>
              <a:ext cx="1542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  <a:tab pos="1333500" algn="l"/>
                  <a:tab pos="4000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FF"/>
                </a:buClr>
                <a:buSzPct val="150000"/>
                <a:buFont typeface="Monotype Sorts" pitchFamily="2" charset="2"/>
                <a:buNone/>
              </a:pPr>
              <a:r>
                <a:rPr lang="en-US" altLang="zh-TW" sz="2800" b="1" dirty="0">
                  <a:solidFill>
                    <a:schemeClr val="accent2"/>
                  </a:solidFill>
                  <a:latin typeface="Comic Sans MS" pitchFamily="66" charset="0"/>
                  <a:sym typeface="Wingdings" pitchFamily="2" charset="2"/>
                </a:rPr>
                <a:t>Consonant (</a:t>
              </a:r>
              <a:r>
                <a:rPr lang="en-US" altLang="zh-TW" sz="2800" b="1" dirty="0" err="1">
                  <a:solidFill>
                    <a:schemeClr val="accent2"/>
                  </a:solidFill>
                  <a:latin typeface="Comic Sans MS" pitchFamily="66" charset="0"/>
                  <a:sym typeface="Wingdings" pitchFamily="2" charset="2"/>
                </a:rPr>
                <a:t>b,c,d</a:t>
              </a:r>
              <a:r>
                <a:rPr lang="en-US" altLang="zh-TW" sz="2800" b="1" dirty="0" smtClean="0">
                  <a:solidFill>
                    <a:schemeClr val="accent2"/>
                  </a:solidFill>
                  <a:latin typeface="Comic Sans MS" pitchFamily="66" charset="0"/>
                  <a:sym typeface="Wingdings" pitchFamily="2" charset="2"/>
                </a:rPr>
                <a:t>)</a:t>
              </a:r>
            </a:p>
            <a:p>
              <a:pPr eaLnBrk="1" hangingPunct="1">
                <a:spcBef>
                  <a:spcPct val="50000"/>
                </a:spcBef>
                <a:buClr>
                  <a:srgbClr val="0000FF"/>
                </a:buClr>
                <a:buSzPct val="150000"/>
                <a:buFont typeface="Monotype Sorts" pitchFamily="2" charset="2"/>
                <a:buNone/>
              </a:pPr>
              <a:r>
                <a:rPr lang="en-US" altLang="zh-TW" sz="2800" b="1" dirty="0" smtClean="0">
                  <a:solidFill>
                    <a:schemeClr val="accent2"/>
                  </a:solidFill>
                  <a:latin typeface="Comic Sans MS" pitchFamily="66" charset="0"/>
                  <a:sym typeface="Wingdings" pitchFamily="2" charset="2"/>
                </a:rPr>
                <a:t>+y</a:t>
              </a:r>
              <a:r>
                <a:rPr lang="en-US" altLang="zh-TW" sz="2000" b="1" dirty="0" smtClean="0">
                  <a:solidFill>
                    <a:srgbClr val="FF0066"/>
                  </a:solidFill>
                  <a:latin typeface="Comic Sans MS" pitchFamily="66" charset="0"/>
                  <a:sym typeface="Wingdings" pitchFamily="2" charset="2"/>
                </a:rPr>
                <a:t> </a:t>
              </a:r>
              <a:r>
                <a:rPr lang="en-US" altLang="zh-TW" sz="2800" b="1" dirty="0" err="1">
                  <a:solidFill>
                    <a:srgbClr val="FF00FF"/>
                  </a:solidFill>
                  <a:latin typeface="Comic Sans MS" pitchFamily="66" charset="0"/>
                  <a:sym typeface="Wingdings" pitchFamily="2" charset="2"/>
                </a:rPr>
                <a:t>ies</a:t>
              </a:r>
              <a:r>
                <a:rPr lang="en-US" altLang="zh-TW" sz="2600" b="1" dirty="0">
                  <a:solidFill>
                    <a:srgbClr val="990099"/>
                  </a:solidFill>
                  <a:latin typeface="Comic Sans MS" pitchFamily="66" charset="0"/>
                  <a:sym typeface="Wingdings" pitchFamily="2" charset="2"/>
                </a:rPr>
                <a:t>	</a:t>
              </a:r>
              <a:endParaRPr lang="en-US" altLang="zh-TW" sz="2600" b="1" dirty="0">
                <a:latin typeface="Comic Sans MS" pitchFamily="66" charset="0"/>
              </a:endParaRPr>
            </a:p>
          </p:txBody>
        </p:sp>
      </p:grpSp>
      <p:sp>
        <p:nvSpPr>
          <p:cNvPr id="57380" name="Rectangle 1060"/>
          <p:cNvSpPr>
            <a:spLocks noChangeArrowheads="1"/>
          </p:cNvSpPr>
          <p:nvPr/>
        </p:nvSpPr>
        <p:spPr bwMode="auto">
          <a:xfrm>
            <a:off x="2627784" y="4572000"/>
            <a:ext cx="6516215" cy="1670050"/>
          </a:xfrm>
          <a:prstGeom prst="rect">
            <a:avLst/>
          </a:prstGeom>
          <a:gradFill rotWithShape="0">
            <a:gsLst>
              <a:gs pos="0">
                <a:srgbClr val="CCFFFF"/>
              </a:gs>
              <a:gs pos="50000">
                <a:schemeClr val="bg1"/>
              </a:gs>
              <a:gs pos="100000">
                <a:srgbClr val="CCFFFF"/>
              </a:gs>
            </a:gsLst>
            <a:lin ang="2700000" scaled="1"/>
          </a:gradFill>
          <a:ln w="9525">
            <a:solidFill>
              <a:srgbClr val="CCFFF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7900" name="Text Box 1045"/>
          <p:cNvSpPr txBox="1">
            <a:spLocks noChangeArrowheads="1"/>
          </p:cNvSpPr>
          <p:nvPr/>
        </p:nvSpPr>
        <p:spPr bwMode="auto">
          <a:xfrm>
            <a:off x="2627785" y="4572000"/>
            <a:ext cx="6364628" cy="193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60000"/>
              </a:spcBef>
            </a:pPr>
            <a:r>
              <a:rPr lang="en-US" altLang="zh-TW" sz="2600" b="1" dirty="0">
                <a:solidFill>
                  <a:schemeClr val="accent2"/>
                </a:solidFill>
                <a:latin typeface="Comic Sans MS" pitchFamily="66" charset="0"/>
                <a:sym typeface="Wingdings" pitchFamily="2" charset="2"/>
              </a:rPr>
              <a:t>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 	The baby </a:t>
            </a:r>
            <a:r>
              <a:rPr lang="en-US" altLang="zh-TW" sz="2600" b="1" dirty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c</a:t>
            </a:r>
            <a:r>
              <a:rPr lang="en-US" altLang="zh-TW" sz="2600" b="1" dirty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r</a:t>
            </a:r>
            <a:r>
              <a:rPr lang="en-US" altLang="zh-TW" sz="2600" b="1" dirty="0">
                <a:solidFill>
                  <a:srgbClr val="FF00FF"/>
                </a:solidFill>
                <a:latin typeface="Comic Sans MS" pitchFamily="66" charset="0"/>
                <a:sym typeface="Wingdings" pitchFamily="2" charset="2"/>
              </a:rPr>
              <a:t>ies 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loudly. </a:t>
            </a:r>
            <a:r>
              <a:rPr lang="en-US" altLang="zh-TW" sz="2600" b="1" dirty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(c</a:t>
            </a:r>
            <a:r>
              <a:rPr lang="en-US" altLang="zh-TW" sz="2600" b="1" dirty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r</a:t>
            </a:r>
            <a:r>
              <a:rPr lang="en-US" altLang="zh-TW" sz="2600" b="1" dirty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y)</a:t>
            </a:r>
            <a:endParaRPr lang="en-US" altLang="zh-TW" sz="2600" b="1" dirty="0">
              <a:latin typeface="Comic Sans MS" pitchFamily="66" charset="0"/>
              <a:sym typeface="Wingdings" pitchFamily="2" charset="2"/>
            </a:endParaRPr>
          </a:p>
          <a:p>
            <a:pPr eaLnBrk="1" hangingPunct="1">
              <a:lnSpc>
                <a:spcPct val="70000"/>
              </a:lnSpc>
              <a:spcBef>
                <a:spcPct val="60000"/>
              </a:spcBef>
            </a:pPr>
            <a:r>
              <a:rPr lang="en-US" altLang="zh-TW" sz="2600" b="1" dirty="0">
                <a:solidFill>
                  <a:schemeClr val="accent2"/>
                </a:solidFill>
                <a:latin typeface="Comic Sans MS" pitchFamily="66" charset="0"/>
                <a:sym typeface="Wingdings" pitchFamily="2" charset="2"/>
              </a:rPr>
              <a:t>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 	Peter </a:t>
            </a:r>
            <a:r>
              <a:rPr lang="en-US" altLang="zh-TW" sz="2600" b="1" dirty="0" smtClean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stu</a:t>
            </a:r>
            <a:r>
              <a:rPr lang="en-US" altLang="zh-TW" sz="2600" b="1" dirty="0" smtClean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d</a:t>
            </a:r>
            <a:r>
              <a:rPr lang="en-US" altLang="zh-TW" sz="2600" b="1" dirty="0" smtClean="0">
                <a:solidFill>
                  <a:srgbClr val="FF00FF"/>
                </a:solidFill>
                <a:latin typeface="Comic Sans MS" pitchFamily="66" charset="0"/>
                <a:sym typeface="Wingdings" pitchFamily="2" charset="2"/>
              </a:rPr>
              <a:t>ies</a:t>
            </a:r>
            <a:r>
              <a:rPr lang="en-US" altLang="zh-TW" sz="2600" b="1" dirty="0" smtClean="0">
                <a:latin typeface="Comic Sans MS" pitchFamily="66" charset="0"/>
                <a:sym typeface="Wingdings" pitchFamily="2" charset="2"/>
              </a:rPr>
              <a:t> 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a heavy bag. </a:t>
            </a:r>
            <a:r>
              <a:rPr lang="en-US" altLang="zh-TW" sz="2600" b="1" dirty="0" smtClean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(stu</a:t>
            </a:r>
            <a:r>
              <a:rPr lang="en-US" altLang="zh-TW" sz="2600" b="1" dirty="0" smtClean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d</a:t>
            </a:r>
            <a:r>
              <a:rPr lang="en-US" altLang="zh-TW" sz="2600" b="1" dirty="0" smtClean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y)</a:t>
            </a:r>
            <a:endParaRPr lang="en-US" altLang="zh-TW" sz="2600" b="1" dirty="0">
              <a:solidFill>
                <a:srgbClr val="990099"/>
              </a:solidFill>
              <a:latin typeface="Comic Sans MS" pitchFamily="66" charset="0"/>
              <a:sym typeface="Wingdings" pitchFamily="2" charset="2"/>
            </a:endParaRPr>
          </a:p>
          <a:p>
            <a:pPr marL="457200" indent="-457200">
              <a:lnSpc>
                <a:spcPct val="70000"/>
              </a:lnSpc>
              <a:spcBef>
                <a:spcPct val="60000"/>
              </a:spcBef>
              <a:buFont typeface="Wingdings"/>
              <a:buChar char="Ø"/>
            </a:pPr>
            <a:r>
              <a:rPr lang="en-US" altLang="zh-TW" sz="2600" b="1" dirty="0" smtClean="0">
                <a:latin typeface="Comic Sans MS" pitchFamily="66" charset="0"/>
                <a:sym typeface="Wingdings" pitchFamily="2" charset="2"/>
              </a:rPr>
              <a:t>A bird </a:t>
            </a:r>
            <a:r>
              <a:rPr lang="en-US" altLang="zh-TW" sz="2600" b="1" dirty="0" smtClean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f</a:t>
            </a:r>
            <a:r>
              <a:rPr lang="en-US" altLang="zh-TW" sz="2600" b="1" dirty="0" smtClean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l</a:t>
            </a:r>
            <a:r>
              <a:rPr lang="en-US" altLang="zh-TW" sz="2600" b="1" dirty="0" smtClean="0">
                <a:solidFill>
                  <a:srgbClr val="FF00FF"/>
                </a:solidFill>
                <a:latin typeface="Comic Sans MS" pitchFamily="66" charset="0"/>
                <a:sym typeface="Wingdings" pitchFamily="2" charset="2"/>
              </a:rPr>
              <a:t>ies</a:t>
            </a:r>
            <a:r>
              <a:rPr lang="en-US" altLang="zh-TW" sz="2600" b="1" dirty="0" smtClean="0">
                <a:latin typeface="Comic Sans MS" pitchFamily="66" charset="0"/>
                <a:sym typeface="Wingdings" pitchFamily="2" charset="2"/>
              </a:rPr>
              <a:t> </a:t>
            </a: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the </a:t>
            </a:r>
            <a:r>
              <a:rPr lang="en-US" altLang="zh-TW" sz="2600" b="1" dirty="0" smtClean="0">
                <a:latin typeface="Comic Sans MS" pitchFamily="66" charset="0"/>
                <a:sym typeface="Wingdings" pitchFamily="2" charset="2"/>
              </a:rPr>
              <a:t>dishes.(</a:t>
            </a:r>
            <a:r>
              <a:rPr lang="en-US" altLang="zh-TW" sz="2600" b="1" dirty="0" smtClean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f</a:t>
            </a:r>
            <a:r>
              <a:rPr lang="en-US" altLang="zh-TW" sz="2600" b="1" dirty="0" smtClean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l</a:t>
            </a:r>
            <a:r>
              <a:rPr lang="en-US" altLang="zh-TW" sz="2600" b="1" dirty="0" smtClean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y</a:t>
            </a:r>
            <a:r>
              <a:rPr lang="en-US" altLang="zh-TW" sz="2600" b="1" dirty="0">
                <a:solidFill>
                  <a:srgbClr val="990099"/>
                </a:solidFill>
                <a:latin typeface="Comic Sans MS" pitchFamily="66" charset="0"/>
                <a:sym typeface="Wingdings" pitchFamily="2" charset="2"/>
              </a:rPr>
              <a:t>)</a:t>
            </a:r>
            <a:endParaRPr lang="en-US" altLang="zh-TW" sz="2600" b="1" dirty="0" smtClean="0">
              <a:solidFill>
                <a:srgbClr val="990099"/>
              </a:solidFill>
              <a:latin typeface="Comic Sans MS" pitchFamily="66" charset="0"/>
              <a:sym typeface="Wingdings" pitchFamily="2" charset="2"/>
            </a:endParaRPr>
          </a:p>
          <a:p>
            <a:pPr eaLnBrk="1" hangingPunct="1">
              <a:lnSpc>
                <a:spcPct val="70000"/>
              </a:lnSpc>
              <a:spcBef>
                <a:spcPct val="60000"/>
              </a:spcBef>
            </a:pPr>
            <a:r>
              <a:rPr lang="en-US" altLang="zh-TW" sz="2600" b="1" dirty="0">
                <a:latin typeface="Comic Sans MS" pitchFamily="66" charset="0"/>
                <a:sym typeface="Wingdings" pitchFamily="2" charset="2"/>
              </a:rPr>
              <a:t>	</a:t>
            </a:r>
            <a:r>
              <a:rPr lang="en-US" altLang="zh-TW" sz="2600" b="1" dirty="0" smtClean="0">
                <a:latin typeface="Comic Sans MS" pitchFamily="66" charset="0"/>
                <a:sym typeface="Wingdings" pitchFamily="2" charset="2"/>
              </a:rPr>
              <a:t>Alex </a:t>
            </a:r>
            <a:r>
              <a:rPr lang="en-US" altLang="zh-TW" sz="2600" b="1" dirty="0" smtClean="0">
                <a:solidFill>
                  <a:srgbClr val="0070C0"/>
                </a:solidFill>
                <a:latin typeface="Comic Sans MS" pitchFamily="66" charset="0"/>
                <a:sym typeface="Wingdings" pitchFamily="2" charset="2"/>
              </a:rPr>
              <a:t>pl</a:t>
            </a:r>
            <a:r>
              <a:rPr lang="en-US" altLang="zh-TW" sz="2600" b="1" dirty="0" smtClean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a</a:t>
            </a:r>
            <a:r>
              <a:rPr lang="en-US" altLang="zh-TW" sz="2600" b="1" dirty="0" smtClean="0">
                <a:solidFill>
                  <a:srgbClr val="E719BB"/>
                </a:solidFill>
                <a:latin typeface="Comic Sans MS" pitchFamily="66" charset="0"/>
                <a:sym typeface="Wingdings" pitchFamily="2" charset="2"/>
              </a:rPr>
              <a:t>ys</a:t>
            </a:r>
            <a:r>
              <a:rPr lang="en-US" altLang="zh-TW" sz="2600" b="1" dirty="0" smtClean="0">
                <a:latin typeface="Comic Sans MS" pitchFamily="66" charset="0"/>
                <a:sym typeface="Wingdings" pitchFamily="2" charset="2"/>
              </a:rPr>
              <a:t> football (</a:t>
            </a:r>
            <a:r>
              <a:rPr lang="en-US" altLang="zh-TW" sz="2600" b="1" dirty="0" smtClean="0">
                <a:solidFill>
                  <a:srgbClr val="7030A0"/>
                </a:solidFill>
                <a:latin typeface="Comic Sans MS" pitchFamily="66" charset="0"/>
                <a:sym typeface="Wingdings" pitchFamily="2" charset="2"/>
              </a:rPr>
              <a:t>p</a:t>
            </a:r>
            <a:r>
              <a:rPr lang="en-US" altLang="zh-TW" sz="2600" b="1" dirty="0" smtClean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l</a:t>
            </a:r>
            <a:r>
              <a:rPr lang="en-US" altLang="zh-TW" sz="2600" b="1" dirty="0" smtClean="0">
                <a:solidFill>
                  <a:srgbClr val="7030A0"/>
                </a:solidFill>
                <a:latin typeface="Comic Sans MS" pitchFamily="66" charset="0"/>
                <a:sym typeface="Wingdings" pitchFamily="2" charset="2"/>
              </a:rPr>
              <a:t>ay</a:t>
            </a:r>
            <a:r>
              <a:rPr lang="en-US" altLang="zh-TW" sz="2600" b="1" dirty="0" smtClean="0">
                <a:latin typeface="Comic Sans MS" pitchFamily="66" charset="0"/>
                <a:sym typeface="Wingdings" pitchFamily="2" charset="2"/>
              </a:rPr>
              <a:t>)</a:t>
            </a:r>
            <a:endParaRPr lang="en-US" altLang="zh-TW" sz="2600" b="1" dirty="0">
              <a:latin typeface="Comic Sans MS" pitchFamily="66" charset="0"/>
              <a:sym typeface="Wingdings" pitchFamily="2" charset="2"/>
            </a:endParaRPr>
          </a:p>
        </p:txBody>
      </p:sp>
      <p:sp>
        <p:nvSpPr>
          <p:cNvPr id="57399" name="Rectangle 1079"/>
          <p:cNvSpPr>
            <a:spLocks noChangeArrowheads="1"/>
          </p:cNvSpPr>
          <p:nvPr/>
        </p:nvSpPr>
        <p:spPr bwMode="auto">
          <a:xfrm>
            <a:off x="609600" y="0"/>
            <a:ext cx="8001000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defRPr/>
            </a:pPr>
            <a:r>
              <a:rPr lang="en-US" altLang="zh-TW" sz="4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Simple Present Tense</a:t>
            </a:r>
            <a:endParaRPr lang="en-US" altLang="zh-TW" sz="4400" b="1">
              <a:solidFill>
                <a:schemeClr val="tx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73282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2" grpId="0"/>
      <p:bldP spid="37908" grpId="0"/>
      <p:bldP spid="37906" grpId="0"/>
      <p:bldP spid="379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050" descr="Yellow_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2105"/>
          <p:cNvGrpSpPr>
            <a:grpSpLocks/>
          </p:cNvGrpSpPr>
          <p:nvPr/>
        </p:nvGrpSpPr>
        <p:grpSpPr bwMode="auto">
          <a:xfrm>
            <a:off x="3995936" y="1052801"/>
            <a:ext cx="2590800" cy="5895975"/>
            <a:chOff x="3936" y="720"/>
            <a:chExt cx="1632" cy="3714"/>
          </a:xfrm>
        </p:grpSpPr>
        <p:grpSp>
          <p:nvGrpSpPr>
            <p:cNvPr id="38928" name="Group 2064"/>
            <p:cNvGrpSpPr>
              <a:grpSpLocks/>
            </p:cNvGrpSpPr>
            <p:nvPr/>
          </p:nvGrpSpPr>
          <p:grpSpPr bwMode="auto">
            <a:xfrm>
              <a:off x="3936" y="720"/>
              <a:ext cx="1542" cy="3120"/>
              <a:chOff x="3936" y="720"/>
              <a:chExt cx="1542" cy="3120"/>
            </a:xfrm>
          </p:grpSpPr>
          <p:sp>
            <p:nvSpPr>
              <p:cNvPr id="38940" name="AutoShape 2060"/>
              <p:cNvSpPr>
                <a:spLocks noChangeArrowheads="1"/>
              </p:cNvSpPr>
              <p:nvPr/>
            </p:nvSpPr>
            <p:spPr bwMode="auto">
              <a:xfrm>
                <a:off x="3936" y="720"/>
                <a:ext cx="1542" cy="3120"/>
              </a:xfrm>
              <a:prstGeom prst="foldedCorner">
                <a:avLst>
                  <a:gd name="adj" fmla="val 8819"/>
                </a:avLst>
              </a:prstGeom>
              <a:solidFill>
                <a:srgbClr val="CCFFFF">
                  <a:alpha val="50195"/>
                </a:srgbClr>
              </a:solidFill>
              <a:ln w="9525">
                <a:solidFill>
                  <a:srgbClr val="00CC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ru-RU" altLang="ru-RU"/>
              </a:p>
            </p:txBody>
          </p:sp>
          <p:sp>
            <p:nvSpPr>
              <p:cNvPr id="38941" name="Line 2061"/>
              <p:cNvSpPr>
                <a:spLocks noChangeShapeType="1"/>
              </p:cNvSpPr>
              <p:nvPr/>
            </p:nvSpPr>
            <p:spPr bwMode="auto">
              <a:xfrm>
                <a:off x="3936" y="1104"/>
                <a:ext cx="1542" cy="0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8929" name="Group 2103"/>
            <p:cNvGrpSpPr>
              <a:grpSpLocks/>
            </p:cNvGrpSpPr>
            <p:nvPr/>
          </p:nvGrpSpPr>
          <p:grpSpPr bwMode="auto">
            <a:xfrm>
              <a:off x="3936" y="768"/>
              <a:ext cx="1632" cy="3666"/>
              <a:chOff x="3936" y="768"/>
              <a:chExt cx="1632" cy="3666"/>
            </a:xfrm>
          </p:grpSpPr>
          <p:sp>
            <p:nvSpPr>
              <p:cNvPr id="38930" name="Line 2092"/>
              <p:cNvSpPr>
                <a:spLocks noChangeShapeType="1"/>
              </p:cNvSpPr>
              <p:nvPr/>
            </p:nvSpPr>
            <p:spPr bwMode="auto">
              <a:xfrm>
                <a:off x="3936" y="1920"/>
                <a:ext cx="1536" cy="0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31" name="Text Box 2095"/>
              <p:cNvSpPr txBox="1">
                <a:spLocks noChangeArrowheads="1"/>
              </p:cNvSpPr>
              <p:nvPr/>
            </p:nvSpPr>
            <p:spPr bwMode="auto">
              <a:xfrm>
                <a:off x="4752" y="2304"/>
                <a:ext cx="816" cy="6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lnSpc>
                    <a:spcPct val="75000"/>
                  </a:lnSpc>
                  <a:spcBef>
                    <a:spcPct val="40000"/>
                  </a:spcBef>
                </a:pPr>
                <a:r>
                  <a:rPr lang="en-US" altLang="zh-TW" sz="2800" b="1">
                    <a:solidFill>
                      <a:srgbClr val="FF0000"/>
                    </a:solidFill>
                    <a:latin typeface="Comic Sans MS" pitchFamily="66" charset="0"/>
                  </a:rPr>
                  <a:t>has</a:t>
                </a:r>
                <a:endParaRPr lang="en-US" altLang="zh-TW" sz="2800" b="1">
                  <a:latin typeface="Comic Sans MS" pitchFamily="66" charset="0"/>
                </a:endParaRPr>
              </a:p>
              <a:p>
                <a:pPr eaLnBrk="1" hangingPunct="1">
                  <a:spcBef>
                    <a:spcPct val="50000"/>
                  </a:spcBef>
                </a:pPr>
                <a:endParaRPr lang="en-US" altLang="zh-TW"/>
              </a:p>
            </p:txBody>
          </p:sp>
          <p:grpSp>
            <p:nvGrpSpPr>
              <p:cNvPr id="38932" name="Group 2101"/>
              <p:cNvGrpSpPr>
                <a:grpSpLocks/>
              </p:cNvGrpSpPr>
              <p:nvPr/>
            </p:nvGrpSpPr>
            <p:grpSpPr bwMode="auto">
              <a:xfrm>
                <a:off x="3936" y="768"/>
                <a:ext cx="1632" cy="3666"/>
                <a:chOff x="3936" y="768"/>
                <a:chExt cx="1632" cy="3666"/>
              </a:xfrm>
            </p:grpSpPr>
            <p:sp>
              <p:nvSpPr>
                <p:cNvPr id="38933" name="Text Box 2089"/>
                <p:cNvSpPr txBox="1">
                  <a:spLocks noChangeArrowheads="1"/>
                </p:cNvSpPr>
                <p:nvPr/>
              </p:nvSpPr>
              <p:spPr bwMode="auto">
                <a:xfrm>
                  <a:off x="3984" y="768"/>
                  <a:ext cx="1440" cy="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tabLst>
                      <a:tab pos="190500" algn="l"/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>
                    <a:tabLst>
                      <a:tab pos="190500" algn="l"/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>
                    <a:tabLst>
                      <a:tab pos="190500" algn="l"/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>
                    <a:tabLst>
                      <a:tab pos="190500" algn="l"/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>
                    <a:tabLst>
                      <a:tab pos="190500" algn="l"/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90500" algn="l"/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90500" algn="l"/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90500" algn="l"/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90500" algn="l"/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altLang="zh-TW" sz="2800" b="1" dirty="0">
                      <a:solidFill>
                        <a:srgbClr val="0000FF"/>
                      </a:solidFill>
                      <a:latin typeface="Comic Sans MS" pitchFamily="66" charset="0"/>
                    </a:rPr>
                    <a:t>to have</a:t>
                  </a:r>
                  <a:endParaRPr lang="en-US" altLang="zh-TW" sz="2800" b="1" dirty="0">
                    <a:latin typeface="Comic Sans MS" pitchFamily="66" charset="0"/>
                  </a:endParaRPr>
                </a:p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TW" sz="2800" b="1" dirty="0">
                      <a:latin typeface="Comic Sans MS" pitchFamily="66" charset="0"/>
                    </a:rPr>
                    <a:t>	I </a:t>
                  </a:r>
                  <a:endParaRPr lang="en-US" altLang="zh-TW" dirty="0"/>
                </a:p>
              </p:txBody>
            </p:sp>
            <p:sp>
              <p:nvSpPr>
                <p:cNvPr id="38934" name="Text Box 2090"/>
                <p:cNvSpPr txBox="1">
                  <a:spLocks noChangeArrowheads="1"/>
                </p:cNvSpPr>
                <p:nvPr/>
              </p:nvSpPr>
              <p:spPr bwMode="auto">
                <a:xfrm>
                  <a:off x="3984" y="1536"/>
                  <a:ext cx="1344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tabLst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>
                    <a:tabLst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>
                    <a:tabLst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>
                    <a:tabLst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>
                    <a:tabLst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238250" algn="l"/>
                    </a:tabLs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TW" sz="2800" b="1">
                      <a:latin typeface="Comic Sans MS" pitchFamily="66" charset="0"/>
                    </a:rPr>
                    <a:t> You 	</a:t>
                  </a:r>
                </a:p>
              </p:txBody>
            </p:sp>
            <p:sp>
              <p:nvSpPr>
                <p:cNvPr id="38935" name="Text Box 2091"/>
                <p:cNvSpPr txBox="1">
                  <a:spLocks noChangeArrowheads="1"/>
                </p:cNvSpPr>
                <p:nvPr/>
              </p:nvSpPr>
              <p:spPr bwMode="auto">
                <a:xfrm>
                  <a:off x="4752" y="1344"/>
                  <a:ext cx="816" cy="6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>
                    <a:lnSpc>
                      <a:spcPct val="75000"/>
                    </a:lnSpc>
                    <a:spcBef>
                      <a:spcPct val="40000"/>
                    </a:spcBef>
                  </a:pPr>
                  <a:r>
                    <a:rPr lang="en-US" altLang="zh-TW" sz="2800" b="1">
                      <a:solidFill>
                        <a:srgbClr val="FF0000"/>
                      </a:solidFill>
                      <a:latin typeface="Comic Sans MS" pitchFamily="66" charset="0"/>
                    </a:rPr>
                    <a:t>have</a:t>
                  </a:r>
                  <a:endParaRPr lang="en-US" altLang="zh-TW" sz="2800" b="1">
                    <a:latin typeface="Comic Sans MS" pitchFamily="66" charset="0"/>
                  </a:endParaRPr>
                </a:p>
                <a:p>
                  <a:pPr eaLnBrk="1" hangingPunct="1">
                    <a:spcBef>
                      <a:spcPct val="50000"/>
                    </a:spcBef>
                  </a:pPr>
                  <a:endParaRPr lang="en-US" altLang="zh-TW"/>
                </a:p>
              </p:txBody>
            </p:sp>
            <p:sp>
              <p:nvSpPr>
                <p:cNvPr id="38936" name="Line 2093"/>
                <p:cNvSpPr>
                  <a:spLocks noChangeShapeType="1"/>
                </p:cNvSpPr>
                <p:nvPr/>
              </p:nvSpPr>
              <p:spPr bwMode="auto">
                <a:xfrm>
                  <a:off x="3936" y="2880"/>
                  <a:ext cx="1536" cy="0"/>
                </a:xfrm>
                <a:prstGeom prst="line">
                  <a:avLst/>
                </a:prstGeom>
                <a:noFill/>
                <a:ln w="9525">
                  <a:solidFill>
                    <a:srgbClr val="00CC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8937" name="Text Box 2094"/>
                <p:cNvSpPr txBox="1">
                  <a:spLocks noChangeArrowheads="1"/>
                </p:cNvSpPr>
                <p:nvPr/>
              </p:nvSpPr>
              <p:spPr bwMode="auto">
                <a:xfrm>
                  <a:off x="4080" y="2016"/>
                  <a:ext cx="1248" cy="8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>
                    <a:lnSpc>
                      <a:spcPct val="70000"/>
                    </a:lnSpc>
                    <a:spcBef>
                      <a:spcPct val="40000"/>
                    </a:spcBef>
                  </a:pPr>
                  <a:r>
                    <a:rPr lang="en-US" altLang="zh-TW" sz="2800" b="1">
                      <a:latin typeface="Comic Sans MS" pitchFamily="66" charset="0"/>
                    </a:rPr>
                    <a:t>He</a:t>
                  </a:r>
                </a:p>
                <a:p>
                  <a:pPr eaLnBrk="1" hangingPunct="1">
                    <a:lnSpc>
                      <a:spcPct val="70000"/>
                    </a:lnSpc>
                    <a:spcBef>
                      <a:spcPct val="40000"/>
                    </a:spcBef>
                  </a:pPr>
                  <a:r>
                    <a:rPr lang="en-US" altLang="zh-TW" sz="2800" b="1">
                      <a:latin typeface="Comic Sans MS" pitchFamily="66" charset="0"/>
                    </a:rPr>
                    <a:t>She</a:t>
                  </a:r>
                </a:p>
                <a:p>
                  <a:pPr eaLnBrk="1" hangingPunct="1">
                    <a:lnSpc>
                      <a:spcPct val="70000"/>
                    </a:lnSpc>
                    <a:spcBef>
                      <a:spcPct val="40000"/>
                    </a:spcBef>
                  </a:pPr>
                  <a:r>
                    <a:rPr lang="en-US" altLang="zh-TW" sz="2800" b="1">
                      <a:latin typeface="Comic Sans MS" pitchFamily="66" charset="0"/>
                    </a:rPr>
                    <a:t>It	</a:t>
                  </a:r>
                  <a:endParaRPr lang="en-US" altLang="zh-TW"/>
                </a:p>
              </p:txBody>
            </p:sp>
            <p:sp>
              <p:nvSpPr>
                <p:cNvPr id="38938" name="Text Box 2096"/>
                <p:cNvSpPr txBox="1">
                  <a:spLocks noChangeArrowheads="1"/>
                </p:cNvSpPr>
                <p:nvPr/>
              </p:nvSpPr>
              <p:spPr bwMode="auto">
                <a:xfrm>
                  <a:off x="4080" y="2976"/>
                  <a:ext cx="1392" cy="14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>
                    <a:lnSpc>
                      <a:spcPct val="70000"/>
                    </a:lnSpc>
                    <a:spcBef>
                      <a:spcPct val="40000"/>
                    </a:spcBef>
                  </a:pPr>
                  <a:r>
                    <a:rPr lang="en-US" altLang="zh-TW" sz="2800" b="1">
                      <a:latin typeface="Comic Sans MS" pitchFamily="66" charset="0"/>
                    </a:rPr>
                    <a:t>We</a:t>
                  </a:r>
                </a:p>
                <a:p>
                  <a:pPr eaLnBrk="1" hangingPunct="1">
                    <a:lnSpc>
                      <a:spcPct val="70000"/>
                    </a:lnSpc>
                    <a:spcBef>
                      <a:spcPct val="40000"/>
                    </a:spcBef>
                  </a:pPr>
                  <a:r>
                    <a:rPr lang="en-US" altLang="zh-TW" sz="2800" b="1">
                      <a:latin typeface="Comic Sans MS" pitchFamily="66" charset="0"/>
                    </a:rPr>
                    <a:t>You</a:t>
                  </a:r>
                </a:p>
                <a:p>
                  <a:pPr eaLnBrk="1" hangingPunct="1">
                    <a:lnSpc>
                      <a:spcPct val="70000"/>
                    </a:lnSpc>
                    <a:spcBef>
                      <a:spcPct val="40000"/>
                    </a:spcBef>
                  </a:pPr>
                  <a:r>
                    <a:rPr lang="en-US" altLang="zh-TW" sz="2800" b="1">
                      <a:latin typeface="Comic Sans MS" pitchFamily="66" charset="0"/>
                    </a:rPr>
                    <a:t>They</a:t>
                  </a:r>
                </a:p>
                <a:p>
                  <a:pPr eaLnBrk="1" hangingPunct="1">
                    <a:lnSpc>
                      <a:spcPct val="75000"/>
                    </a:lnSpc>
                    <a:spcBef>
                      <a:spcPct val="40000"/>
                    </a:spcBef>
                  </a:pPr>
                  <a:r>
                    <a:rPr lang="en-US" altLang="zh-TW" sz="2800" b="1">
                      <a:latin typeface="Comic Sans MS" pitchFamily="66" charset="0"/>
                    </a:rPr>
                    <a:t>	</a:t>
                  </a:r>
                </a:p>
                <a:p>
                  <a:pPr eaLnBrk="1" hangingPunct="1">
                    <a:lnSpc>
                      <a:spcPct val="75000"/>
                    </a:lnSpc>
                    <a:spcBef>
                      <a:spcPct val="40000"/>
                    </a:spcBef>
                  </a:pPr>
                  <a:r>
                    <a:rPr lang="en-US" altLang="zh-TW" sz="2800" b="1">
                      <a:latin typeface="Comic Sans MS" pitchFamily="66" charset="0"/>
                    </a:rPr>
                    <a:t>	</a:t>
                  </a:r>
                  <a:endParaRPr lang="en-US" altLang="zh-TW"/>
                </a:p>
              </p:txBody>
            </p:sp>
            <p:sp>
              <p:nvSpPr>
                <p:cNvPr id="38939" name="Text Box 2097"/>
                <p:cNvSpPr txBox="1">
                  <a:spLocks noChangeArrowheads="1"/>
                </p:cNvSpPr>
                <p:nvPr/>
              </p:nvSpPr>
              <p:spPr bwMode="auto">
                <a:xfrm>
                  <a:off x="4752" y="3264"/>
                  <a:ext cx="816" cy="6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>
                    <a:lnSpc>
                      <a:spcPct val="75000"/>
                    </a:lnSpc>
                    <a:spcBef>
                      <a:spcPct val="40000"/>
                    </a:spcBef>
                  </a:pPr>
                  <a:r>
                    <a:rPr lang="en-US" altLang="zh-TW" sz="2800" b="1">
                      <a:solidFill>
                        <a:srgbClr val="FF0000"/>
                      </a:solidFill>
                      <a:latin typeface="Comic Sans MS" pitchFamily="66" charset="0"/>
                    </a:rPr>
                    <a:t>have</a:t>
                  </a:r>
                  <a:endParaRPr lang="en-US" altLang="zh-TW" sz="2800" b="1">
                    <a:latin typeface="Comic Sans MS" pitchFamily="66" charset="0"/>
                  </a:endParaRPr>
                </a:p>
                <a:p>
                  <a:pPr eaLnBrk="1" hangingPunct="1">
                    <a:spcBef>
                      <a:spcPct val="50000"/>
                    </a:spcBef>
                  </a:pPr>
                  <a:endParaRPr lang="en-US" altLang="zh-TW"/>
                </a:p>
              </p:txBody>
            </p:sp>
          </p:grpSp>
        </p:grpSp>
      </p:grpSp>
      <p:sp>
        <p:nvSpPr>
          <p:cNvPr id="59442" name="Rectangle 2098"/>
          <p:cNvSpPr>
            <a:spLocks noChangeArrowheads="1"/>
          </p:cNvSpPr>
          <p:nvPr/>
        </p:nvSpPr>
        <p:spPr bwMode="auto">
          <a:xfrm>
            <a:off x="609600" y="0"/>
            <a:ext cx="8001000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defRPr/>
            </a:pPr>
            <a:r>
              <a:rPr lang="en-US" altLang="zh-TW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Simple Present Tense</a:t>
            </a:r>
            <a:endParaRPr lang="en-US" altLang="zh-TW" sz="44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07145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5736" y="404664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Secrets</a:t>
            </a:r>
            <a:endParaRPr lang="ru-RU" sz="4400" b="1" dirty="0">
              <a:solidFill>
                <a:srgbClr val="FF000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22050" y="878843"/>
            <a:ext cx="8712014" cy="950912"/>
            <a:chOff x="352111" y="901062"/>
            <a:chExt cx="8351975" cy="950912"/>
          </a:xfrm>
        </p:grpSpPr>
        <p:sp>
          <p:nvSpPr>
            <p:cNvPr id="2" name="TextBox 1"/>
            <p:cNvSpPr txBox="1"/>
            <p:nvPr/>
          </p:nvSpPr>
          <p:spPr>
            <a:xfrm>
              <a:off x="352111" y="1174105"/>
              <a:ext cx="83519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/>
                <a:t>1) We use only  one         in the sentence.  </a:t>
              </a:r>
              <a:endParaRPr lang="ru-RU" sz="3600" dirty="0"/>
            </a:p>
          </p:txBody>
        </p:sp>
        <p:pic>
          <p:nvPicPr>
            <p:cNvPr id="4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4122921" y="901062"/>
              <a:ext cx="569913" cy="95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510857" y="1561020"/>
            <a:ext cx="8534400" cy="1400242"/>
            <a:chOff x="385454" y="2261141"/>
            <a:chExt cx="8534400" cy="1400242"/>
          </a:xfrm>
        </p:grpSpPr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385454" y="2461054"/>
              <a:ext cx="8534400" cy="120032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196850" indent="-6350"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FF"/>
                </a:buClr>
                <a:buSzPct val="150000"/>
                <a:buFont typeface="Monotype Sorts" pitchFamily="2" charset="2"/>
                <a:buNone/>
                <a:defRPr/>
              </a:pPr>
              <a:r>
                <a:rPr lang="en-US" altLang="zh-TW" sz="3600" dirty="0" smtClean="0">
                  <a:latin typeface="+mn-lt"/>
                  <a:cs typeface="Calibri" pitchFamily="34" charset="0"/>
                  <a:sym typeface="Wingdings" pitchFamily="2" charset="2"/>
                </a:rPr>
                <a:t>2)</a:t>
              </a:r>
              <a:r>
                <a:rPr lang="en-US" altLang="zh-TW" sz="3600" dirty="0" smtClean="0">
                  <a:solidFill>
                    <a:srgbClr val="FF0066"/>
                  </a:solidFill>
                  <a:latin typeface="+mn-lt"/>
                  <a:cs typeface="Calibri" pitchFamily="34" charset="0"/>
                  <a:sym typeface="Wingdings" pitchFamily="2" charset="2"/>
                </a:rPr>
                <a:t>	</a:t>
              </a:r>
              <a:r>
                <a:rPr lang="en-US" altLang="zh-TW" sz="3600" dirty="0" smtClean="0">
                  <a:latin typeface="+mn-lt"/>
                  <a:cs typeface="Calibri" pitchFamily="34" charset="0"/>
                </a:rPr>
                <a:t>We add     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   to the verb when the subject is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he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,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she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 or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it</a:t>
              </a:r>
              <a:r>
                <a:rPr lang="en-US" altLang="zh-TW" sz="3600" dirty="0" smtClean="0">
                  <a:latin typeface="+mn-lt"/>
                  <a:cs typeface="Calibri" pitchFamily="34" charset="0"/>
                </a:rPr>
                <a:t>.</a:t>
              </a:r>
            </a:p>
          </p:txBody>
        </p:sp>
        <p:sp>
          <p:nvSpPr>
            <p:cNvPr id="9" name="Line 40"/>
            <p:cNvSpPr>
              <a:spLocks noChangeShapeType="1"/>
            </p:cNvSpPr>
            <p:nvPr/>
          </p:nvSpPr>
          <p:spPr bwMode="auto">
            <a:xfrm>
              <a:off x="3874079" y="3195045"/>
              <a:ext cx="140367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Line 40"/>
            <p:cNvSpPr>
              <a:spLocks noChangeShapeType="1"/>
            </p:cNvSpPr>
            <p:nvPr/>
          </p:nvSpPr>
          <p:spPr bwMode="auto">
            <a:xfrm>
              <a:off x="3874079" y="3045200"/>
              <a:ext cx="1403681" cy="160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Line 40"/>
            <p:cNvSpPr>
              <a:spLocks noChangeShapeType="1"/>
            </p:cNvSpPr>
            <p:nvPr/>
          </p:nvSpPr>
          <p:spPr bwMode="auto">
            <a:xfrm flipV="1">
              <a:off x="6628625" y="3061218"/>
              <a:ext cx="201622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2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2685089" y="2261141"/>
              <a:ext cx="594481" cy="95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440185" y="2736513"/>
            <a:ext cx="8424936" cy="1311457"/>
            <a:chOff x="219913" y="3563786"/>
            <a:chExt cx="8424936" cy="1311457"/>
          </a:xfrm>
        </p:grpSpPr>
        <p:sp>
          <p:nvSpPr>
            <p:cNvPr id="7" name="TextBox 6"/>
            <p:cNvSpPr txBox="1"/>
            <p:nvPr/>
          </p:nvSpPr>
          <p:spPr>
            <a:xfrm>
              <a:off x="219913" y="3674914"/>
              <a:ext cx="842493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/>
                <a:t>3)  We add             after  </a:t>
              </a:r>
              <a:r>
                <a:rPr lang="en-US" sz="3600" b="1" dirty="0" err="1" smtClean="0">
                  <a:solidFill>
                    <a:srgbClr val="E719BB"/>
                  </a:solidFill>
                </a:rPr>
                <a:t>ch,sh,o</a:t>
              </a:r>
              <a:r>
                <a:rPr lang="en-US" sz="3600" b="1" dirty="0" smtClean="0">
                  <a:solidFill>
                    <a:srgbClr val="E719BB"/>
                  </a:solidFill>
                </a:rPr>
                <a:t> </a:t>
              </a:r>
              <a:r>
                <a:rPr lang="en-US" sz="3600" dirty="0" smtClean="0"/>
                <a:t>in the end of the verb.   </a:t>
              </a:r>
              <a:endParaRPr lang="ru-RU" sz="3600" dirty="0"/>
            </a:p>
          </p:txBody>
        </p:sp>
        <p:pic>
          <p:nvPicPr>
            <p:cNvPr id="13" name="Picture 2" descr="http://www.10ex.org/sites/default/files/2018-02/E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002"/>
            <a:stretch/>
          </p:blipFill>
          <p:spPr bwMode="auto">
            <a:xfrm>
              <a:off x="2474579" y="3674914"/>
              <a:ext cx="416371" cy="617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2929209" y="3563786"/>
              <a:ext cx="544323" cy="870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Группа 19"/>
          <p:cNvGrpSpPr/>
          <p:nvPr/>
        </p:nvGrpSpPr>
        <p:grpSpPr>
          <a:xfrm>
            <a:off x="510857" y="3809725"/>
            <a:ext cx="8424936" cy="1898124"/>
            <a:chOff x="510857" y="3809725"/>
            <a:chExt cx="8424936" cy="1898124"/>
          </a:xfrm>
        </p:grpSpPr>
        <p:sp>
          <p:nvSpPr>
            <p:cNvPr id="17" name="TextBox 16"/>
            <p:cNvSpPr txBox="1"/>
            <p:nvPr/>
          </p:nvSpPr>
          <p:spPr>
            <a:xfrm>
              <a:off x="510857" y="3953523"/>
              <a:ext cx="842493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4</a:t>
              </a:r>
              <a:r>
                <a:rPr lang="en-US" sz="3600" dirty="0" smtClean="0"/>
                <a:t>)  We change </a:t>
              </a:r>
              <a:r>
                <a:rPr lang="en-US" sz="3600" b="1" dirty="0" smtClean="0">
                  <a:solidFill>
                    <a:srgbClr val="FF0000"/>
                  </a:solidFill>
                </a:rPr>
                <a:t>y</a:t>
              </a:r>
              <a:r>
                <a:rPr lang="en-US" sz="3600" dirty="0" smtClean="0"/>
                <a:t> to </a:t>
              </a:r>
              <a:r>
                <a:rPr lang="en-US" sz="3600" b="1" dirty="0" err="1" smtClean="0">
                  <a:solidFill>
                    <a:srgbClr val="FF0000"/>
                  </a:solidFill>
                </a:rPr>
                <a:t>i</a:t>
              </a:r>
              <a:r>
                <a:rPr lang="en-US" sz="3600" dirty="0" smtClean="0"/>
                <a:t> and add             after  </a:t>
              </a:r>
              <a:r>
                <a:rPr lang="en-US" sz="3600" b="1" dirty="0" smtClean="0">
                  <a:solidFill>
                    <a:srgbClr val="E719BB"/>
                  </a:solidFill>
                </a:rPr>
                <a:t>consonants (</a:t>
              </a:r>
              <a:r>
                <a:rPr lang="en-US" sz="3600" b="1" dirty="0" err="1" smtClean="0">
                  <a:solidFill>
                    <a:srgbClr val="E719BB"/>
                  </a:solidFill>
                </a:rPr>
                <a:t>b,d,c,k</a:t>
              </a:r>
              <a:r>
                <a:rPr lang="en-US" sz="3600" b="1" dirty="0" smtClean="0">
                  <a:solidFill>
                    <a:srgbClr val="E719BB"/>
                  </a:solidFill>
                </a:rPr>
                <a:t>, etc.) </a:t>
              </a:r>
              <a:r>
                <a:rPr lang="en-US" sz="3600" dirty="0" smtClean="0"/>
                <a:t>in the end of the verb.   </a:t>
              </a:r>
              <a:endParaRPr lang="ru-RU" sz="3600" dirty="0"/>
            </a:p>
          </p:txBody>
        </p:sp>
        <p:pic>
          <p:nvPicPr>
            <p:cNvPr id="18" name="Picture 2" descr="http://www.10ex.org/sites/default/files/2018-02/E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002"/>
            <a:stretch/>
          </p:blipFill>
          <p:spPr bwMode="auto">
            <a:xfrm>
              <a:off x="6084168" y="3936445"/>
              <a:ext cx="416371" cy="617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6532102" y="3809725"/>
              <a:ext cx="544323" cy="870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8515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412776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/>
              <a:t>Ann usually </a:t>
            </a:r>
            <a:r>
              <a:rPr lang="en-US" sz="3200" dirty="0" smtClean="0"/>
              <a:t>_________</a:t>
            </a:r>
            <a:r>
              <a:rPr lang="en-US" sz="3200" dirty="0"/>
              <a:t>to </a:t>
            </a:r>
            <a:r>
              <a:rPr lang="en-US" sz="3200" dirty="0" smtClean="0"/>
              <a:t>school. (</a:t>
            </a:r>
            <a:r>
              <a:rPr lang="en-US" sz="3200" dirty="0"/>
              <a:t>go) </a:t>
            </a:r>
            <a:endParaRPr lang="ru-RU" sz="3200" dirty="0"/>
          </a:p>
          <a:p>
            <a:pPr lvl="0"/>
            <a:r>
              <a:rPr lang="en-US" sz="3200" dirty="0"/>
              <a:t>He </a:t>
            </a:r>
            <a:r>
              <a:rPr lang="en-US" sz="3200" dirty="0" smtClean="0"/>
              <a:t>never __________</a:t>
            </a:r>
            <a:r>
              <a:rPr lang="en-US" sz="3200" dirty="0"/>
              <a:t>the </a:t>
            </a:r>
            <a:r>
              <a:rPr lang="en-US" sz="3200" dirty="0" smtClean="0"/>
              <a:t>dishes. (</a:t>
            </a:r>
            <a:r>
              <a:rPr lang="en-US" sz="3200" dirty="0"/>
              <a:t>wash) </a:t>
            </a:r>
            <a:endParaRPr lang="ru-RU" sz="3200" dirty="0"/>
          </a:p>
          <a:p>
            <a:pPr lvl="0"/>
            <a:r>
              <a:rPr lang="en-US" sz="3200" dirty="0"/>
              <a:t>They always </a:t>
            </a:r>
            <a:r>
              <a:rPr lang="en-US" sz="3200" dirty="0" smtClean="0"/>
              <a:t>_____________shopping.(go</a:t>
            </a:r>
            <a:r>
              <a:rPr lang="en-US" sz="3200" dirty="0"/>
              <a:t>)</a:t>
            </a:r>
            <a:endParaRPr lang="ru-RU" sz="3200" dirty="0"/>
          </a:p>
          <a:p>
            <a:pPr lvl="0"/>
            <a:r>
              <a:rPr lang="en-US" sz="3200" dirty="0"/>
              <a:t>It never </a:t>
            </a:r>
            <a:r>
              <a:rPr lang="en-US" sz="3200" dirty="0" smtClean="0"/>
              <a:t>___________</a:t>
            </a:r>
            <a:r>
              <a:rPr lang="en-US" sz="3200" dirty="0"/>
              <a:t>to the </a:t>
            </a:r>
            <a:r>
              <a:rPr lang="en-US" sz="3200" dirty="0" smtClean="0"/>
              <a:t>Sun. (</a:t>
            </a:r>
            <a:r>
              <a:rPr lang="en-US" sz="3200" dirty="0"/>
              <a:t>fly) </a:t>
            </a:r>
            <a:endParaRPr lang="ru-RU" sz="3200" dirty="0"/>
          </a:p>
          <a:p>
            <a:pPr lvl="0"/>
            <a:r>
              <a:rPr lang="en-US" sz="3200" dirty="0"/>
              <a:t>Sergey </a:t>
            </a:r>
            <a:r>
              <a:rPr lang="en-US" sz="3200" dirty="0" smtClean="0"/>
              <a:t>sometimes </a:t>
            </a:r>
            <a:r>
              <a:rPr lang="ru-RU" sz="3200" dirty="0" smtClean="0"/>
              <a:t>___</a:t>
            </a:r>
            <a:r>
              <a:rPr lang="en-US" sz="3200" dirty="0" smtClean="0"/>
              <a:t>___</a:t>
            </a:r>
            <a:r>
              <a:rPr lang="ru-RU" sz="3200" dirty="0" smtClean="0"/>
              <a:t>_____</a:t>
            </a:r>
            <a:r>
              <a:rPr lang="en-US" sz="3200" dirty="0" smtClean="0"/>
              <a:t>TV. (</a:t>
            </a:r>
            <a:r>
              <a:rPr lang="en-US" sz="3200" dirty="0"/>
              <a:t>watch) </a:t>
            </a:r>
            <a:endParaRPr lang="ru-RU" sz="3200" dirty="0"/>
          </a:p>
          <a:p>
            <a:pPr lvl="0"/>
            <a:r>
              <a:rPr lang="en-US" sz="3200" dirty="0" smtClean="0"/>
              <a:t>My </a:t>
            </a:r>
            <a:r>
              <a:rPr lang="en-US" sz="3200" dirty="0"/>
              <a:t>friend </a:t>
            </a:r>
            <a:r>
              <a:rPr lang="en-US" sz="3200" dirty="0" smtClean="0"/>
              <a:t>and I usually ________ </a:t>
            </a:r>
            <a:r>
              <a:rPr lang="en-US" sz="3200" dirty="0"/>
              <a:t>the </a:t>
            </a:r>
            <a:r>
              <a:rPr lang="en-US" sz="3200" dirty="0" smtClean="0"/>
              <a:t>guitar. (play</a:t>
            </a:r>
            <a:r>
              <a:rPr lang="en-US" sz="3200" dirty="0"/>
              <a:t>) </a:t>
            </a:r>
            <a:endParaRPr lang="ru-RU" sz="3200" dirty="0"/>
          </a:p>
          <a:p>
            <a:pPr lvl="0"/>
            <a:r>
              <a:rPr lang="en-US" sz="3200" dirty="0"/>
              <a:t>You never </a:t>
            </a:r>
            <a:r>
              <a:rPr lang="ru-RU" sz="3200" dirty="0" smtClean="0"/>
              <a:t>_____________</a:t>
            </a:r>
            <a:r>
              <a:rPr lang="en-US" sz="3200" dirty="0" smtClean="0"/>
              <a:t>chocolate. (</a:t>
            </a:r>
            <a:r>
              <a:rPr lang="en-US" sz="3200" dirty="0"/>
              <a:t>eat) </a:t>
            </a:r>
            <a:endParaRPr lang="ru-RU" sz="3200" dirty="0"/>
          </a:p>
        </p:txBody>
      </p:sp>
      <p:sp>
        <p:nvSpPr>
          <p:cNvPr id="3" name="Rectangle 2098"/>
          <p:cNvSpPr>
            <a:spLocks noChangeArrowheads="1"/>
          </p:cNvSpPr>
          <p:nvPr/>
        </p:nvSpPr>
        <p:spPr bwMode="auto">
          <a:xfrm>
            <a:off x="609600" y="0"/>
            <a:ext cx="8001000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defRPr/>
            </a:pPr>
            <a:r>
              <a:rPr lang="en-US" altLang="zh-TW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Simple Present Tense</a:t>
            </a:r>
            <a:endParaRPr lang="en-US" altLang="zh-TW" sz="44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1412776"/>
            <a:ext cx="1480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goes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1916832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washes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1482" y="2348880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go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2852936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flies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337955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watches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9992" y="3824344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play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5478" y="4324279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eat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13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Green_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38" y="-762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85800" y="685800"/>
            <a:ext cx="83058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defRPr/>
            </a:pPr>
            <a:r>
              <a:rPr lang="en-US" altLang="zh-TW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Questions</a:t>
            </a:r>
            <a:endParaRPr lang="en-US" altLang="zh-TW" sz="4400" b="1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57200" y="1524000"/>
            <a:ext cx="8686800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marL="666750" indent="-666750"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857250"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047750"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FF"/>
              </a:buClr>
              <a:buSzPct val="150000"/>
              <a:buFont typeface="Monotype Sorts" pitchFamily="2" charset="2"/>
              <a:buNone/>
              <a:defRPr/>
            </a:pPr>
            <a:r>
              <a:rPr lang="en-US" altLang="zh-TW" sz="3600" b="1" dirty="0" smtClean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</a:t>
            </a:r>
            <a:r>
              <a:rPr lang="en-US" altLang="zh-TW" sz="3200" b="1" dirty="0" smtClean="0">
                <a:solidFill>
                  <a:srgbClr val="FF0066"/>
                </a:solidFill>
                <a:latin typeface="Comic Sans MS" pitchFamily="66" charset="0"/>
                <a:sym typeface="Wingdings" pitchFamily="2" charset="2"/>
              </a:rPr>
              <a:t>	</a:t>
            </a:r>
            <a:r>
              <a:rPr lang="en-US" altLang="zh-TW" sz="3200" b="1" dirty="0" smtClean="0">
                <a:latin typeface="Comic Sans MS" pitchFamily="66" charset="0"/>
                <a:sym typeface="Wingdings" pitchFamily="2" charset="2"/>
              </a:rPr>
              <a:t>We </a:t>
            </a:r>
            <a:r>
              <a:rPr lang="en-US" altLang="zh-TW" sz="3200" b="1" dirty="0" smtClean="0">
                <a:latin typeface="Comic Sans MS" pitchFamily="66" charset="0"/>
              </a:rPr>
              <a:t>use </a:t>
            </a:r>
            <a:r>
              <a:rPr lang="en-US" altLang="zh-TW" sz="32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do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or</a:t>
            </a:r>
            <a:r>
              <a:rPr lang="en-US" altLang="zh-TW" sz="32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does 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to make questions</a:t>
            </a:r>
            <a:r>
              <a:rPr lang="en-US" altLang="zh-TW" sz="3200" b="1" dirty="0" smtClean="0">
                <a:latin typeface="Comic Sans MS" pitchFamily="66" charset="0"/>
              </a:rPr>
              <a:t>.</a:t>
            </a:r>
          </a:p>
        </p:txBody>
      </p:sp>
      <p:pic>
        <p:nvPicPr>
          <p:cNvPr id="39950" name="Picture 6" descr="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429000"/>
            <a:ext cx="15240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1" name="AutoShape 8"/>
          <p:cNvSpPr>
            <a:spLocks noChangeArrowheads="1"/>
          </p:cNvSpPr>
          <p:nvPr/>
        </p:nvSpPr>
        <p:spPr bwMode="auto">
          <a:xfrm>
            <a:off x="2555875" y="3352800"/>
            <a:ext cx="5715000" cy="1219200"/>
          </a:xfrm>
          <a:prstGeom prst="wedgeEllipseCallout">
            <a:avLst>
              <a:gd name="adj1" fmla="val -58750"/>
              <a:gd name="adj2" fmla="val 37241"/>
            </a:avLst>
          </a:prstGeom>
          <a:gradFill rotWithShape="0">
            <a:gsLst>
              <a:gs pos="0">
                <a:schemeClr val="bg1"/>
              </a:gs>
              <a:gs pos="100000">
                <a:srgbClr val="FFFF99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pic>
        <p:nvPicPr>
          <p:cNvPr id="39945" name="Picture 12" descr="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800600"/>
            <a:ext cx="1622425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7" name="AutoShape 13"/>
          <p:cNvSpPr>
            <a:spLocks noChangeArrowheads="1"/>
          </p:cNvSpPr>
          <p:nvPr/>
        </p:nvSpPr>
        <p:spPr bwMode="auto">
          <a:xfrm rot="10800000">
            <a:off x="1219200" y="5029200"/>
            <a:ext cx="5181600" cy="1066800"/>
          </a:xfrm>
          <a:prstGeom prst="wedgeEllipseCallout">
            <a:avLst>
              <a:gd name="adj1" fmla="val -68352"/>
              <a:gd name="adj2" fmla="val -20093"/>
            </a:avLst>
          </a:prstGeom>
          <a:gradFill rotWithShape="0">
            <a:gsLst>
              <a:gs pos="0">
                <a:srgbClr val="FFFFFF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609600" y="0"/>
            <a:ext cx="8001000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defRPr/>
            </a:pPr>
            <a:r>
              <a:rPr lang="en-US" altLang="zh-TW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Simple Present Tense</a:t>
            </a:r>
            <a:endParaRPr lang="en-US" altLang="zh-TW" sz="44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542312" y="3567543"/>
            <a:ext cx="5565238" cy="729963"/>
            <a:chOff x="4150262" y="3567543"/>
            <a:chExt cx="5565238" cy="729963"/>
          </a:xfrm>
        </p:grpSpPr>
        <p:sp>
          <p:nvSpPr>
            <p:cNvPr id="39952" name="Text Box 9"/>
            <p:cNvSpPr txBox="1">
              <a:spLocks noChangeArrowheads="1"/>
            </p:cNvSpPr>
            <p:nvPr/>
          </p:nvSpPr>
          <p:spPr bwMode="auto">
            <a:xfrm>
              <a:off x="4305300" y="3717925"/>
              <a:ext cx="5410200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TW" sz="2600" b="1" u="sng" dirty="0" smtClean="0">
                  <a:solidFill>
                    <a:srgbClr val="CC00FF"/>
                  </a:solidFill>
                  <a:latin typeface="Comic Sans MS" pitchFamily="66" charset="0"/>
                </a:rPr>
                <a:t>Do</a:t>
              </a:r>
              <a:r>
                <a:rPr lang="en-US" altLang="zh-TW" sz="2600" b="1" dirty="0" smtClean="0">
                  <a:latin typeface="Comic Sans MS" pitchFamily="66" charset="0"/>
                </a:rPr>
                <a:t> </a:t>
              </a:r>
              <a:r>
                <a:rPr lang="en-US" altLang="zh-TW" sz="2600" b="1" dirty="0">
                  <a:latin typeface="Comic Sans MS" pitchFamily="66" charset="0"/>
                </a:rPr>
                <a:t>you </a:t>
              </a:r>
              <a:r>
                <a:rPr lang="en-US" altLang="zh-TW" sz="2600" b="1" dirty="0">
                  <a:solidFill>
                    <a:srgbClr val="0000FF"/>
                  </a:solidFill>
                  <a:latin typeface="Comic Sans MS" pitchFamily="66" charset="0"/>
                </a:rPr>
                <a:t>go</a:t>
              </a:r>
              <a:r>
                <a:rPr lang="en-US" altLang="zh-TW" sz="2600" b="1" dirty="0">
                  <a:latin typeface="Comic Sans MS" pitchFamily="66" charset="0"/>
                </a:rPr>
                <a:t> to school?</a:t>
              </a:r>
              <a:endParaRPr lang="en-US" altLang="zh-TW" b="1" dirty="0">
                <a:latin typeface="Comic Sans MS" pitchFamily="66" charset="0"/>
              </a:endParaRPr>
            </a:p>
          </p:txBody>
        </p:sp>
        <p:sp>
          <p:nvSpPr>
            <p:cNvPr id="18" name="Равнобедренный треугольник 17"/>
            <p:cNvSpPr/>
            <p:nvPr/>
          </p:nvSpPr>
          <p:spPr>
            <a:xfrm>
              <a:off x="4150262" y="3567543"/>
              <a:ext cx="817418" cy="639189"/>
            </a:xfrm>
            <a:prstGeom prst="triangl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Line 40"/>
            <p:cNvSpPr>
              <a:spLocks noChangeShapeType="1"/>
            </p:cNvSpPr>
            <p:nvPr/>
          </p:nvSpPr>
          <p:spPr bwMode="auto">
            <a:xfrm>
              <a:off x="5496501" y="4297506"/>
              <a:ext cx="54943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Line 40"/>
            <p:cNvSpPr>
              <a:spLocks noChangeShapeType="1"/>
            </p:cNvSpPr>
            <p:nvPr/>
          </p:nvSpPr>
          <p:spPr bwMode="auto">
            <a:xfrm>
              <a:off x="5496501" y="4188624"/>
              <a:ext cx="549441" cy="160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015245" y="5019519"/>
            <a:ext cx="5995154" cy="885872"/>
            <a:chOff x="1015246" y="5029201"/>
            <a:chExt cx="5995154" cy="885872"/>
          </a:xfrm>
        </p:grpSpPr>
        <p:sp>
          <p:nvSpPr>
            <p:cNvPr id="39948" name="Text Box 14"/>
            <p:cNvSpPr txBox="1">
              <a:spLocks noChangeArrowheads="1"/>
            </p:cNvSpPr>
            <p:nvPr/>
          </p:nvSpPr>
          <p:spPr bwMode="auto">
            <a:xfrm>
              <a:off x="1414038" y="5334000"/>
              <a:ext cx="559636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TW" sz="2600" b="1" u="sng" dirty="0" smtClean="0">
                  <a:solidFill>
                    <a:srgbClr val="CC00FF"/>
                  </a:solidFill>
                  <a:latin typeface="Comic Sans MS" pitchFamily="66" charset="0"/>
                </a:rPr>
                <a:t>Do     </a:t>
              </a:r>
              <a:r>
                <a:rPr lang="en-US" altLang="zh-TW" sz="2600" b="1" dirty="0" smtClean="0">
                  <a:latin typeface="Comic Sans MS" pitchFamily="66" charset="0"/>
                </a:rPr>
                <a:t> </a:t>
              </a:r>
              <a:r>
                <a:rPr lang="en-US" altLang="zh-TW" sz="2600" b="1" dirty="0">
                  <a:latin typeface="Comic Sans MS" pitchFamily="66" charset="0"/>
                </a:rPr>
                <a:t>your </a:t>
              </a:r>
              <a:r>
                <a:rPr lang="en-US" altLang="zh-TW" sz="2600" b="1" dirty="0" smtClean="0">
                  <a:latin typeface="Comic Sans MS" pitchFamily="66" charset="0"/>
                </a:rPr>
                <a:t>friend</a:t>
              </a:r>
              <a:r>
                <a:rPr lang="en-US" altLang="zh-TW" sz="2600" b="1" dirty="0" smtClean="0">
                  <a:solidFill>
                    <a:srgbClr val="0000FF"/>
                  </a:solidFill>
                  <a:latin typeface="Comic Sans MS" pitchFamily="66" charset="0"/>
                </a:rPr>
                <a:t> go </a:t>
              </a:r>
              <a:r>
                <a:rPr lang="en-US" altLang="zh-TW" sz="2600" b="1" dirty="0" smtClean="0">
                  <a:latin typeface="Comic Sans MS" pitchFamily="66" charset="0"/>
                </a:rPr>
                <a:t>to school?</a:t>
              </a:r>
              <a:endParaRPr lang="en-US" altLang="zh-TW" b="1" dirty="0">
                <a:latin typeface="Comic Sans MS" pitchFamily="66" charset="0"/>
              </a:endParaRPr>
            </a:p>
          </p:txBody>
        </p:sp>
        <p:sp>
          <p:nvSpPr>
            <p:cNvPr id="21" name="Равнобедренный треугольник 20"/>
            <p:cNvSpPr/>
            <p:nvPr/>
          </p:nvSpPr>
          <p:spPr>
            <a:xfrm>
              <a:off x="1015246" y="5029201"/>
              <a:ext cx="1984648" cy="79374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Line 40"/>
            <p:cNvSpPr>
              <a:spLocks noChangeShapeType="1"/>
            </p:cNvSpPr>
            <p:nvPr/>
          </p:nvSpPr>
          <p:spPr bwMode="auto">
            <a:xfrm>
              <a:off x="4593400" y="5915073"/>
              <a:ext cx="68180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Line 40"/>
            <p:cNvSpPr>
              <a:spLocks noChangeShapeType="1"/>
            </p:cNvSpPr>
            <p:nvPr/>
          </p:nvSpPr>
          <p:spPr bwMode="auto">
            <a:xfrm>
              <a:off x="4615701" y="5822950"/>
              <a:ext cx="65033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084902" y="4175501"/>
            <a:ext cx="122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E719BB"/>
                </a:solidFill>
              </a:rPr>
              <a:t>he</a:t>
            </a:r>
            <a:endParaRPr lang="ru-RU" sz="2800" b="1" dirty="0">
              <a:solidFill>
                <a:srgbClr val="E719BB"/>
              </a:solidFill>
            </a:endParaRPr>
          </a:p>
        </p:txBody>
      </p:sp>
      <p:pic>
        <p:nvPicPr>
          <p:cNvPr id="25" name="Picture 2" descr="http://www.10ex.org/sites/default/files/2018-02/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02"/>
          <a:stretch/>
        </p:blipFill>
        <p:spPr bwMode="auto">
          <a:xfrm>
            <a:off x="4746567" y="4524812"/>
            <a:ext cx="288163" cy="42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i1.ytimg.com/vi/ZCdlds7hxQ4/maxresdefaul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9" r="55779"/>
          <a:stretch>
            <a:fillRect/>
          </a:stretch>
        </p:blipFill>
        <p:spPr bwMode="auto">
          <a:xfrm>
            <a:off x="5074221" y="4437112"/>
            <a:ext cx="376717" cy="60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 descr="http://www.10ex.org/sites/default/files/2018-02/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02"/>
          <a:stretch/>
        </p:blipFill>
        <p:spPr bwMode="auto">
          <a:xfrm>
            <a:off x="4791554" y="4524811"/>
            <a:ext cx="284502" cy="42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http://i1.ytimg.com/vi/ZCdlds7hxQ4/maxresdefaul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9" r="55779"/>
          <a:stretch>
            <a:fillRect/>
          </a:stretch>
        </p:blipFill>
        <p:spPr bwMode="auto">
          <a:xfrm>
            <a:off x="5076056" y="4464821"/>
            <a:ext cx="443394" cy="54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483867" y="4441065"/>
            <a:ext cx="5400501" cy="690754"/>
            <a:chOff x="2483867" y="4441065"/>
            <a:chExt cx="5400501" cy="690754"/>
          </a:xfrm>
        </p:grpSpPr>
        <p:sp>
          <p:nvSpPr>
            <p:cNvPr id="6" name="TextBox 5"/>
            <p:cNvSpPr txBox="1"/>
            <p:nvPr/>
          </p:nvSpPr>
          <p:spPr>
            <a:xfrm>
              <a:off x="2483867" y="4441065"/>
              <a:ext cx="54005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/>
                <a:t>My friend go          to school.</a:t>
              </a:r>
              <a:endParaRPr lang="ru-RU" sz="3200" dirty="0"/>
            </a:p>
          </p:txBody>
        </p:sp>
        <p:sp>
          <p:nvSpPr>
            <p:cNvPr id="32" name="Line 40"/>
            <p:cNvSpPr>
              <a:spLocks noChangeShapeType="1"/>
            </p:cNvSpPr>
            <p:nvPr/>
          </p:nvSpPr>
          <p:spPr bwMode="auto">
            <a:xfrm>
              <a:off x="4297115" y="5131819"/>
              <a:ext cx="100697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Line 40"/>
            <p:cNvSpPr>
              <a:spLocks noChangeShapeType="1"/>
            </p:cNvSpPr>
            <p:nvPr/>
          </p:nvSpPr>
          <p:spPr bwMode="auto">
            <a:xfrm>
              <a:off x="4290530" y="5039696"/>
              <a:ext cx="98466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Line 40"/>
            <p:cNvSpPr>
              <a:spLocks noChangeShapeType="1"/>
            </p:cNvSpPr>
            <p:nvPr/>
          </p:nvSpPr>
          <p:spPr bwMode="auto">
            <a:xfrm>
              <a:off x="2555875" y="4938139"/>
              <a:ext cx="151206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6" name="Line 40"/>
          <p:cNvSpPr>
            <a:spLocks noChangeShapeType="1"/>
          </p:cNvSpPr>
          <p:nvPr/>
        </p:nvSpPr>
        <p:spPr bwMode="auto">
          <a:xfrm>
            <a:off x="2999893" y="5813268"/>
            <a:ext cx="1512069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4376495" y="4252660"/>
            <a:ext cx="43380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3010579" y="5035970"/>
            <a:ext cx="122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E719BB"/>
                </a:solidFill>
              </a:rPr>
              <a:t>he</a:t>
            </a:r>
            <a:endParaRPr lang="ru-RU" sz="2800" b="1" dirty="0">
              <a:solidFill>
                <a:srgbClr val="E719BB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7225" y="2138671"/>
            <a:ext cx="831227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600" b="1" dirty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</a:t>
            </a:r>
            <a:r>
              <a:rPr lang="en-US" altLang="zh-TW" b="1" dirty="0">
                <a:solidFill>
                  <a:srgbClr val="FF0066"/>
                </a:solidFill>
                <a:latin typeface="Comic Sans MS" pitchFamily="66" charset="0"/>
                <a:sym typeface="Wingdings" pitchFamily="2" charset="2"/>
              </a:rPr>
              <a:t>	</a:t>
            </a:r>
            <a:r>
              <a:rPr lang="en-US" altLang="zh-TW" sz="3200" b="1" dirty="0">
                <a:latin typeface="Comic Sans MS" pitchFamily="66" charset="0"/>
              </a:rPr>
              <a:t>Don’t</a:t>
            </a:r>
            <a:r>
              <a:rPr lang="en-US" altLang="zh-TW" sz="3200" b="1" dirty="0">
                <a:solidFill>
                  <a:srgbClr val="339933"/>
                </a:solidFill>
                <a:latin typeface="Comic Sans MS" pitchFamily="66" charset="0"/>
              </a:rPr>
              <a:t> </a:t>
            </a:r>
            <a:r>
              <a:rPr lang="en-US" altLang="zh-TW" sz="3200" b="1" dirty="0">
                <a:latin typeface="Comic Sans MS" pitchFamily="66" charset="0"/>
              </a:rPr>
              <a:t>change the verb after </a:t>
            </a:r>
            <a:r>
              <a:rPr lang="en-US" altLang="zh-TW" sz="3200" b="1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do</a:t>
            </a:r>
            <a:r>
              <a:rPr lang="en-US" altLang="zh-TW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or</a:t>
            </a:r>
            <a:r>
              <a:rPr lang="en-US" altLang="zh-TW" sz="3200" b="1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	does</a:t>
            </a:r>
            <a:r>
              <a:rPr lang="en-US" altLang="zh-TW" sz="3200" b="1" dirty="0">
                <a:latin typeface="Comic Sans MS" pitchFamily="66" charset="0"/>
              </a:rPr>
              <a:t>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03370523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31527 0.1243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64" y="620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2.22222E-6 L -0.31562 0.1240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7" y="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3" grpId="0"/>
      <p:bldP spid="38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5736" y="404664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Secrets</a:t>
            </a:r>
            <a:endParaRPr lang="ru-RU" sz="4400" b="1" dirty="0">
              <a:solidFill>
                <a:srgbClr val="FF000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22050" y="878843"/>
            <a:ext cx="8712014" cy="950912"/>
            <a:chOff x="352111" y="901062"/>
            <a:chExt cx="8351975" cy="950912"/>
          </a:xfrm>
        </p:grpSpPr>
        <p:sp>
          <p:nvSpPr>
            <p:cNvPr id="2" name="TextBox 1"/>
            <p:cNvSpPr txBox="1"/>
            <p:nvPr/>
          </p:nvSpPr>
          <p:spPr>
            <a:xfrm>
              <a:off x="352111" y="1174105"/>
              <a:ext cx="83519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/>
                <a:t>1) We use only  one         in the sentence.  </a:t>
              </a:r>
              <a:endParaRPr lang="ru-RU" sz="3600" dirty="0"/>
            </a:p>
          </p:txBody>
        </p:sp>
        <p:pic>
          <p:nvPicPr>
            <p:cNvPr id="4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4122921" y="901062"/>
              <a:ext cx="569913" cy="95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510857" y="1561020"/>
            <a:ext cx="8534400" cy="1400242"/>
            <a:chOff x="385454" y="2261141"/>
            <a:chExt cx="8534400" cy="1400242"/>
          </a:xfrm>
        </p:grpSpPr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385454" y="2461054"/>
              <a:ext cx="8534400" cy="120032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196850" indent="-6350"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FF"/>
                </a:buClr>
                <a:buSzPct val="150000"/>
                <a:buFont typeface="Monotype Sorts" pitchFamily="2" charset="2"/>
                <a:buNone/>
                <a:defRPr/>
              </a:pPr>
              <a:r>
                <a:rPr lang="en-US" altLang="zh-TW" sz="3600" dirty="0" smtClean="0">
                  <a:latin typeface="+mn-lt"/>
                  <a:cs typeface="Calibri" pitchFamily="34" charset="0"/>
                  <a:sym typeface="Wingdings" pitchFamily="2" charset="2"/>
                </a:rPr>
                <a:t>2)</a:t>
              </a:r>
              <a:r>
                <a:rPr lang="en-US" altLang="zh-TW" sz="3600" dirty="0" smtClean="0">
                  <a:solidFill>
                    <a:srgbClr val="FF0066"/>
                  </a:solidFill>
                  <a:latin typeface="+mn-lt"/>
                  <a:cs typeface="Calibri" pitchFamily="34" charset="0"/>
                  <a:sym typeface="Wingdings" pitchFamily="2" charset="2"/>
                </a:rPr>
                <a:t>	</a:t>
              </a:r>
              <a:r>
                <a:rPr lang="en-US" altLang="zh-TW" sz="3600" dirty="0" smtClean="0">
                  <a:latin typeface="+mn-lt"/>
                  <a:cs typeface="Calibri" pitchFamily="34" charset="0"/>
                </a:rPr>
                <a:t>We add     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   to the verb when the subject is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he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,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she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 or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it</a:t>
              </a:r>
              <a:r>
                <a:rPr lang="en-US" altLang="zh-TW" sz="3600" dirty="0" smtClean="0">
                  <a:latin typeface="+mn-lt"/>
                  <a:cs typeface="Calibri" pitchFamily="34" charset="0"/>
                </a:rPr>
                <a:t>.</a:t>
              </a:r>
            </a:p>
          </p:txBody>
        </p:sp>
        <p:sp>
          <p:nvSpPr>
            <p:cNvPr id="9" name="Line 40"/>
            <p:cNvSpPr>
              <a:spLocks noChangeShapeType="1"/>
            </p:cNvSpPr>
            <p:nvPr/>
          </p:nvSpPr>
          <p:spPr bwMode="auto">
            <a:xfrm>
              <a:off x="3874079" y="3195045"/>
              <a:ext cx="140367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Line 40"/>
            <p:cNvSpPr>
              <a:spLocks noChangeShapeType="1"/>
            </p:cNvSpPr>
            <p:nvPr/>
          </p:nvSpPr>
          <p:spPr bwMode="auto">
            <a:xfrm>
              <a:off x="3874079" y="3045200"/>
              <a:ext cx="1403681" cy="160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Line 40"/>
            <p:cNvSpPr>
              <a:spLocks noChangeShapeType="1"/>
            </p:cNvSpPr>
            <p:nvPr/>
          </p:nvSpPr>
          <p:spPr bwMode="auto">
            <a:xfrm flipV="1">
              <a:off x="6628625" y="3061218"/>
              <a:ext cx="201622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2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2685089" y="2261141"/>
              <a:ext cx="594481" cy="95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440185" y="2736513"/>
            <a:ext cx="8424936" cy="1865454"/>
            <a:chOff x="219913" y="3563786"/>
            <a:chExt cx="8424936" cy="1865454"/>
          </a:xfrm>
        </p:grpSpPr>
        <p:sp>
          <p:nvSpPr>
            <p:cNvPr id="7" name="TextBox 6"/>
            <p:cNvSpPr txBox="1"/>
            <p:nvPr/>
          </p:nvSpPr>
          <p:spPr>
            <a:xfrm>
              <a:off x="219913" y="3674914"/>
              <a:ext cx="842493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/>
                <a:t>3)  We add             after  </a:t>
              </a:r>
              <a:r>
                <a:rPr lang="en-US" sz="3600" b="1" dirty="0" err="1" smtClean="0">
                  <a:solidFill>
                    <a:srgbClr val="E719BB"/>
                  </a:solidFill>
                </a:rPr>
                <a:t>ch,sh,o</a:t>
              </a:r>
              <a:r>
                <a:rPr lang="en-US" sz="3600" b="1" dirty="0" smtClean="0">
                  <a:solidFill>
                    <a:srgbClr val="E719BB"/>
                  </a:solidFill>
                </a:rPr>
                <a:t> </a:t>
              </a:r>
              <a:r>
                <a:rPr lang="en-US" sz="3600" b="1" dirty="0" smtClean="0"/>
                <a:t>and</a:t>
              </a:r>
              <a:r>
                <a:rPr lang="en-US" sz="3600" b="1" dirty="0" smtClean="0">
                  <a:solidFill>
                    <a:srgbClr val="E719BB"/>
                  </a:solidFill>
                </a:rPr>
                <a:t> </a:t>
              </a:r>
              <a:r>
                <a:rPr lang="en-US" sz="3600" dirty="0"/>
                <a:t>change </a:t>
              </a:r>
              <a:r>
                <a:rPr lang="en-US" sz="3600" b="1" dirty="0">
                  <a:solidFill>
                    <a:srgbClr val="FF0000"/>
                  </a:solidFill>
                </a:rPr>
                <a:t>y</a:t>
              </a:r>
              <a:r>
                <a:rPr lang="en-US" sz="3600" dirty="0"/>
                <a:t> to </a:t>
              </a:r>
              <a:r>
                <a:rPr lang="en-US" sz="3600" b="1" dirty="0" err="1">
                  <a:solidFill>
                    <a:srgbClr val="FF0000"/>
                  </a:solidFill>
                </a:rPr>
                <a:t>i</a:t>
              </a:r>
              <a:r>
                <a:rPr lang="en-US" sz="3600" dirty="0"/>
                <a:t> </a:t>
              </a:r>
              <a:r>
                <a:rPr lang="en-US" sz="3600" dirty="0" smtClean="0"/>
                <a:t>after  </a:t>
              </a:r>
              <a:r>
                <a:rPr lang="en-US" sz="3600" b="1" dirty="0">
                  <a:solidFill>
                    <a:srgbClr val="E719BB"/>
                  </a:solidFill>
                </a:rPr>
                <a:t>consonants (</a:t>
              </a:r>
              <a:r>
                <a:rPr lang="en-US" sz="3600" b="1" dirty="0" err="1">
                  <a:solidFill>
                    <a:srgbClr val="E719BB"/>
                  </a:solidFill>
                </a:rPr>
                <a:t>b,d,c,k</a:t>
              </a:r>
              <a:r>
                <a:rPr lang="en-US" sz="3600" b="1" dirty="0">
                  <a:solidFill>
                    <a:srgbClr val="E719BB"/>
                  </a:solidFill>
                </a:rPr>
                <a:t>, etc.) </a:t>
              </a:r>
              <a:r>
                <a:rPr lang="en-US" sz="3600" dirty="0" smtClean="0"/>
                <a:t>in the end of the verb.   </a:t>
              </a:r>
              <a:endParaRPr lang="ru-RU" sz="3600" dirty="0"/>
            </a:p>
          </p:txBody>
        </p:sp>
        <p:pic>
          <p:nvPicPr>
            <p:cNvPr id="13" name="Picture 2" descr="http://www.10ex.org/sites/default/files/2018-02/E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002"/>
            <a:stretch/>
          </p:blipFill>
          <p:spPr bwMode="auto">
            <a:xfrm>
              <a:off x="2474579" y="3674914"/>
              <a:ext cx="416371" cy="617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2929209" y="3563786"/>
              <a:ext cx="544323" cy="870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TextBox 20"/>
          <p:cNvSpPr txBox="1"/>
          <p:nvPr/>
        </p:nvSpPr>
        <p:spPr>
          <a:xfrm>
            <a:off x="510857" y="4437112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4)  We add             to </a:t>
            </a:r>
            <a:r>
              <a:rPr lang="en-US" sz="3600" b="1" dirty="0" smtClean="0"/>
              <a:t>do</a:t>
            </a:r>
            <a:r>
              <a:rPr lang="en-US" sz="3600" dirty="0" smtClean="0"/>
              <a:t>, not to the verbs in questions. </a:t>
            </a:r>
            <a:endParaRPr lang="ru-RU" sz="3600" dirty="0"/>
          </a:p>
        </p:txBody>
      </p:sp>
      <p:pic>
        <p:nvPicPr>
          <p:cNvPr id="22" name="Picture 2" descr="http://www.10ex.org/sites/default/files/2018-02/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02"/>
          <a:stretch/>
        </p:blipFill>
        <p:spPr bwMode="auto">
          <a:xfrm>
            <a:off x="2808991" y="4451656"/>
            <a:ext cx="416371" cy="61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1.ytimg.com/vi/ZCdlds7hxQ4/maxresdefaul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9" r="55779"/>
          <a:stretch>
            <a:fillRect/>
          </a:stretch>
        </p:blipFill>
        <p:spPr bwMode="auto">
          <a:xfrm>
            <a:off x="3263622" y="4324936"/>
            <a:ext cx="544323" cy="870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Равнобедренный треугольник 23"/>
          <p:cNvSpPr/>
          <p:nvPr/>
        </p:nvSpPr>
        <p:spPr>
          <a:xfrm>
            <a:off x="4299830" y="4333741"/>
            <a:ext cx="817418" cy="639189"/>
          </a:xfrm>
          <a:prstGeom prst="triangl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Line 40"/>
          <p:cNvSpPr>
            <a:spLocks noChangeShapeType="1"/>
          </p:cNvSpPr>
          <p:nvPr/>
        </p:nvSpPr>
        <p:spPr bwMode="auto">
          <a:xfrm>
            <a:off x="7042395" y="5059023"/>
            <a:ext cx="993421" cy="80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Line 40"/>
          <p:cNvSpPr>
            <a:spLocks noChangeShapeType="1"/>
          </p:cNvSpPr>
          <p:nvPr/>
        </p:nvSpPr>
        <p:spPr bwMode="auto">
          <a:xfrm>
            <a:off x="7024317" y="5166136"/>
            <a:ext cx="100180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40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00" name="Picture 12" descr="https://i.ytimg.com/vi/abfXAvh0jTE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9" r="13731"/>
          <a:stretch>
            <a:fillRect/>
          </a:stretch>
        </p:blipFill>
        <p:spPr bwMode="auto">
          <a:xfrm>
            <a:off x="1764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173389" y="5733256"/>
            <a:ext cx="624239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/>
            <a:r>
              <a:rPr lang="en-US" sz="6000" b="1" dirty="0" smtClean="0">
                <a:solidFill>
                  <a:srgbClr val="FF0000"/>
                </a:solidFill>
              </a:rPr>
              <a:t>4 secrets </a:t>
            </a:r>
            <a:r>
              <a:rPr lang="en-US" sz="6000" b="1" dirty="0">
                <a:solidFill>
                  <a:srgbClr val="FF0000"/>
                </a:solidFill>
              </a:rPr>
              <a:t>of “S”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34819" name="Picture 2" descr="http://i1.ytimg.com/vi/ZCdlds7hxQ4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E0E0E0"/>
              </a:clrFrom>
              <a:clrTo>
                <a:srgbClr val="E0E0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3" t="9297" r="62231" b="16747"/>
          <a:stretch/>
        </p:blipFill>
        <p:spPr bwMode="auto">
          <a:xfrm>
            <a:off x="4407395" y="3435062"/>
            <a:ext cx="900873" cy="1330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AutoShape 4" descr="https://www.theedinburghreporter.co.uk/wp-content/uploads/2016/04/top-secret.jpg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1" name="AutoShape 6" descr="https://www.theedinburghreporter.co.uk/wp-content/uploads/2016/04/top-secret.jpg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2" name="AutoShape 8" descr="https://www.theedinburghreporter.co.uk/wp-content/uploads/2016/04/top-secret.jpg"/>
          <p:cNvSpPr>
            <a:spLocks noChangeAspect="1" noChangeArrowheads="1"/>
          </p:cNvSpPr>
          <p:nvPr/>
        </p:nvSpPr>
        <p:spPr bwMode="auto">
          <a:xfrm>
            <a:off x="473075" y="1222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3" name="AutoShape 10" descr="https://www.theedinburghreporter.co.uk/wp-content/uploads/2016/04/top-secret.jpg"/>
          <p:cNvSpPr>
            <a:spLocks noChangeAspect="1" noChangeArrowheads="1"/>
          </p:cNvSpPr>
          <p:nvPr/>
        </p:nvSpPr>
        <p:spPr bwMode="auto">
          <a:xfrm>
            <a:off x="625475" y="2746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4825" name="Picture 14" descr="https://yt3.ggpht.com/-2j1l56fGsjU/AAAAAAAAAAI/AAAAAAAAAAA/Gk7vwLy_AHs/s900-c-k-no-mo-rj-c0xffffff/ph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725" y="60469"/>
            <a:ext cx="245427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754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Green_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609600" y="0"/>
            <a:ext cx="80010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defRPr/>
            </a:pPr>
            <a:r>
              <a:rPr lang="en-US" altLang="zh-TW" sz="4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Practice</a:t>
            </a:r>
            <a:endParaRPr lang="en-US" altLang="zh-TW" sz="4400" b="1">
              <a:solidFill>
                <a:schemeClr val="tx2"/>
              </a:solidFill>
              <a:latin typeface="Comic Sans MS" pitchFamily="66" charset="0"/>
            </a:endParaRPr>
          </a:p>
        </p:txBody>
      </p:sp>
      <p:grpSp>
        <p:nvGrpSpPr>
          <p:cNvPr id="40965" name="Group 10"/>
          <p:cNvGrpSpPr>
            <a:grpSpLocks/>
          </p:cNvGrpSpPr>
          <p:nvPr/>
        </p:nvGrpSpPr>
        <p:grpSpPr bwMode="auto">
          <a:xfrm>
            <a:off x="609600" y="914400"/>
            <a:ext cx="8534400" cy="1225550"/>
            <a:chOff x="384" y="576"/>
            <a:chExt cx="5376" cy="772"/>
          </a:xfrm>
        </p:grpSpPr>
        <p:sp>
          <p:nvSpPr>
            <p:cNvPr id="40985" name="Rectangle 7"/>
            <p:cNvSpPr>
              <a:spLocks noChangeArrowheads="1"/>
            </p:cNvSpPr>
            <p:nvPr/>
          </p:nvSpPr>
          <p:spPr bwMode="auto">
            <a:xfrm>
              <a:off x="432" y="576"/>
              <a:ext cx="4560" cy="528"/>
            </a:xfrm>
            <a:prstGeom prst="rect">
              <a:avLst/>
            </a:prstGeom>
            <a:solidFill>
              <a:srgbClr val="CCFFFF">
                <a:alpha val="50195"/>
              </a:srgbClr>
            </a:solidFill>
            <a:ln w="952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40986" name="Text Box 8"/>
            <p:cNvSpPr txBox="1">
              <a:spLocks noChangeArrowheads="1"/>
            </p:cNvSpPr>
            <p:nvPr/>
          </p:nvSpPr>
          <p:spPr bwMode="auto">
            <a:xfrm>
              <a:off x="384" y="672"/>
              <a:ext cx="5376" cy="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196850" indent="-6350"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FF"/>
                </a:buClr>
                <a:buSzPct val="150000"/>
                <a:buFont typeface="Monotype Sorts" pitchFamily="2" charset="2"/>
                <a:buNone/>
              </a:pPr>
              <a:r>
                <a:rPr lang="en-US" altLang="zh-TW" sz="2600" b="1" dirty="0">
                  <a:solidFill>
                    <a:srgbClr val="FF0066"/>
                  </a:solidFill>
                  <a:latin typeface="Comic Sans MS" pitchFamily="66" charset="0"/>
                  <a:sym typeface="Wingdings" pitchFamily="2" charset="2"/>
                </a:rPr>
                <a:t>	</a:t>
              </a:r>
              <a:r>
                <a:rPr lang="en-US" altLang="zh-TW" b="1" dirty="0">
                  <a:latin typeface="Comic Sans MS" pitchFamily="66" charset="0"/>
                  <a:sym typeface="Wingdings" pitchFamily="2" charset="2"/>
                </a:rPr>
                <a:t>e.g.	</a:t>
              </a:r>
              <a:r>
                <a:rPr lang="en-US" altLang="zh-TW" b="1" dirty="0">
                  <a:latin typeface="Arial" charset="0"/>
                </a:rPr>
                <a:t>Where </a:t>
              </a:r>
              <a:r>
                <a:rPr lang="en-US" altLang="zh-TW" b="1" u="sng" dirty="0">
                  <a:latin typeface="Arial" charset="0"/>
                </a:rPr>
                <a:t>             </a:t>
              </a:r>
              <a:r>
                <a:rPr lang="en-US" altLang="zh-TW" b="1" dirty="0">
                  <a:latin typeface="Arial" charset="0"/>
                </a:rPr>
                <a:t> Mary </a:t>
              </a:r>
              <a:r>
                <a:rPr lang="en-US" altLang="zh-TW" b="1" u="sng" dirty="0">
                  <a:latin typeface="Arial" charset="0"/>
                </a:rPr>
                <a:t>           </a:t>
              </a:r>
              <a:r>
                <a:rPr lang="en-US" altLang="zh-TW" b="1" dirty="0">
                  <a:latin typeface="Arial" charset="0"/>
                </a:rPr>
                <a:t> ? </a:t>
              </a:r>
              <a:r>
                <a:rPr lang="en-US" altLang="zh-TW" b="1" dirty="0" smtClean="0">
                  <a:solidFill>
                    <a:srgbClr val="0000FF"/>
                  </a:solidFill>
                  <a:latin typeface="Arial" charset="0"/>
                </a:rPr>
                <a:t>(go)</a:t>
              </a:r>
              <a:endParaRPr lang="en-US" altLang="zh-TW" b="1" dirty="0">
                <a:latin typeface="Arial" charset="0"/>
              </a:endParaRPr>
            </a:p>
            <a:p>
              <a:pPr lvl="1" eaLnBrk="1" hangingPunct="1">
                <a:lnSpc>
                  <a:spcPct val="85000"/>
                </a:lnSpc>
                <a:spcBef>
                  <a:spcPct val="35000"/>
                </a:spcBef>
                <a:buClr>
                  <a:srgbClr val="FF0066"/>
                </a:buClr>
                <a:buSzPct val="125000"/>
                <a:buFont typeface="Monotype Sorts" pitchFamily="2" charset="2"/>
                <a:buNone/>
              </a:pPr>
              <a:r>
                <a:rPr lang="en-US" altLang="zh-TW" sz="3200" b="1" dirty="0">
                  <a:latin typeface="Comic Sans MS" pitchFamily="66" charset="0"/>
                </a:rPr>
                <a:t> </a:t>
              </a:r>
            </a:p>
          </p:txBody>
        </p:sp>
      </p:grp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2743200" y="106680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solidFill>
                  <a:srgbClr val="FF0000"/>
                </a:solidFill>
                <a:latin typeface="Arial" charset="0"/>
              </a:rPr>
              <a:t> does</a:t>
            </a:r>
            <a:endParaRPr lang="en-US" altLang="zh-TW"/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4724400" y="10668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altLang="zh-TW" b="1" dirty="0" smtClean="0">
                <a:solidFill>
                  <a:srgbClr val="FF0000"/>
                </a:solidFill>
                <a:latin typeface="Arial" charset="0"/>
              </a:rPr>
              <a:t>go</a:t>
            </a:r>
            <a:endParaRPr lang="en-US" altLang="zh-TW" dirty="0"/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457200" y="1905000"/>
            <a:ext cx="8839200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1600" algn="l"/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tabLst>
                <a:tab pos="101600" algn="l"/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tabLst>
                <a:tab pos="101600" algn="l"/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tabLst>
                <a:tab pos="101600" algn="l"/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tabLst>
                <a:tab pos="101600" algn="l"/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  <a:tab pos="5715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	1  	</a:t>
            </a:r>
            <a:r>
              <a:rPr lang="en-US" altLang="zh-TW" b="1" u="sng" dirty="0">
                <a:latin typeface="Comic Sans MS" pitchFamily="66" charset="0"/>
              </a:rPr>
              <a:t>      </a:t>
            </a:r>
            <a:r>
              <a:rPr lang="en-US" altLang="zh-TW" b="1" dirty="0">
                <a:latin typeface="Comic Sans MS" pitchFamily="66" charset="0"/>
              </a:rPr>
              <a:t> the children </a:t>
            </a:r>
            <a:r>
              <a:rPr lang="en-US" altLang="zh-TW" b="1" u="sng" dirty="0">
                <a:latin typeface="Comic Sans MS" pitchFamily="66" charset="0"/>
              </a:rPr>
              <a:t>       </a:t>
            </a:r>
            <a:r>
              <a:rPr lang="en-US" altLang="zh-TW" b="1" dirty="0">
                <a:latin typeface="Comic Sans MS" pitchFamily="66" charset="0"/>
              </a:rPr>
              <a:t> to school? </a:t>
            </a:r>
            <a:r>
              <a:rPr lang="en-US" altLang="zh-TW" b="1" dirty="0">
                <a:solidFill>
                  <a:srgbClr val="0000FF"/>
                </a:solidFill>
                <a:latin typeface="Comic Sans MS" pitchFamily="66" charset="0"/>
              </a:rPr>
              <a:t>(walk)</a:t>
            </a:r>
            <a:endParaRPr lang="en-US" altLang="zh-TW" b="1" dirty="0"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	2	What </a:t>
            </a:r>
            <a:r>
              <a:rPr lang="en-US" altLang="zh-TW" b="1" u="sng" dirty="0">
                <a:latin typeface="Comic Sans MS" pitchFamily="66" charset="0"/>
              </a:rPr>
              <a:t>        </a:t>
            </a:r>
            <a:r>
              <a:rPr lang="en-US" altLang="zh-TW" b="1" dirty="0">
                <a:latin typeface="Comic Sans MS" pitchFamily="66" charset="0"/>
              </a:rPr>
              <a:t> </a:t>
            </a:r>
            <a:r>
              <a:rPr lang="en-US" altLang="zh-TW" b="1" dirty="0" smtClean="0">
                <a:latin typeface="Comic Sans MS" pitchFamily="66" charset="0"/>
              </a:rPr>
              <a:t>Mr. </a:t>
            </a:r>
            <a:r>
              <a:rPr lang="en-US" altLang="zh-TW" b="1" dirty="0">
                <a:latin typeface="Comic Sans MS" pitchFamily="66" charset="0"/>
              </a:rPr>
              <a:t>Wong </a:t>
            </a:r>
            <a:r>
              <a:rPr lang="en-US" altLang="zh-TW" b="1" u="sng" dirty="0">
                <a:latin typeface="Comic Sans MS" pitchFamily="66" charset="0"/>
              </a:rPr>
              <a:t>          </a:t>
            </a:r>
            <a:r>
              <a:rPr lang="en-US" altLang="zh-TW" b="1" dirty="0">
                <a:latin typeface="Comic Sans MS" pitchFamily="66" charset="0"/>
              </a:rPr>
              <a:t>? </a:t>
            </a:r>
            <a:r>
              <a:rPr lang="en-US" altLang="zh-TW" b="1" dirty="0">
                <a:solidFill>
                  <a:srgbClr val="0000FF"/>
                </a:solidFill>
                <a:latin typeface="Comic Sans MS" pitchFamily="66" charset="0"/>
              </a:rPr>
              <a:t>(teach)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	3</a:t>
            </a:r>
            <a:r>
              <a:rPr lang="en-US" altLang="zh-TW" b="1" dirty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altLang="zh-TW" b="1" dirty="0">
                <a:latin typeface="Comic Sans MS" pitchFamily="66" charset="0"/>
              </a:rPr>
              <a:t>	</a:t>
            </a:r>
            <a:r>
              <a:rPr lang="en-US" altLang="zh-TW" b="1" u="sng" dirty="0">
                <a:latin typeface="Comic Sans MS" pitchFamily="66" charset="0"/>
              </a:rPr>
              <a:t>      </a:t>
            </a:r>
            <a:r>
              <a:rPr lang="en-US" altLang="zh-TW" b="1" dirty="0">
                <a:latin typeface="Comic Sans MS" pitchFamily="66" charset="0"/>
              </a:rPr>
              <a:t> Tim and Bob </a:t>
            </a:r>
            <a:r>
              <a:rPr lang="en-US" altLang="zh-TW" b="1" u="sng" dirty="0">
                <a:latin typeface="Comic Sans MS" pitchFamily="66" charset="0"/>
              </a:rPr>
              <a:t>        </a:t>
            </a:r>
            <a:r>
              <a:rPr lang="en-US" altLang="zh-TW" b="1" dirty="0">
                <a:latin typeface="Comic Sans MS" pitchFamily="66" charset="0"/>
              </a:rPr>
              <a:t> </a:t>
            </a:r>
            <a:r>
              <a:rPr lang="en-US" altLang="zh-TW" b="1" dirty="0" smtClean="0">
                <a:latin typeface="Comic Sans MS" pitchFamily="66" charset="0"/>
              </a:rPr>
              <a:t>up early?</a:t>
            </a:r>
            <a:r>
              <a:rPr lang="en-US" altLang="zh-TW" b="1" dirty="0" smtClean="0">
                <a:solidFill>
                  <a:srgbClr val="0000FF"/>
                </a:solidFill>
                <a:latin typeface="Comic Sans MS" pitchFamily="66" charset="0"/>
              </a:rPr>
              <a:t> (wake)</a:t>
            </a:r>
            <a:endParaRPr lang="en-US" altLang="zh-TW" b="1" dirty="0"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	4  What time </a:t>
            </a:r>
            <a:r>
              <a:rPr lang="en-US" altLang="zh-TW" b="1" u="sng" dirty="0">
                <a:latin typeface="Comic Sans MS" pitchFamily="66" charset="0"/>
              </a:rPr>
              <a:t>       </a:t>
            </a:r>
            <a:r>
              <a:rPr lang="en-US" altLang="zh-TW" b="1" dirty="0">
                <a:latin typeface="Comic Sans MS" pitchFamily="66" charset="0"/>
              </a:rPr>
              <a:t> Helen usually </a:t>
            </a:r>
            <a:r>
              <a:rPr lang="en-US" altLang="zh-TW" b="1" u="sng" dirty="0">
                <a:latin typeface="Comic Sans MS" pitchFamily="66" charset="0"/>
              </a:rPr>
              <a:t>       </a:t>
            </a:r>
            <a:r>
              <a:rPr lang="en-US" altLang="zh-TW" b="1" dirty="0">
                <a:latin typeface="Comic Sans MS" pitchFamily="66" charset="0"/>
              </a:rPr>
              <a:t> up? </a:t>
            </a:r>
            <a:r>
              <a:rPr lang="en-US" altLang="zh-TW" b="1" dirty="0" smtClean="0">
                <a:solidFill>
                  <a:srgbClr val="0000FF"/>
                </a:solidFill>
                <a:latin typeface="Comic Sans MS" pitchFamily="66" charset="0"/>
              </a:rPr>
              <a:t>(wake)</a:t>
            </a:r>
            <a:endParaRPr lang="en-US" altLang="zh-TW" b="1" dirty="0">
              <a:solidFill>
                <a:srgbClr val="0000FF"/>
              </a:solidFill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	5  	</a:t>
            </a:r>
            <a:r>
              <a:rPr lang="en-US" altLang="zh-TW" b="1" u="sng" dirty="0">
                <a:latin typeface="Comic Sans MS" pitchFamily="66" charset="0"/>
              </a:rPr>
              <a:t>      </a:t>
            </a:r>
            <a:r>
              <a:rPr lang="en-US" altLang="zh-TW" b="1" dirty="0">
                <a:latin typeface="Comic Sans MS" pitchFamily="66" charset="0"/>
              </a:rPr>
              <a:t> the students </a:t>
            </a:r>
            <a:r>
              <a:rPr lang="en-US" altLang="zh-TW" b="1" u="sng" dirty="0">
                <a:latin typeface="Comic Sans MS" pitchFamily="66" charset="0"/>
              </a:rPr>
              <a:t>       </a:t>
            </a:r>
            <a:r>
              <a:rPr lang="en-US" altLang="zh-TW" b="1" dirty="0">
                <a:latin typeface="Comic Sans MS" pitchFamily="66" charset="0"/>
              </a:rPr>
              <a:t> the </a:t>
            </a:r>
            <a:r>
              <a:rPr lang="en-US" altLang="zh-TW" b="1" dirty="0" smtClean="0">
                <a:latin typeface="Comic Sans MS" pitchFamily="66" charset="0"/>
              </a:rPr>
              <a:t>room </a:t>
            </a:r>
            <a:r>
              <a:rPr lang="en-US" altLang="zh-TW" b="1" dirty="0">
                <a:latin typeface="Comic Sans MS" pitchFamily="66" charset="0"/>
              </a:rPr>
              <a:t>every day</a:t>
            </a:r>
            <a:r>
              <a:rPr lang="en-US" altLang="zh-TW" b="1" dirty="0" smtClean="0">
                <a:latin typeface="Comic Sans MS" pitchFamily="66" charset="0"/>
              </a:rPr>
              <a:t>?</a:t>
            </a:r>
            <a:r>
              <a:rPr lang="en-US" altLang="zh-TW" b="1" dirty="0" smtClean="0">
                <a:solidFill>
                  <a:srgbClr val="0000FF"/>
                </a:solidFill>
                <a:latin typeface="Comic Sans MS" pitchFamily="66" charset="0"/>
              </a:rPr>
              <a:t>(clean)</a:t>
            </a:r>
            <a:endParaRPr lang="en-US" altLang="zh-TW" b="1" dirty="0">
              <a:solidFill>
                <a:srgbClr val="0000FF"/>
              </a:solidFill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	6  </a:t>
            </a:r>
            <a:r>
              <a:rPr lang="en-US" altLang="zh-TW" b="1" dirty="0" smtClean="0">
                <a:latin typeface="Comic Sans MS" pitchFamily="66" charset="0"/>
              </a:rPr>
              <a:t>When </a:t>
            </a:r>
            <a:r>
              <a:rPr lang="en-US" altLang="zh-TW" b="1" u="sng" dirty="0" smtClean="0">
                <a:latin typeface="Comic Sans MS" pitchFamily="66" charset="0"/>
              </a:rPr>
              <a:t>      </a:t>
            </a:r>
            <a:r>
              <a:rPr lang="en-US" altLang="zh-TW" b="1" dirty="0" smtClean="0">
                <a:latin typeface="Comic Sans MS" pitchFamily="66" charset="0"/>
              </a:rPr>
              <a:t> </a:t>
            </a:r>
            <a:r>
              <a:rPr lang="en-US" altLang="zh-TW" b="1" dirty="0">
                <a:latin typeface="Comic Sans MS" pitchFamily="66" charset="0"/>
              </a:rPr>
              <a:t>Peter and Paul </a:t>
            </a:r>
            <a:r>
              <a:rPr lang="en-US" altLang="zh-TW" b="1" u="sng" dirty="0">
                <a:latin typeface="Comic Sans MS" pitchFamily="66" charset="0"/>
              </a:rPr>
              <a:t>        </a:t>
            </a:r>
            <a:r>
              <a:rPr lang="en-US" altLang="zh-TW" b="1" dirty="0">
                <a:latin typeface="Comic Sans MS" pitchFamily="66" charset="0"/>
              </a:rPr>
              <a:t> </a:t>
            </a:r>
            <a:r>
              <a:rPr lang="en-US" altLang="zh-TW" b="1" dirty="0" smtClean="0">
                <a:latin typeface="Comic Sans MS" pitchFamily="66" charset="0"/>
              </a:rPr>
              <a:t>a book?</a:t>
            </a:r>
            <a:r>
              <a:rPr lang="en-US" altLang="zh-TW" b="1" dirty="0" smtClean="0">
                <a:solidFill>
                  <a:srgbClr val="0000FF"/>
                </a:solidFill>
                <a:latin typeface="Comic Sans MS" pitchFamily="66" charset="0"/>
              </a:rPr>
              <a:t> (read)</a:t>
            </a:r>
            <a:endParaRPr lang="en-US" altLang="zh-TW" b="1" dirty="0">
              <a:solidFill>
                <a:srgbClr val="0000FF"/>
              </a:solidFill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	7 	</a:t>
            </a:r>
            <a:r>
              <a:rPr lang="en-US" altLang="zh-TW" b="1" dirty="0" smtClean="0">
                <a:latin typeface="Comic Sans MS" pitchFamily="66" charset="0"/>
              </a:rPr>
              <a:t>When </a:t>
            </a:r>
            <a:r>
              <a:rPr lang="en-US" altLang="zh-TW" b="1" u="sng" dirty="0" smtClean="0">
                <a:latin typeface="Comic Sans MS" pitchFamily="66" charset="0"/>
              </a:rPr>
              <a:t>      </a:t>
            </a:r>
            <a:r>
              <a:rPr lang="en-US" altLang="zh-TW" b="1" dirty="0" smtClean="0">
                <a:latin typeface="Comic Sans MS" pitchFamily="66" charset="0"/>
              </a:rPr>
              <a:t> </a:t>
            </a:r>
            <a:r>
              <a:rPr lang="en-US" altLang="zh-TW" b="1" dirty="0">
                <a:latin typeface="Comic Sans MS" pitchFamily="66" charset="0"/>
              </a:rPr>
              <a:t>you </a:t>
            </a:r>
            <a:r>
              <a:rPr lang="en-US" altLang="zh-TW" b="1" u="sng" dirty="0">
                <a:latin typeface="Comic Sans MS" pitchFamily="66" charset="0"/>
              </a:rPr>
              <a:t>        </a:t>
            </a:r>
            <a:r>
              <a:rPr lang="en-US" altLang="zh-TW" b="1" dirty="0">
                <a:latin typeface="Comic Sans MS" pitchFamily="66" charset="0"/>
              </a:rPr>
              <a:t> </a:t>
            </a:r>
            <a:r>
              <a:rPr lang="en-US" altLang="zh-TW" b="1" dirty="0" smtClean="0">
                <a:latin typeface="Comic Sans MS" pitchFamily="66" charset="0"/>
              </a:rPr>
              <a:t>the dishes, </a:t>
            </a:r>
            <a:r>
              <a:rPr lang="en-US" altLang="zh-TW" b="1" dirty="0">
                <a:latin typeface="Comic Sans MS" pitchFamily="66" charset="0"/>
              </a:rPr>
              <a:t>Mary?</a:t>
            </a:r>
            <a:r>
              <a:rPr lang="en-US" altLang="zh-TW" b="1" dirty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Comic Sans MS" pitchFamily="66" charset="0"/>
              </a:rPr>
              <a:t>(wash)</a:t>
            </a:r>
            <a:endParaRPr lang="en-US" altLang="zh-TW" b="1" dirty="0">
              <a:solidFill>
                <a:srgbClr val="0000FF"/>
              </a:solidFill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	8  	</a:t>
            </a:r>
            <a:r>
              <a:rPr lang="en-US" altLang="zh-TW" b="1" u="sng" dirty="0">
                <a:latin typeface="Comic Sans MS" pitchFamily="66" charset="0"/>
              </a:rPr>
              <a:t>       </a:t>
            </a:r>
            <a:r>
              <a:rPr lang="en-US" altLang="zh-TW" b="1" dirty="0">
                <a:latin typeface="Comic Sans MS" pitchFamily="66" charset="0"/>
              </a:rPr>
              <a:t> Sally </a:t>
            </a:r>
            <a:r>
              <a:rPr lang="en-US" altLang="zh-TW" b="1" dirty="0" smtClean="0">
                <a:latin typeface="Comic Sans MS" pitchFamily="66" charset="0"/>
              </a:rPr>
              <a:t>_____to bed early?</a:t>
            </a:r>
            <a:r>
              <a:rPr lang="en-US" altLang="zh-TW" b="1" dirty="0" smtClean="0">
                <a:solidFill>
                  <a:srgbClr val="0000FF"/>
                </a:solidFill>
                <a:latin typeface="Comic Sans MS" pitchFamily="66" charset="0"/>
              </a:rPr>
              <a:t> (go)</a:t>
            </a:r>
            <a:endParaRPr lang="en-US" altLang="zh-TW" b="1" dirty="0">
              <a:latin typeface="Comic Sans MS" pitchFamily="66" charset="0"/>
            </a:endParaRPr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1219200" y="1905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solidFill>
                  <a:srgbClr val="FF0000"/>
                </a:solidFill>
                <a:latin typeface="Comic Sans MS" pitchFamily="66" charset="0"/>
              </a:rPr>
              <a:t>Do</a:t>
            </a:r>
            <a:endParaRPr lang="en-US" altLang="zh-TW"/>
          </a:p>
        </p:txBody>
      </p:sp>
      <p:sp>
        <p:nvSpPr>
          <p:cNvPr id="48144" name="Text Box 16"/>
          <p:cNvSpPr txBox="1">
            <a:spLocks noChangeArrowheads="1"/>
          </p:cNvSpPr>
          <p:nvPr/>
        </p:nvSpPr>
        <p:spPr bwMode="auto">
          <a:xfrm>
            <a:off x="3886200" y="1905000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solidFill>
                  <a:srgbClr val="FF0000"/>
                </a:solidFill>
                <a:latin typeface="Comic Sans MS" pitchFamily="66" charset="0"/>
              </a:rPr>
              <a:t> walk</a:t>
            </a:r>
            <a:endParaRPr lang="en-US" altLang="zh-TW"/>
          </a:p>
        </p:txBody>
      </p:sp>
      <p:sp>
        <p:nvSpPr>
          <p:cNvPr id="48145" name="Text Box 17"/>
          <p:cNvSpPr txBox="1">
            <a:spLocks noChangeArrowheads="1"/>
          </p:cNvSpPr>
          <p:nvPr/>
        </p:nvSpPr>
        <p:spPr bwMode="auto">
          <a:xfrm>
            <a:off x="1905000" y="2454275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solidFill>
                  <a:srgbClr val="FF0000"/>
                </a:solidFill>
                <a:latin typeface="Comic Sans MS" pitchFamily="66" charset="0"/>
              </a:rPr>
              <a:t>  does</a:t>
            </a:r>
            <a:endParaRPr lang="en-US" altLang="zh-TW"/>
          </a:p>
        </p:txBody>
      </p:sp>
      <p:sp>
        <p:nvSpPr>
          <p:cNvPr id="48146" name="Text Box 18"/>
          <p:cNvSpPr txBox="1">
            <a:spLocks noChangeArrowheads="1"/>
          </p:cNvSpPr>
          <p:nvPr/>
        </p:nvSpPr>
        <p:spPr bwMode="auto">
          <a:xfrm>
            <a:off x="4724400" y="2454275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solidFill>
                  <a:srgbClr val="FF0000"/>
                </a:solidFill>
                <a:latin typeface="Comic Sans MS" pitchFamily="66" charset="0"/>
              </a:rPr>
              <a:t> teach</a:t>
            </a:r>
            <a:endParaRPr lang="en-US" altLang="zh-TW"/>
          </a:p>
        </p:txBody>
      </p:sp>
      <p:sp>
        <p:nvSpPr>
          <p:cNvPr id="48147" name="Text Box 19"/>
          <p:cNvSpPr txBox="1">
            <a:spLocks noChangeArrowheads="1"/>
          </p:cNvSpPr>
          <p:nvPr/>
        </p:nvSpPr>
        <p:spPr bwMode="auto">
          <a:xfrm>
            <a:off x="4114800" y="3008313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 smtClean="0">
                <a:solidFill>
                  <a:srgbClr val="FF0000"/>
                </a:solidFill>
                <a:latin typeface="Comic Sans MS" pitchFamily="66" charset="0"/>
              </a:rPr>
              <a:t>wake</a:t>
            </a:r>
            <a:endParaRPr lang="en-US" altLang="zh-TW" dirty="0"/>
          </a:p>
        </p:txBody>
      </p:sp>
      <p:sp>
        <p:nvSpPr>
          <p:cNvPr id="48148" name="Text Box 20"/>
          <p:cNvSpPr txBox="1">
            <a:spLocks noChangeArrowheads="1"/>
          </p:cNvSpPr>
          <p:nvPr/>
        </p:nvSpPr>
        <p:spPr bwMode="auto">
          <a:xfrm>
            <a:off x="3581400" y="5199063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altLang="zh-TW" b="1" dirty="0" smtClean="0">
                <a:solidFill>
                  <a:srgbClr val="FF0000"/>
                </a:solidFill>
                <a:latin typeface="Comic Sans MS" pitchFamily="66" charset="0"/>
              </a:rPr>
              <a:t>wash</a:t>
            </a:r>
            <a:endParaRPr lang="en-US" altLang="zh-TW" dirty="0"/>
          </a:p>
        </p:txBody>
      </p:sp>
      <p:sp>
        <p:nvSpPr>
          <p:cNvPr id="48149" name="Text Box 21"/>
          <p:cNvSpPr txBox="1">
            <a:spLocks noChangeArrowheads="1"/>
          </p:cNvSpPr>
          <p:nvPr/>
        </p:nvSpPr>
        <p:spPr bwMode="auto">
          <a:xfrm>
            <a:off x="2743200" y="3548063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solidFill>
                  <a:srgbClr val="FF0000"/>
                </a:solidFill>
                <a:latin typeface="Comic Sans MS" pitchFamily="66" charset="0"/>
              </a:rPr>
              <a:t> does</a:t>
            </a:r>
            <a:endParaRPr lang="en-US" altLang="zh-TW"/>
          </a:p>
        </p:txBody>
      </p:sp>
      <p:sp>
        <p:nvSpPr>
          <p:cNvPr id="48150" name="Text Box 22"/>
          <p:cNvSpPr txBox="1">
            <a:spLocks noChangeArrowheads="1"/>
          </p:cNvSpPr>
          <p:nvPr/>
        </p:nvSpPr>
        <p:spPr bwMode="auto">
          <a:xfrm>
            <a:off x="5791201" y="3508375"/>
            <a:ext cx="11144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altLang="zh-TW" b="1" dirty="0" smtClean="0">
                <a:solidFill>
                  <a:srgbClr val="FF0000"/>
                </a:solidFill>
                <a:latin typeface="Comic Sans MS" pitchFamily="66" charset="0"/>
              </a:rPr>
              <a:t>wake</a:t>
            </a:r>
            <a:endParaRPr lang="en-US" altLang="zh-TW" dirty="0"/>
          </a:p>
        </p:txBody>
      </p:sp>
      <p:sp>
        <p:nvSpPr>
          <p:cNvPr id="48151" name="Text Box 23"/>
          <p:cNvSpPr txBox="1">
            <a:spLocks noChangeArrowheads="1"/>
          </p:cNvSpPr>
          <p:nvPr/>
        </p:nvSpPr>
        <p:spPr bwMode="auto">
          <a:xfrm>
            <a:off x="1219200" y="4094163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solidFill>
                  <a:srgbClr val="FF0000"/>
                </a:solidFill>
                <a:latin typeface="Comic Sans MS" pitchFamily="66" charset="0"/>
              </a:rPr>
              <a:t>Do</a:t>
            </a:r>
            <a:endParaRPr lang="en-US" altLang="zh-TW"/>
          </a:p>
        </p:txBody>
      </p:sp>
      <p:sp>
        <p:nvSpPr>
          <p:cNvPr id="48152" name="Text Box 24"/>
          <p:cNvSpPr txBox="1">
            <a:spLocks noChangeArrowheads="1"/>
          </p:cNvSpPr>
          <p:nvPr/>
        </p:nvSpPr>
        <p:spPr bwMode="auto">
          <a:xfrm>
            <a:off x="4114800" y="4094163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 smtClean="0">
                <a:solidFill>
                  <a:srgbClr val="FF0000"/>
                </a:solidFill>
                <a:latin typeface="Comic Sans MS" pitchFamily="66" charset="0"/>
              </a:rPr>
              <a:t>clean</a:t>
            </a:r>
            <a:endParaRPr lang="en-US" altLang="zh-TW" dirty="0"/>
          </a:p>
        </p:txBody>
      </p:sp>
      <p:sp>
        <p:nvSpPr>
          <p:cNvPr id="48153" name="Text Box 25"/>
          <p:cNvSpPr txBox="1">
            <a:spLocks noChangeArrowheads="1"/>
          </p:cNvSpPr>
          <p:nvPr/>
        </p:nvSpPr>
        <p:spPr bwMode="auto">
          <a:xfrm>
            <a:off x="1905000" y="46482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 smtClean="0">
                <a:solidFill>
                  <a:srgbClr val="FF0000"/>
                </a:solidFill>
                <a:latin typeface="Comic Sans MS" pitchFamily="66" charset="0"/>
              </a:rPr>
              <a:t> do</a:t>
            </a:r>
            <a:endParaRPr lang="en-US" altLang="zh-TW" dirty="0"/>
          </a:p>
        </p:txBody>
      </p:sp>
      <p:sp>
        <p:nvSpPr>
          <p:cNvPr id="48154" name="Text Box 26"/>
          <p:cNvSpPr txBox="1">
            <a:spLocks noChangeArrowheads="1"/>
          </p:cNvSpPr>
          <p:nvPr/>
        </p:nvSpPr>
        <p:spPr bwMode="auto">
          <a:xfrm>
            <a:off x="5029200" y="464820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solidFill>
                  <a:srgbClr val="FF0000"/>
                </a:solidFill>
                <a:latin typeface="Comic Sans MS" pitchFamily="66" charset="0"/>
              </a:rPr>
              <a:t>  </a:t>
            </a:r>
            <a:r>
              <a:rPr lang="en-US" altLang="zh-TW" b="1" dirty="0" smtClean="0">
                <a:solidFill>
                  <a:srgbClr val="FF0000"/>
                </a:solidFill>
                <a:latin typeface="Comic Sans MS" pitchFamily="66" charset="0"/>
              </a:rPr>
              <a:t>read</a:t>
            </a:r>
            <a:endParaRPr lang="en-US" altLang="zh-TW" dirty="0"/>
          </a:p>
        </p:txBody>
      </p:sp>
      <p:sp>
        <p:nvSpPr>
          <p:cNvPr id="48155" name="Text Box 27"/>
          <p:cNvSpPr txBox="1">
            <a:spLocks noChangeArrowheads="1"/>
          </p:cNvSpPr>
          <p:nvPr/>
        </p:nvSpPr>
        <p:spPr bwMode="auto">
          <a:xfrm>
            <a:off x="2209800" y="51990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solidFill>
                  <a:srgbClr val="FF0000"/>
                </a:solidFill>
                <a:latin typeface="Comic Sans MS" pitchFamily="66" charset="0"/>
              </a:rPr>
              <a:t>do</a:t>
            </a:r>
            <a:endParaRPr lang="en-US" altLang="zh-TW"/>
          </a:p>
        </p:txBody>
      </p:sp>
      <p:sp>
        <p:nvSpPr>
          <p:cNvPr id="48156" name="Text Box 28"/>
          <p:cNvSpPr txBox="1">
            <a:spLocks noChangeArrowheads="1"/>
          </p:cNvSpPr>
          <p:nvPr/>
        </p:nvSpPr>
        <p:spPr bwMode="auto">
          <a:xfrm>
            <a:off x="914400" y="5729288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solidFill>
                  <a:srgbClr val="FF0000"/>
                </a:solidFill>
                <a:latin typeface="Comic Sans MS" pitchFamily="66" charset="0"/>
              </a:rPr>
              <a:t>  Does</a:t>
            </a:r>
            <a:endParaRPr lang="en-US" altLang="zh-TW"/>
          </a:p>
        </p:txBody>
      </p:sp>
      <p:sp>
        <p:nvSpPr>
          <p:cNvPr id="48157" name="Text Box 29"/>
          <p:cNvSpPr txBox="1">
            <a:spLocks noChangeArrowheads="1"/>
          </p:cNvSpPr>
          <p:nvPr/>
        </p:nvSpPr>
        <p:spPr bwMode="auto">
          <a:xfrm>
            <a:off x="2819400" y="5715000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solidFill>
                  <a:srgbClr val="FF0000"/>
                </a:solidFill>
                <a:latin typeface="Comic Sans MS" pitchFamily="66" charset="0"/>
              </a:rPr>
              <a:t>  </a:t>
            </a:r>
            <a:r>
              <a:rPr lang="en-US" altLang="zh-TW" b="1" dirty="0" smtClean="0">
                <a:solidFill>
                  <a:srgbClr val="FF0000"/>
                </a:solidFill>
                <a:latin typeface="Comic Sans MS" pitchFamily="66" charset="0"/>
              </a:rPr>
              <a:t>go</a:t>
            </a:r>
            <a:endParaRPr lang="en-US" altLang="zh-TW" dirty="0"/>
          </a:p>
        </p:txBody>
      </p:sp>
      <p:sp>
        <p:nvSpPr>
          <p:cNvPr id="48158" name="Text Box 30"/>
          <p:cNvSpPr txBox="1">
            <a:spLocks noChangeArrowheads="1"/>
          </p:cNvSpPr>
          <p:nvPr/>
        </p:nvSpPr>
        <p:spPr bwMode="auto">
          <a:xfrm>
            <a:off x="1219200" y="3008313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solidFill>
                  <a:srgbClr val="FF0000"/>
                </a:solidFill>
                <a:latin typeface="Comic Sans MS" pitchFamily="66" charset="0"/>
              </a:rPr>
              <a:t>Do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95684534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8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8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4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9" grpId="0" autoUpdateAnimBg="0"/>
      <p:bldP spid="48140" grpId="0" autoUpdateAnimBg="0"/>
      <p:bldP spid="48141" grpId="0" autoUpdateAnimBg="0"/>
      <p:bldP spid="48143" grpId="0" autoUpdateAnimBg="0"/>
      <p:bldP spid="48144" grpId="0" autoUpdateAnimBg="0"/>
      <p:bldP spid="48145" grpId="0" autoUpdateAnimBg="0"/>
      <p:bldP spid="48146" grpId="0" autoUpdateAnimBg="0"/>
      <p:bldP spid="48147" grpId="0" autoUpdateAnimBg="0"/>
      <p:bldP spid="48148" grpId="0" autoUpdateAnimBg="0"/>
      <p:bldP spid="48149" grpId="0" autoUpdateAnimBg="0"/>
      <p:bldP spid="48150" grpId="0" autoUpdateAnimBg="0"/>
      <p:bldP spid="48151" grpId="0" autoUpdateAnimBg="0"/>
      <p:bldP spid="48152" grpId="0" autoUpdateAnimBg="0"/>
      <p:bldP spid="48153" grpId="0" autoUpdateAnimBg="0"/>
      <p:bldP spid="48154" grpId="0" autoUpdateAnimBg="0"/>
      <p:bldP spid="48155" grpId="0" autoUpdateAnimBg="0"/>
      <p:bldP spid="48156" grpId="0" autoUpdateAnimBg="0"/>
      <p:bldP spid="48157" grpId="0" autoUpdateAnimBg="0"/>
      <p:bldP spid="4815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 descr="Blue_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609600" y="0"/>
            <a:ext cx="8001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ru-RU" sz="4400" b="1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533400" y="1676400"/>
            <a:ext cx="8610600" cy="21653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marL="666750" indent="-666750"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863600" indent="-6350"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054100"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667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FF"/>
              </a:buClr>
              <a:buSzPct val="150000"/>
              <a:buFont typeface="Monotype Sorts" pitchFamily="2" charset="2"/>
              <a:buNone/>
              <a:defRPr/>
            </a:pPr>
            <a:r>
              <a:rPr lang="en-US" altLang="zh-TW" sz="3600" b="1" dirty="0" smtClean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</a:t>
            </a:r>
            <a:r>
              <a:rPr lang="en-US" altLang="zh-TW" sz="3200" b="1" dirty="0" smtClean="0">
                <a:solidFill>
                  <a:srgbClr val="FF0066"/>
                </a:solidFill>
                <a:latin typeface="Comic Sans MS" pitchFamily="66" charset="0"/>
                <a:sym typeface="Wingdings" pitchFamily="2" charset="2"/>
              </a:rPr>
              <a:t>	</a:t>
            </a:r>
            <a:r>
              <a:rPr lang="en-US" altLang="zh-TW" sz="3200" b="1" dirty="0" smtClean="0">
                <a:latin typeface="Comic Sans MS" pitchFamily="66" charset="0"/>
              </a:rPr>
              <a:t>We add </a:t>
            </a:r>
            <a:r>
              <a:rPr lang="en-US" altLang="zh-TW" sz="32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do not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or </a:t>
            </a:r>
            <a:r>
              <a:rPr lang="en-US" altLang="zh-TW" sz="32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does not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zh-TW" sz="3200" b="1" dirty="0" smtClean="0">
                <a:latin typeface="Comic Sans MS" pitchFamily="66" charset="0"/>
              </a:rPr>
              <a:t>to make 	the sentences </a:t>
            </a:r>
            <a:r>
              <a:rPr lang="en-US" altLang="zh-TW" sz="3200" b="1" dirty="0" smtClean="0">
                <a:solidFill>
                  <a:srgbClr val="D60093"/>
                </a:solidFill>
                <a:latin typeface="Comic Sans MS" pitchFamily="66" charset="0"/>
              </a:rPr>
              <a:t>negative</a:t>
            </a:r>
            <a:r>
              <a:rPr lang="en-US" altLang="zh-TW" sz="3200" b="1" dirty="0" smtClean="0">
                <a:latin typeface="Comic Sans MS" pitchFamily="66" charset="0"/>
              </a:rPr>
              <a:t>.</a:t>
            </a:r>
          </a:p>
          <a:p>
            <a:pPr eaLnBrk="1" hangingPunct="1">
              <a:defRPr/>
            </a:pPr>
            <a:r>
              <a:rPr lang="en-US" altLang="zh-TW" sz="3600" b="1" dirty="0" smtClean="0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</a:t>
            </a:r>
            <a:r>
              <a:rPr lang="en-US" altLang="zh-TW" sz="3200" b="1" dirty="0" smtClean="0">
                <a:solidFill>
                  <a:srgbClr val="FF0066"/>
                </a:solidFill>
                <a:latin typeface="Comic Sans MS" pitchFamily="66" charset="0"/>
                <a:sym typeface="Wingdings" pitchFamily="2" charset="2"/>
              </a:rPr>
              <a:t>	</a:t>
            </a:r>
            <a:r>
              <a:rPr lang="en-US" altLang="zh-TW" sz="3200" b="1" dirty="0" smtClean="0">
                <a:latin typeface="Comic Sans MS" pitchFamily="66" charset="0"/>
              </a:rPr>
              <a:t>Don’t</a:t>
            </a:r>
            <a:r>
              <a:rPr lang="en-US" altLang="zh-TW" sz="3200" b="1" dirty="0" smtClean="0">
                <a:solidFill>
                  <a:srgbClr val="339933"/>
                </a:solidFill>
                <a:latin typeface="Comic Sans MS" pitchFamily="66" charset="0"/>
              </a:rPr>
              <a:t> </a:t>
            </a:r>
            <a:r>
              <a:rPr lang="en-US" altLang="zh-TW" sz="3200" b="1" dirty="0" smtClean="0">
                <a:latin typeface="Comic Sans MS" pitchFamily="66" charset="0"/>
              </a:rPr>
              <a:t>change the verb after </a:t>
            </a:r>
            <a:r>
              <a:rPr lang="en-US" altLang="zh-TW" sz="32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do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or</a:t>
            </a:r>
            <a:r>
              <a:rPr lang="en-US" altLang="zh-TW" sz="32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	does</a:t>
            </a:r>
            <a:r>
              <a:rPr lang="en-US" altLang="zh-TW" sz="3200" b="1" dirty="0" smtClean="0">
                <a:latin typeface="Comic Sans MS" pitchFamily="66" charset="0"/>
              </a:rPr>
              <a:t>. 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838200" y="3810000"/>
            <a:ext cx="7924800" cy="2138363"/>
            <a:chOff x="838200" y="3810000"/>
            <a:chExt cx="7924800" cy="2138363"/>
          </a:xfrm>
        </p:grpSpPr>
        <p:pic>
          <p:nvPicPr>
            <p:cNvPr id="42005" name="Picture 12" descr="0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4038600"/>
              <a:ext cx="2133600" cy="1909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9" name="AutoShape 15"/>
            <p:cNvSpPr>
              <a:spLocks noChangeArrowheads="1"/>
            </p:cNvSpPr>
            <p:nvPr/>
          </p:nvSpPr>
          <p:spPr bwMode="auto">
            <a:xfrm>
              <a:off x="3048000" y="3810000"/>
              <a:ext cx="1066800" cy="838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FFFFCC"/>
                </a:gs>
                <a:gs pos="100000">
                  <a:schemeClr val="bg1"/>
                </a:gs>
              </a:gsLst>
              <a:lin ang="18900000" scaled="1"/>
            </a:gradFill>
            <a:ln w="9525">
              <a:solidFill>
                <a:srgbClr val="FFCC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6400" name="AutoShape 16"/>
            <p:cNvSpPr>
              <a:spLocks noChangeArrowheads="1"/>
            </p:cNvSpPr>
            <p:nvPr/>
          </p:nvSpPr>
          <p:spPr bwMode="auto">
            <a:xfrm>
              <a:off x="5105400" y="3810000"/>
              <a:ext cx="1295400" cy="838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CCFFCC"/>
                </a:gs>
                <a:gs pos="100000">
                  <a:schemeClr val="bg1"/>
                </a:gs>
              </a:gsLst>
              <a:lin ang="18900000" scaled="1"/>
            </a:gradFill>
            <a:ln w="9525">
              <a:solidFill>
                <a:srgbClr val="339966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6401" name="AutoShape 17"/>
            <p:cNvSpPr>
              <a:spLocks noChangeArrowheads="1"/>
            </p:cNvSpPr>
            <p:nvPr/>
          </p:nvSpPr>
          <p:spPr bwMode="auto">
            <a:xfrm>
              <a:off x="7010400" y="3810000"/>
              <a:ext cx="1600200" cy="838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CCFFFF"/>
                </a:gs>
                <a:gs pos="100000">
                  <a:schemeClr val="bg1"/>
                </a:gs>
              </a:gsLst>
              <a:lin ang="18900000" scaled="1"/>
            </a:gradFill>
            <a:ln w="9525">
              <a:solidFill>
                <a:srgbClr val="00CCFF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2009" name="Text Box 18"/>
            <p:cNvSpPr txBox="1">
              <a:spLocks noChangeArrowheads="1"/>
            </p:cNvSpPr>
            <p:nvPr/>
          </p:nvSpPr>
          <p:spPr bwMode="auto">
            <a:xfrm>
              <a:off x="3124200" y="4038600"/>
              <a:ext cx="1143000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TW" sz="2600" b="1" dirty="0">
                  <a:latin typeface="Comic Sans MS" pitchFamily="66" charset="0"/>
                  <a:sym typeface="Monotype Sorts" pitchFamily="2" charset="2"/>
                </a:rPr>
                <a:t>Mimi</a:t>
              </a:r>
              <a:endParaRPr lang="en-US" altLang="zh-TW" sz="2800" b="1" dirty="0">
                <a:latin typeface="Comic Sans MS" pitchFamily="66" charset="0"/>
                <a:sym typeface="Monotype Sorts" pitchFamily="2" charset="2"/>
              </a:endParaRPr>
            </a:p>
          </p:txBody>
        </p:sp>
        <p:sp>
          <p:nvSpPr>
            <p:cNvPr id="42010" name="Text Box 19"/>
            <p:cNvSpPr txBox="1">
              <a:spLocks noChangeArrowheads="1"/>
            </p:cNvSpPr>
            <p:nvPr/>
          </p:nvSpPr>
          <p:spPr bwMode="auto">
            <a:xfrm>
              <a:off x="5257800" y="4038600"/>
              <a:ext cx="914400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TW" sz="2600" b="1" dirty="0" smtClean="0">
                  <a:solidFill>
                    <a:srgbClr val="0000FF"/>
                  </a:solidFill>
                  <a:latin typeface="Comic Sans MS" pitchFamily="66" charset="0"/>
                  <a:sym typeface="Monotype Sorts" pitchFamily="2" charset="2"/>
                </a:rPr>
                <a:t>like</a:t>
              </a:r>
              <a:endParaRPr lang="en-US" altLang="zh-TW" sz="2800" b="1" dirty="0">
                <a:latin typeface="Comic Sans MS" pitchFamily="66" charset="0"/>
                <a:sym typeface="Monotype Sorts" pitchFamily="2" charset="2"/>
              </a:endParaRPr>
            </a:p>
          </p:txBody>
        </p:sp>
        <p:sp>
          <p:nvSpPr>
            <p:cNvPr id="42011" name="Text Box 20"/>
            <p:cNvSpPr txBox="1">
              <a:spLocks noChangeArrowheads="1"/>
            </p:cNvSpPr>
            <p:nvPr/>
          </p:nvSpPr>
          <p:spPr bwMode="auto">
            <a:xfrm>
              <a:off x="7162800" y="4038600"/>
              <a:ext cx="1600200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TW" sz="2600" b="1" dirty="0" smtClean="0">
                  <a:latin typeface="Comic Sans MS" pitchFamily="66" charset="0"/>
                  <a:sym typeface="Monotype Sorts" pitchFamily="2" charset="2"/>
                </a:rPr>
                <a:t>songs.</a:t>
              </a:r>
              <a:endParaRPr lang="en-US" altLang="zh-TW" sz="2800" b="1" dirty="0">
                <a:latin typeface="Comic Sans MS" pitchFamily="66" charset="0"/>
                <a:sym typeface="Monotype Sorts" pitchFamily="2" charset="2"/>
              </a:endParaRPr>
            </a:p>
          </p:txBody>
        </p:sp>
      </p:grp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5410200" y="4724400"/>
            <a:ext cx="2057400" cy="609600"/>
            <a:chOff x="3408" y="2640"/>
            <a:chExt cx="1296" cy="384"/>
          </a:xfrm>
        </p:grpSpPr>
        <p:sp>
          <p:nvSpPr>
            <p:cNvPr id="42003" name="AutoShape 26"/>
            <p:cNvSpPr>
              <a:spLocks noChangeArrowheads="1"/>
            </p:cNvSpPr>
            <p:nvPr/>
          </p:nvSpPr>
          <p:spPr bwMode="auto">
            <a:xfrm>
              <a:off x="3408" y="2640"/>
              <a:ext cx="480" cy="384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CC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42004" name="Text Box 27"/>
            <p:cNvSpPr txBox="1">
              <a:spLocks noChangeArrowheads="1"/>
            </p:cNvSpPr>
            <p:nvPr/>
          </p:nvSpPr>
          <p:spPr bwMode="auto">
            <a:xfrm>
              <a:off x="3936" y="2640"/>
              <a:ext cx="768" cy="365"/>
            </a:xfrm>
            <a:prstGeom prst="rect">
              <a:avLst/>
            </a:prstGeom>
            <a:solidFill>
              <a:srgbClr val="FFCC99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TW" sz="3200" b="1">
                  <a:solidFill>
                    <a:srgbClr val="FF0000"/>
                  </a:solidFill>
                  <a:latin typeface="Comic Sans MS" pitchFamily="66" charset="0"/>
                  <a:sym typeface="Monotype Sorts" pitchFamily="2" charset="2"/>
                </a:rPr>
                <a:t>+</a:t>
              </a:r>
              <a:r>
                <a:rPr lang="en-US" altLang="zh-TW" sz="2600" b="1">
                  <a:latin typeface="Comic Sans MS" pitchFamily="66" charset="0"/>
                  <a:sym typeface="Monotype Sorts" pitchFamily="2" charset="2"/>
                </a:rPr>
                <a:t> not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564354" y="5486400"/>
            <a:ext cx="6122446" cy="838200"/>
            <a:chOff x="2564354" y="5486400"/>
            <a:chExt cx="6122446" cy="838200"/>
          </a:xfrm>
        </p:grpSpPr>
        <p:sp>
          <p:nvSpPr>
            <p:cNvPr id="16405" name="AutoShape 21"/>
            <p:cNvSpPr>
              <a:spLocks noChangeArrowheads="1"/>
            </p:cNvSpPr>
            <p:nvPr/>
          </p:nvSpPr>
          <p:spPr bwMode="auto">
            <a:xfrm>
              <a:off x="2564354" y="5486400"/>
              <a:ext cx="1066800" cy="838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FFFFCC"/>
                </a:gs>
                <a:gs pos="100000">
                  <a:schemeClr val="bg1"/>
                </a:gs>
              </a:gsLst>
              <a:lin ang="18900000" scaled="1"/>
            </a:gradFill>
            <a:ln w="9525">
              <a:solidFill>
                <a:srgbClr val="FFCC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6406" name="AutoShape 22"/>
            <p:cNvSpPr>
              <a:spLocks noChangeArrowheads="1"/>
            </p:cNvSpPr>
            <p:nvPr/>
          </p:nvSpPr>
          <p:spPr bwMode="auto">
            <a:xfrm>
              <a:off x="5981700" y="5486400"/>
              <a:ext cx="838200" cy="838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CCFFCC"/>
                </a:gs>
                <a:gs pos="100000">
                  <a:schemeClr val="bg1"/>
                </a:gs>
              </a:gsLst>
              <a:lin ang="18900000" scaled="1"/>
            </a:gradFill>
            <a:ln w="9525">
              <a:solidFill>
                <a:srgbClr val="339966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6407" name="AutoShape 23"/>
            <p:cNvSpPr>
              <a:spLocks noChangeArrowheads="1"/>
            </p:cNvSpPr>
            <p:nvPr/>
          </p:nvSpPr>
          <p:spPr bwMode="auto">
            <a:xfrm>
              <a:off x="7086600" y="5486400"/>
              <a:ext cx="1600200" cy="838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CCFFFF"/>
                </a:gs>
                <a:gs pos="100000">
                  <a:schemeClr val="bg1"/>
                </a:gs>
              </a:gsLst>
              <a:lin ang="18900000" scaled="1"/>
            </a:gradFill>
            <a:ln w="9525">
              <a:solidFill>
                <a:srgbClr val="00CCFF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1998" name="AutoShape 24"/>
            <p:cNvSpPr>
              <a:spLocks noChangeArrowheads="1"/>
            </p:cNvSpPr>
            <p:nvPr/>
          </p:nvSpPr>
          <p:spPr bwMode="auto">
            <a:xfrm>
              <a:off x="3865418" y="5486400"/>
              <a:ext cx="1887682" cy="838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41999" name="Text Box 25"/>
            <p:cNvSpPr txBox="1">
              <a:spLocks noChangeArrowheads="1"/>
            </p:cNvSpPr>
            <p:nvPr/>
          </p:nvSpPr>
          <p:spPr bwMode="auto">
            <a:xfrm>
              <a:off x="2640554" y="5715000"/>
              <a:ext cx="1066800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TW" sz="2600" b="1" dirty="0">
                  <a:latin typeface="Comic Sans MS" pitchFamily="66" charset="0"/>
                  <a:sym typeface="Monotype Sorts" pitchFamily="2" charset="2"/>
                </a:rPr>
                <a:t>Mimi</a:t>
              </a:r>
              <a:endParaRPr lang="en-US" altLang="zh-TW" sz="2800" b="1" dirty="0">
                <a:latin typeface="Comic Sans MS" pitchFamily="66" charset="0"/>
                <a:sym typeface="Monotype Sorts" pitchFamily="2" charset="2"/>
              </a:endParaRPr>
            </a:p>
          </p:txBody>
        </p:sp>
        <p:sp>
          <p:nvSpPr>
            <p:cNvPr id="42000" name="Text Box 28"/>
            <p:cNvSpPr txBox="1">
              <a:spLocks noChangeArrowheads="1"/>
            </p:cNvSpPr>
            <p:nvPr/>
          </p:nvSpPr>
          <p:spPr bwMode="auto">
            <a:xfrm>
              <a:off x="3865417" y="5715000"/>
              <a:ext cx="205520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TW" sz="2800" b="1" dirty="0" smtClean="0">
                  <a:solidFill>
                    <a:srgbClr val="9933FF"/>
                  </a:solidFill>
                  <a:latin typeface="Comic Sans MS" pitchFamily="66" charset="0"/>
                  <a:sym typeface="Monotype Sorts" pitchFamily="2" charset="2"/>
                </a:rPr>
                <a:t>do </a:t>
              </a:r>
              <a:r>
                <a:rPr lang="en-US" altLang="zh-TW" sz="2600" b="1" dirty="0" smtClean="0">
                  <a:solidFill>
                    <a:srgbClr val="9933FF"/>
                  </a:solidFill>
                  <a:latin typeface="Comic Sans MS" pitchFamily="66" charset="0"/>
                  <a:sym typeface="Monotype Sorts" pitchFamily="2" charset="2"/>
                </a:rPr>
                <a:t>  </a:t>
              </a:r>
              <a:r>
                <a:rPr lang="en-US" altLang="zh-TW" sz="2600" b="1" dirty="0" smtClean="0">
                  <a:latin typeface="Comic Sans MS" pitchFamily="66" charset="0"/>
                  <a:sym typeface="Monotype Sorts" pitchFamily="2" charset="2"/>
                </a:rPr>
                <a:t>   </a:t>
              </a:r>
              <a:r>
                <a:rPr lang="en-US" altLang="zh-TW" sz="2600" b="1" dirty="0" smtClean="0">
                  <a:solidFill>
                    <a:srgbClr val="FF0000"/>
                  </a:solidFill>
                  <a:latin typeface="Comic Sans MS" pitchFamily="66" charset="0"/>
                  <a:sym typeface="Monotype Sorts" pitchFamily="2" charset="2"/>
                </a:rPr>
                <a:t>not</a:t>
              </a:r>
              <a:r>
                <a:rPr lang="en-US" altLang="zh-TW" sz="2600" b="1" dirty="0" smtClean="0">
                  <a:latin typeface="Comic Sans MS" pitchFamily="66" charset="0"/>
                  <a:sym typeface="Monotype Sorts" pitchFamily="2" charset="2"/>
                </a:rPr>
                <a:t> </a:t>
              </a:r>
              <a:endParaRPr lang="en-US" altLang="zh-TW" sz="2800" b="1" dirty="0">
                <a:latin typeface="Comic Sans MS" pitchFamily="66" charset="0"/>
                <a:sym typeface="Monotype Sorts" pitchFamily="2" charset="2"/>
              </a:endParaRPr>
            </a:p>
          </p:txBody>
        </p:sp>
        <p:sp>
          <p:nvSpPr>
            <p:cNvPr id="42001" name="Text Box 29"/>
            <p:cNvSpPr txBox="1">
              <a:spLocks noChangeArrowheads="1"/>
            </p:cNvSpPr>
            <p:nvPr/>
          </p:nvSpPr>
          <p:spPr bwMode="auto">
            <a:xfrm>
              <a:off x="5943600" y="5715000"/>
              <a:ext cx="914400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TW" sz="2600" b="1" dirty="0">
                  <a:solidFill>
                    <a:srgbClr val="0000FF"/>
                  </a:solidFill>
                  <a:latin typeface="Comic Sans MS" pitchFamily="66" charset="0"/>
                  <a:sym typeface="Monotype Sorts" pitchFamily="2" charset="2"/>
                </a:rPr>
                <a:t> like</a:t>
              </a:r>
              <a:endParaRPr lang="en-US" altLang="zh-TW" sz="2800" b="1" dirty="0">
                <a:latin typeface="Comic Sans MS" pitchFamily="66" charset="0"/>
                <a:sym typeface="Monotype Sorts" pitchFamily="2" charset="2"/>
              </a:endParaRPr>
            </a:p>
          </p:txBody>
        </p:sp>
        <p:sp>
          <p:nvSpPr>
            <p:cNvPr id="42002" name="Text Box 30"/>
            <p:cNvSpPr txBox="1">
              <a:spLocks noChangeArrowheads="1"/>
            </p:cNvSpPr>
            <p:nvPr/>
          </p:nvSpPr>
          <p:spPr bwMode="auto">
            <a:xfrm>
              <a:off x="7162800" y="5715000"/>
              <a:ext cx="1524000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TW" sz="2600" b="1" dirty="0" smtClean="0">
                  <a:latin typeface="Comic Sans MS" pitchFamily="66" charset="0"/>
                  <a:sym typeface="Monotype Sorts" pitchFamily="2" charset="2"/>
                </a:rPr>
                <a:t>songs.</a:t>
              </a:r>
              <a:endParaRPr lang="en-US" altLang="zh-TW" sz="2800" b="1" dirty="0">
                <a:latin typeface="Comic Sans MS" pitchFamily="66" charset="0"/>
                <a:sym typeface="Monotype Sorts" pitchFamily="2" charset="2"/>
              </a:endParaRPr>
            </a:p>
          </p:txBody>
        </p:sp>
      </p:grpSp>
      <p:sp>
        <p:nvSpPr>
          <p:cNvPr id="16419" name="Rectangle 35"/>
          <p:cNvSpPr>
            <a:spLocks noChangeArrowheads="1"/>
          </p:cNvSpPr>
          <p:nvPr/>
        </p:nvSpPr>
        <p:spPr bwMode="auto">
          <a:xfrm>
            <a:off x="685800" y="685800"/>
            <a:ext cx="83058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defRPr/>
            </a:pPr>
            <a:r>
              <a:rPr lang="en-US" altLang="zh-TW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Negative sentences</a:t>
            </a:r>
            <a:endParaRPr lang="en-US" altLang="zh-TW" sz="4400" b="1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16420" name="Rectangle 36"/>
          <p:cNvSpPr>
            <a:spLocks noChangeArrowheads="1"/>
          </p:cNvSpPr>
          <p:nvPr/>
        </p:nvSpPr>
        <p:spPr bwMode="auto">
          <a:xfrm>
            <a:off x="609600" y="0"/>
            <a:ext cx="8001000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defRPr/>
            </a:pPr>
            <a:r>
              <a:rPr lang="en-US" altLang="zh-TW" sz="4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Simple Present Tense</a:t>
            </a:r>
            <a:endParaRPr lang="en-US" altLang="zh-TW" sz="4400" b="1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28" name="Picture 2" descr="http://i1.ytimg.com/vi/ZCdlds7hxQ4/maxresdefaul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9" r="55779"/>
          <a:stretch>
            <a:fillRect/>
          </a:stretch>
        </p:blipFill>
        <p:spPr bwMode="auto">
          <a:xfrm>
            <a:off x="5920619" y="3819175"/>
            <a:ext cx="518281" cy="8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 descr="http://www.10ex.org/sites/default/files/2018-02/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02"/>
          <a:stretch/>
        </p:blipFill>
        <p:spPr bwMode="auto">
          <a:xfrm>
            <a:off x="4367921" y="5745145"/>
            <a:ext cx="312277" cy="462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i1.ytimg.com/vi/ZCdlds7hxQ4/maxresdefaul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9" r="55779"/>
          <a:stretch>
            <a:fillRect/>
          </a:stretch>
        </p:blipFill>
        <p:spPr bwMode="auto">
          <a:xfrm>
            <a:off x="4651908" y="5658695"/>
            <a:ext cx="398090" cy="636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368413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5736" y="404664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Secrets</a:t>
            </a:r>
            <a:endParaRPr lang="ru-RU" sz="4400" b="1" dirty="0">
              <a:solidFill>
                <a:srgbClr val="FF000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22050" y="878843"/>
            <a:ext cx="8712014" cy="950912"/>
            <a:chOff x="352111" y="901062"/>
            <a:chExt cx="8351975" cy="950912"/>
          </a:xfrm>
        </p:grpSpPr>
        <p:sp>
          <p:nvSpPr>
            <p:cNvPr id="2" name="TextBox 1"/>
            <p:cNvSpPr txBox="1"/>
            <p:nvPr/>
          </p:nvSpPr>
          <p:spPr>
            <a:xfrm>
              <a:off x="352111" y="1174105"/>
              <a:ext cx="83519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/>
                <a:t>1) We use only  one         in the sentence.  </a:t>
              </a:r>
              <a:endParaRPr lang="ru-RU" sz="3600" dirty="0"/>
            </a:p>
          </p:txBody>
        </p:sp>
        <p:pic>
          <p:nvPicPr>
            <p:cNvPr id="4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4122921" y="901062"/>
              <a:ext cx="569913" cy="95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510857" y="1561020"/>
            <a:ext cx="8534400" cy="1400242"/>
            <a:chOff x="385454" y="2261141"/>
            <a:chExt cx="8534400" cy="1400242"/>
          </a:xfrm>
        </p:grpSpPr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385454" y="2461054"/>
              <a:ext cx="8534400" cy="120032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196850" indent="-6350"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57150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00FF"/>
                </a:buClr>
                <a:buSzPct val="150000"/>
                <a:buFont typeface="Monotype Sorts" pitchFamily="2" charset="2"/>
                <a:buNone/>
                <a:defRPr/>
              </a:pPr>
              <a:r>
                <a:rPr lang="en-US" altLang="zh-TW" sz="3600" dirty="0" smtClean="0">
                  <a:latin typeface="+mn-lt"/>
                  <a:cs typeface="Calibri" pitchFamily="34" charset="0"/>
                  <a:sym typeface="Wingdings" pitchFamily="2" charset="2"/>
                </a:rPr>
                <a:t>2)</a:t>
              </a:r>
              <a:r>
                <a:rPr lang="en-US" altLang="zh-TW" sz="3600" dirty="0" smtClean="0">
                  <a:solidFill>
                    <a:srgbClr val="FF0066"/>
                  </a:solidFill>
                  <a:latin typeface="+mn-lt"/>
                  <a:cs typeface="Calibri" pitchFamily="34" charset="0"/>
                  <a:sym typeface="Wingdings" pitchFamily="2" charset="2"/>
                </a:rPr>
                <a:t>	</a:t>
              </a:r>
              <a:r>
                <a:rPr lang="en-US" altLang="zh-TW" sz="3600" dirty="0" smtClean="0">
                  <a:latin typeface="+mn-lt"/>
                  <a:cs typeface="Calibri" pitchFamily="34" charset="0"/>
                </a:rPr>
                <a:t>We add     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   to the verb when the subject is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he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,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she</a:t>
              </a:r>
              <a:r>
                <a:rPr lang="en-US" altLang="zh-TW" sz="3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 or </a:t>
              </a:r>
              <a:r>
                <a:rPr lang="en-US" altLang="zh-TW" sz="3600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Calibri" pitchFamily="34" charset="0"/>
                </a:rPr>
                <a:t>it</a:t>
              </a:r>
              <a:r>
                <a:rPr lang="en-US" altLang="zh-TW" sz="3600" dirty="0" smtClean="0">
                  <a:latin typeface="+mn-lt"/>
                  <a:cs typeface="Calibri" pitchFamily="34" charset="0"/>
                </a:rPr>
                <a:t>.</a:t>
              </a:r>
            </a:p>
          </p:txBody>
        </p:sp>
        <p:sp>
          <p:nvSpPr>
            <p:cNvPr id="9" name="Line 40"/>
            <p:cNvSpPr>
              <a:spLocks noChangeShapeType="1"/>
            </p:cNvSpPr>
            <p:nvPr/>
          </p:nvSpPr>
          <p:spPr bwMode="auto">
            <a:xfrm>
              <a:off x="3874079" y="3195045"/>
              <a:ext cx="140367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Line 40"/>
            <p:cNvSpPr>
              <a:spLocks noChangeShapeType="1"/>
            </p:cNvSpPr>
            <p:nvPr/>
          </p:nvSpPr>
          <p:spPr bwMode="auto">
            <a:xfrm>
              <a:off x="3874079" y="3045200"/>
              <a:ext cx="1403681" cy="160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Line 40"/>
            <p:cNvSpPr>
              <a:spLocks noChangeShapeType="1"/>
            </p:cNvSpPr>
            <p:nvPr/>
          </p:nvSpPr>
          <p:spPr bwMode="auto">
            <a:xfrm flipV="1">
              <a:off x="6628625" y="3061218"/>
              <a:ext cx="201622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2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2685089" y="2261141"/>
              <a:ext cx="594481" cy="95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440185" y="2736513"/>
            <a:ext cx="8424936" cy="1865454"/>
            <a:chOff x="219913" y="3563786"/>
            <a:chExt cx="8424936" cy="1865454"/>
          </a:xfrm>
        </p:grpSpPr>
        <p:sp>
          <p:nvSpPr>
            <p:cNvPr id="7" name="TextBox 6"/>
            <p:cNvSpPr txBox="1"/>
            <p:nvPr/>
          </p:nvSpPr>
          <p:spPr>
            <a:xfrm>
              <a:off x="219913" y="3674914"/>
              <a:ext cx="842493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/>
                <a:t>3)  We add             after  </a:t>
              </a:r>
              <a:r>
                <a:rPr lang="en-US" sz="3600" b="1" dirty="0" err="1" smtClean="0">
                  <a:solidFill>
                    <a:srgbClr val="E719BB"/>
                  </a:solidFill>
                </a:rPr>
                <a:t>ch,sh,o</a:t>
              </a:r>
              <a:r>
                <a:rPr lang="en-US" sz="3600" b="1" dirty="0" smtClean="0">
                  <a:solidFill>
                    <a:srgbClr val="E719BB"/>
                  </a:solidFill>
                </a:rPr>
                <a:t> </a:t>
              </a:r>
              <a:r>
                <a:rPr lang="en-US" sz="3600" b="1" dirty="0" smtClean="0"/>
                <a:t>and</a:t>
              </a:r>
              <a:r>
                <a:rPr lang="en-US" sz="3600" b="1" dirty="0" smtClean="0">
                  <a:solidFill>
                    <a:srgbClr val="E719BB"/>
                  </a:solidFill>
                </a:rPr>
                <a:t> </a:t>
              </a:r>
              <a:r>
                <a:rPr lang="en-US" sz="3600" dirty="0"/>
                <a:t>change </a:t>
              </a:r>
              <a:r>
                <a:rPr lang="en-US" sz="3600" b="1" dirty="0">
                  <a:solidFill>
                    <a:srgbClr val="FF0000"/>
                  </a:solidFill>
                </a:rPr>
                <a:t>y</a:t>
              </a:r>
              <a:r>
                <a:rPr lang="en-US" sz="3600" dirty="0"/>
                <a:t> to </a:t>
              </a:r>
              <a:r>
                <a:rPr lang="en-US" sz="3600" b="1" dirty="0" err="1">
                  <a:solidFill>
                    <a:srgbClr val="FF0000"/>
                  </a:solidFill>
                </a:rPr>
                <a:t>i</a:t>
              </a:r>
              <a:r>
                <a:rPr lang="en-US" sz="3600" dirty="0"/>
                <a:t> </a:t>
              </a:r>
              <a:r>
                <a:rPr lang="en-US" sz="3600" dirty="0" smtClean="0"/>
                <a:t>after  </a:t>
              </a:r>
              <a:r>
                <a:rPr lang="en-US" sz="3600" b="1" dirty="0">
                  <a:solidFill>
                    <a:srgbClr val="E719BB"/>
                  </a:solidFill>
                </a:rPr>
                <a:t>consonants (</a:t>
              </a:r>
              <a:r>
                <a:rPr lang="en-US" sz="3600" b="1" dirty="0" err="1">
                  <a:solidFill>
                    <a:srgbClr val="E719BB"/>
                  </a:solidFill>
                </a:rPr>
                <a:t>b,d,c,k</a:t>
              </a:r>
              <a:r>
                <a:rPr lang="en-US" sz="3600" b="1" dirty="0">
                  <a:solidFill>
                    <a:srgbClr val="E719BB"/>
                  </a:solidFill>
                </a:rPr>
                <a:t>, etc.) </a:t>
              </a:r>
              <a:r>
                <a:rPr lang="en-US" sz="3600" dirty="0" smtClean="0"/>
                <a:t>in the end of the verb.   </a:t>
              </a:r>
              <a:endParaRPr lang="ru-RU" sz="3600" dirty="0"/>
            </a:p>
          </p:txBody>
        </p:sp>
        <p:pic>
          <p:nvPicPr>
            <p:cNvPr id="13" name="Picture 2" descr="http://www.10ex.org/sites/default/files/2018-02/E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002"/>
            <a:stretch/>
          </p:blipFill>
          <p:spPr bwMode="auto">
            <a:xfrm>
              <a:off x="2474579" y="3674914"/>
              <a:ext cx="416371" cy="617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http://i1.ytimg.com/vi/ZCdlds7hxQ4/maxresdefault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9" r="55779"/>
            <a:stretch>
              <a:fillRect/>
            </a:stretch>
          </p:blipFill>
          <p:spPr bwMode="auto">
            <a:xfrm>
              <a:off x="2929209" y="3563786"/>
              <a:ext cx="544323" cy="870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" name="Picture 2" descr="http://www.10ex.org/sites/default/files/2018-02/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02"/>
          <a:stretch/>
        </p:blipFill>
        <p:spPr bwMode="auto">
          <a:xfrm>
            <a:off x="2808991" y="4451656"/>
            <a:ext cx="416371" cy="61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1.ytimg.com/vi/ZCdlds7hxQ4/maxresdefaul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9" r="55779"/>
          <a:stretch>
            <a:fillRect/>
          </a:stretch>
        </p:blipFill>
        <p:spPr bwMode="auto">
          <a:xfrm>
            <a:off x="3263622" y="4324936"/>
            <a:ext cx="544323" cy="870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345316" y="4333741"/>
            <a:ext cx="8424936" cy="1239353"/>
            <a:chOff x="442979" y="4333741"/>
            <a:chExt cx="8424936" cy="1239353"/>
          </a:xfrm>
        </p:grpSpPr>
        <p:sp>
          <p:nvSpPr>
            <p:cNvPr id="21" name="TextBox 20"/>
            <p:cNvSpPr txBox="1"/>
            <p:nvPr/>
          </p:nvSpPr>
          <p:spPr>
            <a:xfrm>
              <a:off x="442979" y="4372765"/>
              <a:ext cx="842493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/>
                <a:t>4)  We add             to </a:t>
              </a:r>
              <a:r>
                <a:rPr lang="en-US" sz="3600" b="1" dirty="0" smtClean="0"/>
                <a:t>do</a:t>
              </a:r>
              <a:r>
                <a:rPr lang="en-US" sz="3600" dirty="0" smtClean="0"/>
                <a:t>, not to the verbs in questions and negatives. </a:t>
              </a:r>
              <a:endParaRPr lang="ru-RU" sz="3600" dirty="0"/>
            </a:p>
          </p:txBody>
        </p:sp>
        <p:sp>
          <p:nvSpPr>
            <p:cNvPr id="24" name="Равнобедренный треугольник 23"/>
            <p:cNvSpPr/>
            <p:nvPr/>
          </p:nvSpPr>
          <p:spPr>
            <a:xfrm>
              <a:off x="4299830" y="4333741"/>
              <a:ext cx="817418" cy="639189"/>
            </a:xfrm>
            <a:prstGeom prst="triangl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Line 40"/>
            <p:cNvSpPr>
              <a:spLocks noChangeShapeType="1"/>
            </p:cNvSpPr>
            <p:nvPr/>
          </p:nvSpPr>
          <p:spPr bwMode="auto">
            <a:xfrm>
              <a:off x="7042395" y="5059023"/>
              <a:ext cx="993421" cy="800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Line 40"/>
            <p:cNvSpPr>
              <a:spLocks noChangeShapeType="1"/>
            </p:cNvSpPr>
            <p:nvPr/>
          </p:nvSpPr>
          <p:spPr bwMode="auto">
            <a:xfrm>
              <a:off x="7024317" y="5166136"/>
              <a:ext cx="100180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5056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Blue_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609600" y="0"/>
            <a:ext cx="80010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defRPr/>
            </a:pPr>
            <a:r>
              <a:rPr lang="en-US" altLang="zh-TW" sz="4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Practice</a:t>
            </a:r>
            <a:endParaRPr lang="en-US" altLang="zh-TW" sz="4400" b="1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685800" y="2133600"/>
            <a:ext cx="8458200" cy="354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76250" indent="-47625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7625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1 	I like </a:t>
            </a:r>
            <a:r>
              <a:rPr lang="en-US" altLang="zh-TW" b="1" dirty="0" smtClean="0">
                <a:latin typeface="Comic Sans MS" pitchFamily="66" charset="0"/>
              </a:rPr>
              <a:t> apples. </a:t>
            </a:r>
            <a:r>
              <a:rPr lang="en-US" altLang="zh-TW" b="1" dirty="0">
                <a:latin typeface="Comic Sans MS" pitchFamily="66" charset="0"/>
              </a:rPr>
              <a:t>Tammy </a:t>
            </a:r>
            <a:r>
              <a:rPr lang="en-US" altLang="zh-TW" b="1" dirty="0" smtClean="0">
                <a:latin typeface="Comic Sans MS" pitchFamily="66" charset="0"/>
              </a:rPr>
              <a:t>____________</a:t>
            </a:r>
            <a:r>
              <a:rPr lang="en-US" altLang="zh-TW" b="1" u="sng" dirty="0">
                <a:latin typeface="Comic Sans MS" pitchFamily="66" charset="0"/>
              </a:rPr>
              <a:t> </a:t>
            </a:r>
            <a:r>
              <a:rPr lang="en-US" altLang="zh-TW" b="1" dirty="0" smtClean="0">
                <a:latin typeface="Comic Sans MS" pitchFamily="66" charset="0"/>
              </a:rPr>
              <a:t>apples.</a:t>
            </a:r>
            <a:endParaRPr lang="en-US" altLang="zh-TW" b="1" dirty="0">
              <a:latin typeface="Comic Sans MS" pitchFamily="66" charset="0"/>
            </a:endParaRPr>
          </a:p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2	Do you get up early? </a:t>
            </a:r>
            <a:br>
              <a:rPr lang="en-US" altLang="zh-TW" b="1" dirty="0">
                <a:latin typeface="Comic Sans MS" pitchFamily="66" charset="0"/>
              </a:rPr>
            </a:br>
            <a:r>
              <a:rPr lang="en-US" altLang="zh-TW" b="1" dirty="0">
                <a:latin typeface="Comic Sans MS" pitchFamily="66" charset="0"/>
              </a:rPr>
              <a:t>No, we </a:t>
            </a:r>
            <a:r>
              <a:rPr lang="en-US" altLang="zh-TW" b="1" u="sng" dirty="0">
                <a:latin typeface="Comic Sans MS" pitchFamily="66" charset="0"/>
              </a:rPr>
              <a:t>                  </a:t>
            </a:r>
            <a:r>
              <a:rPr lang="en-US" altLang="zh-TW" b="1" dirty="0">
                <a:latin typeface="Comic Sans MS" pitchFamily="66" charset="0"/>
              </a:rPr>
              <a:t> up early.</a:t>
            </a:r>
          </a:p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3</a:t>
            </a:r>
            <a:r>
              <a:rPr lang="en-US" altLang="zh-TW" b="1" dirty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altLang="zh-TW" b="1" dirty="0">
                <a:latin typeface="Comic Sans MS" pitchFamily="66" charset="0"/>
              </a:rPr>
              <a:t>	Tigers run fast but elephants </a:t>
            </a:r>
            <a:r>
              <a:rPr lang="en-US" altLang="zh-TW" b="1" u="sng" dirty="0">
                <a:latin typeface="Comic Sans MS" pitchFamily="66" charset="0"/>
              </a:rPr>
              <a:t>                </a:t>
            </a:r>
            <a:r>
              <a:rPr lang="en-US" altLang="zh-TW" b="1" dirty="0">
                <a:latin typeface="Comic Sans MS" pitchFamily="66" charset="0"/>
              </a:rPr>
              <a:t> fast.</a:t>
            </a:r>
          </a:p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4 	Henry is overweight but Tim and Sam </a:t>
            </a:r>
            <a:r>
              <a:rPr lang="en-US" altLang="zh-TW" b="1" u="sng" dirty="0">
                <a:latin typeface="Comic Sans MS" pitchFamily="66" charset="0"/>
              </a:rPr>
              <a:t>       </a:t>
            </a:r>
            <a:r>
              <a:rPr lang="en-US" altLang="zh-TW" b="1" dirty="0">
                <a:latin typeface="Comic Sans MS" pitchFamily="66" charset="0"/>
              </a:rPr>
              <a:t> not 	overweight.</a:t>
            </a:r>
            <a:endParaRPr lang="en-US" altLang="zh-TW" b="1" dirty="0">
              <a:solidFill>
                <a:srgbClr val="0000FF"/>
              </a:solidFill>
              <a:latin typeface="Comic Sans MS" pitchFamily="66" charset="0"/>
            </a:endParaRPr>
          </a:p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en-US" altLang="zh-TW" b="1" dirty="0">
                <a:latin typeface="Comic Sans MS" pitchFamily="66" charset="0"/>
              </a:rPr>
              <a:t>5  They </a:t>
            </a:r>
            <a:r>
              <a:rPr lang="en-US" altLang="zh-TW" b="1" dirty="0" smtClean="0">
                <a:latin typeface="Comic Sans MS" pitchFamily="66" charset="0"/>
              </a:rPr>
              <a:t>read books </a:t>
            </a:r>
            <a:r>
              <a:rPr lang="en-US" altLang="zh-TW" b="1" dirty="0">
                <a:latin typeface="Comic Sans MS" pitchFamily="66" charset="0"/>
              </a:rPr>
              <a:t>but Sally </a:t>
            </a:r>
            <a:r>
              <a:rPr lang="en-US" altLang="zh-TW" b="1" u="sng" dirty="0">
                <a:latin typeface="Comic Sans MS" pitchFamily="66" charset="0"/>
              </a:rPr>
              <a:t>                 </a:t>
            </a:r>
            <a:r>
              <a:rPr lang="en-US" altLang="zh-TW" b="1" dirty="0">
                <a:latin typeface="Comic Sans MS" pitchFamily="66" charset="0"/>
              </a:rPr>
              <a:t> </a:t>
            </a:r>
            <a:r>
              <a:rPr lang="en-US" altLang="zh-TW" b="1" dirty="0" smtClean="0">
                <a:latin typeface="Comic Sans MS" pitchFamily="66" charset="0"/>
              </a:rPr>
              <a:t> books.</a:t>
            </a:r>
            <a:endParaRPr lang="en-US" altLang="zh-TW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grpSp>
        <p:nvGrpSpPr>
          <p:cNvPr id="43014" name="Group 12"/>
          <p:cNvGrpSpPr>
            <a:grpSpLocks/>
          </p:cNvGrpSpPr>
          <p:nvPr/>
        </p:nvGrpSpPr>
        <p:grpSpPr bwMode="auto">
          <a:xfrm>
            <a:off x="609600" y="914400"/>
            <a:ext cx="8534400" cy="990600"/>
            <a:chOff x="384" y="576"/>
            <a:chExt cx="5376" cy="624"/>
          </a:xfrm>
        </p:grpSpPr>
        <p:sp>
          <p:nvSpPr>
            <p:cNvPr id="43028" name="Rectangle 6"/>
            <p:cNvSpPr>
              <a:spLocks noChangeArrowheads="1"/>
            </p:cNvSpPr>
            <p:nvPr/>
          </p:nvSpPr>
          <p:spPr bwMode="auto">
            <a:xfrm>
              <a:off x="432" y="576"/>
              <a:ext cx="5136" cy="624"/>
            </a:xfrm>
            <a:prstGeom prst="rect">
              <a:avLst/>
            </a:prstGeom>
            <a:solidFill>
              <a:srgbClr val="CCFFFF">
                <a:alpha val="50195"/>
              </a:srgbClr>
            </a:solidFill>
            <a:ln w="952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43029" name="Text Box 7"/>
            <p:cNvSpPr txBox="1">
              <a:spLocks noChangeArrowheads="1"/>
            </p:cNvSpPr>
            <p:nvPr/>
          </p:nvSpPr>
          <p:spPr bwMode="auto">
            <a:xfrm>
              <a:off x="384" y="624"/>
              <a:ext cx="5376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047750" indent="-1047750"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95250" algn="l"/>
                  <a:tab pos="1047750" algn="l"/>
                </a:tabLs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45000"/>
                </a:spcBef>
                <a:buClr>
                  <a:srgbClr val="0000FF"/>
                </a:buClr>
                <a:buSzPct val="150000"/>
                <a:buFont typeface="Monotype Sorts" pitchFamily="2" charset="2"/>
                <a:buNone/>
              </a:pPr>
              <a:r>
                <a:rPr lang="en-US" altLang="zh-TW" sz="2600" b="1" dirty="0">
                  <a:solidFill>
                    <a:srgbClr val="FF0066"/>
                  </a:solidFill>
                  <a:latin typeface="Comic Sans MS" pitchFamily="66" charset="0"/>
                  <a:sym typeface="Wingdings" pitchFamily="2" charset="2"/>
                </a:rPr>
                <a:t>	</a:t>
              </a:r>
              <a:r>
                <a:rPr lang="en-US" altLang="zh-TW" b="1" dirty="0">
                  <a:latin typeface="Comic Sans MS" pitchFamily="66" charset="0"/>
                  <a:sym typeface="Wingdings" pitchFamily="2" charset="2"/>
                </a:rPr>
                <a:t>e.g.	</a:t>
              </a:r>
              <a:r>
                <a:rPr lang="en-US" altLang="zh-TW" b="1" dirty="0">
                  <a:latin typeface="Arial" charset="0"/>
                </a:rPr>
                <a:t>Cindy plays the piano. Ben    </a:t>
              </a:r>
              <a:r>
                <a:rPr lang="en-US" altLang="zh-TW" b="1" u="sng" dirty="0">
                  <a:latin typeface="Arial" charset="0"/>
                </a:rPr>
                <a:t>			</a:t>
              </a:r>
              <a:br>
                <a:rPr lang="en-US" altLang="zh-TW" b="1" u="sng" dirty="0">
                  <a:latin typeface="Arial" charset="0"/>
                </a:rPr>
              </a:br>
              <a:r>
                <a:rPr lang="en-US" altLang="zh-TW" b="1" dirty="0">
                  <a:latin typeface="Arial" charset="0"/>
                </a:rPr>
                <a:t>the piano. </a:t>
              </a:r>
              <a:endParaRPr lang="en-US" altLang="zh-TW" sz="3200" b="1" dirty="0">
                <a:latin typeface="Comic Sans MS" pitchFamily="66" charset="0"/>
              </a:endParaRPr>
            </a:p>
          </p:txBody>
        </p:sp>
      </p:grpSp>
      <p:sp>
        <p:nvSpPr>
          <p:cNvPr id="43016" name="Line 10"/>
          <p:cNvSpPr>
            <a:spLocks noChangeShapeType="1"/>
          </p:cNvSpPr>
          <p:nvPr/>
        </p:nvSpPr>
        <p:spPr bwMode="auto">
          <a:xfrm>
            <a:off x="5715000" y="1371600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5562600" y="9906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latin typeface="Arial" charset="0"/>
              </a:rPr>
              <a:t>    </a:t>
            </a:r>
            <a:r>
              <a:rPr lang="en-US" altLang="zh-TW" b="1">
                <a:solidFill>
                  <a:srgbClr val="FF0000"/>
                </a:solidFill>
                <a:latin typeface="Arial" charset="0"/>
              </a:rPr>
              <a:t>does not play</a:t>
            </a:r>
            <a:endParaRPr lang="en-US" altLang="zh-TW" b="1">
              <a:latin typeface="Arial" charset="0"/>
            </a:endParaRPr>
          </a:p>
        </p:txBody>
      </p:sp>
      <p:sp>
        <p:nvSpPr>
          <p:cNvPr id="47126" name="Text Box 22"/>
          <p:cNvSpPr txBox="1">
            <a:spLocks noChangeArrowheads="1"/>
          </p:cNvSpPr>
          <p:nvPr/>
        </p:nvSpPr>
        <p:spPr bwMode="auto">
          <a:xfrm>
            <a:off x="4644736" y="2151063"/>
            <a:ext cx="207761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 smtClean="0">
                <a:solidFill>
                  <a:srgbClr val="FF0000"/>
                </a:solidFill>
                <a:latin typeface="Comic Sans MS" pitchFamily="66" charset="0"/>
              </a:rPr>
              <a:t>doesn’t like</a:t>
            </a:r>
            <a:endParaRPr lang="en-US" altLang="zh-TW" b="1" dirty="0">
              <a:latin typeface="Comic Sans MS" pitchFamily="66" charset="0"/>
            </a:endParaRPr>
          </a:p>
        </p:txBody>
      </p:sp>
      <p:sp>
        <p:nvSpPr>
          <p:cNvPr id="47127" name="Text Box 23"/>
          <p:cNvSpPr txBox="1">
            <a:spLocks noChangeArrowheads="1"/>
          </p:cNvSpPr>
          <p:nvPr/>
        </p:nvSpPr>
        <p:spPr bwMode="auto">
          <a:xfrm>
            <a:off x="2771800" y="3061855"/>
            <a:ext cx="228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solidFill>
                  <a:srgbClr val="FF0000"/>
                </a:solidFill>
                <a:latin typeface="Comic Sans MS" pitchFamily="66" charset="0"/>
              </a:rPr>
              <a:t>don’t </a:t>
            </a:r>
            <a:r>
              <a:rPr lang="en-US" altLang="zh-TW" b="1" dirty="0" smtClean="0">
                <a:solidFill>
                  <a:srgbClr val="FF0000"/>
                </a:solidFill>
                <a:latin typeface="Comic Sans MS" pitchFamily="66" charset="0"/>
              </a:rPr>
              <a:t>wake</a:t>
            </a:r>
            <a:endParaRPr lang="en-US" altLang="zh-TW" b="1" dirty="0">
              <a:latin typeface="Comic Sans MS" pitchFamily="66" charset="0"/>
            </a:endParaRPr>
          </a:p>
        </p:txBody>
      </p:sp>
      <p:sp>
        <p:nvSpPr>
          <p:cNvPr id="47129" name="Text Box 25"/>
          <p:cNvSpPr txBox="1">
            <a:spLocks noChangeArrowheads="1"/>
          </p:cNvSpPr>
          <p:nvPr/>
        </p:nvSpPr>
        <p:spPr bwMode="auto">
          <a:xfrm>
            <a:off x="7076969" y="413499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solidFill>
                  <a:srgbClr val="FF0000"/>
                </a:solidFill>
                <a:latin typeface="Comic Sans MS" pitchFamily="66" charset="0"/>
              </a:rPr>
              <a:t>are</a:t>
            </a:r>
            <a:endParaRPr lang="en-US" altLang="zh-TW" b="1" dirty="0">
              <a:latin typeface="Comic Sans MS" pitchFamily="66" charset="0"/>
            </a:endParaRPr>
          </a:p>
        </p:txBody>
      </p:sp>
      <p:sp>
        <p:nvSpPr>
          <p:cNvPr id="47130" name="Text Box 26"/>
          <p:cNvSpPr txBox="1">
            <a:spLocks noChangeArrowheads="1"/>
          </p:cNvSpPr>
          <p:nvPr/>
        </p:nvSpPr>
        <p:spPr bwMode="auto">
          <a:xfrm>
            <a:off x="5486400" y="518735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solidFill>
                  <a:srgbClr val="FF0000"/>
                </a:solidFill>
                <a:latin typeface="Comic Sans MS" pitchFamily="66" charset="0"/>
              </a:rPr>
              <a:t>does not </a:t>
            </a:r>
            <a:r>
              <a:rPr lang="en-US" altLang="zh-TW" b="1" dirty="0" smtClean="0">
                <a:solidFill>
                  <a:srgbClr val="FF0000"/>
                </a:solidFill>
                <a:latin typeface="Comic Sans MS" pitchFamily="66" charset="0"/>
              </a:rPr>
              <a:t>read </a:t>
            </a:r>
            <a:endParaRPr lang="en-US" altLang="zh-TW" b="1" dirty="0">
              <a:latin typeface="Comic Sans MS" pitchFamily="66" charset="0"/>
            </a:endParaRPr>
          </a:p>
        </p:txBody>
      </p:sp>
      <p:sp>
        <p:nvSpPr>
          <p:cNvPr id="47131" name="Text Box 27"/>
          <p:cNvSpPr txBox="1">
            <a:spLocks noChangeArrowheads="1"/>
          </p:cNvSpPr>
          <p:nvPr/>
        </p:nvSpPr>
        <p:spPr bwMode="auto">
          <a:xfrm>
            <a:off x="5905500" y="3677793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 dirty="0">
                <a:solidFill>
                  <a:srgbClr val="FF0000"/>
                </a:solidFill>
                <a:latin typeface="Comic Sans MS" pitchFamily="66" charset="0"/>
              </a:rPr>
              <a:t>do not run</a:t>
            </a:r>
            <a:endParaRPr lang="en-US" altLang="zh-TW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688368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7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7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7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2" grpId="0" autoUpdateAnimBg="0"/>
      <p:bldP spid="47117" grpId="0" autoUpdateAnimBg="0"/>
      <p:bldP spid="47126" grpId="0" autoUpdateAnimBg="0"/>
      <p:bldP spid="47127" grpId="0" autoUpdateAnimBg="0"/>
      <p:bldP spid="47129" grpId="0" autoUpdateAnimBg="0"/>
      <p:bldP spid="47130" grpId="0" autoUpdateAnimBg="0"/>
      <p:bldP spid="47131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980728"/>
            <a:ext cx="62646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Homework</a:t>
            </a:r>
          </a:p>
          <a:p>
            <a:endParaRPr lang="en-US" sz="4000" dirty="0"/>
          </a:p>
          <a:p>
            <a:pPr marL="342900" indent="-342900">
              <a:buAutoNum type="arabicParenR"/>
            </a:pPr>
            <a:r>
              <a:rPr lang="en-US" sz="4000" dirty="0" smtClean="0"/>
              <a:t>Cards</a:t>
            </a:r>
          </a:p>
          <a:p>
            <a:pPr marL="342900" indent="-342900">
              <a:buAutoNum type="arabicParenR"/>
            </a:pPr>
            <a:r>
              <a:rPr lang="en-US" sz="4000" dirty="0" smtClean="0"/>
              <a:t>SB </a:t>
            </a:r>
            <a:r>
              <a:rPr lang="ru-RU" sz="4000" dirty="0" smtClean="0"/>
              <a:t>№4</a:t>
            </a:r>
            <a:r>
              <a:rPr lang="en-US" sz="4000" dirty="0" smtClean="0"/>
              <a:t> p.15</a:t>
            </a:r>
          </a:p>
          <a:p>
            <a:pPr marL="342900" indent="-342900">
              <a:buAutoNum type="arabicParenR"/>
            </a:pPr>
            <a:r>
              <a:rPr lang="en-US" sz="4000" dirty="0" smtClean="0"/>
              <a:t>Learn words for dictation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2201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413" y="1039813"/>
            <a:ext cx="6400800" cy="1752600"/>
          </a:xfrm>
        </p:spPr>
        <p:txBody>
          <a:bodyPr/>
          <a:lstStyle/>
          <a:p>
            <a:pPr eaLnBrk="1" hangingPunct="1"/>
            <a:endParaRPr lang="en-US" altLang="ru-RU" b="1" smtClean="0"/>
          </a:p>
          <a:p>
            <a:pPr eaLnBrk="1" hangingPunct="1"/>
            <a:endParaRPr lang="en-US" altLang="ru-RU" b="1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24225"/>
            <a:ext cx="2597150" cy="248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Содержимое 3" descr="50116e0bd5d3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852738"/>
            <a:ext cx="4868863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0" y="1382713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I’m a ________.</a:t>
            </a:r>
            <a:br>
              <a:rPr lang="en-US" dirty="0" smtClean="0"/>
            </a:br>
            <a:r>
              <a:rPr lang="en-US" dirty="0" smtClean="0"/>
              <a:t>I work in the ________.</a:t>
            </a:r>
            <a:br>
              <a:rPr lang="en-US" dirty="0" smtClean="0"/>
            </a:br>
            <a:r>
              <a:rPr lang="en-US" dirty="0" smtClean="0"/>
              <a:t>I ________ cakes.</a:t>
            </a:r>
            <a:br>
              <a:rPr lang="en-US" dirty="0" smtClean="0"/>
            </a:b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115616" y="116632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Lets review the words!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92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8275"/>
            <a:ext cx="4210050" cy="353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Содержимое 3" descr="depositphotos_11893597-Greengroc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75" y="2708275"/>
            <a:ext cx="3162300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34975" y="76517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I’m a ________.</a:t>
            </a:r>
            <a:br>
              <a:rPr lang="en-US" dirty="0" smtClean="0"/>
            </a:br>
            <a:r>
              <a:rPr lang="en-US" dirty="0" smtClean="0"/>
              <a:t>I work in the ________.</a:t>
            </a:r>
            <a:br>
              <a:rPr lang="en-US" dirty="0" smtClean="0"/>
            </a:br>
            <a:r>
              <a:rPr lang="en-US" dirty="0" smtClean="0"/>
              <a:t>I ________ vegetables.</a:t>
            </a:r>
            <a:br>
              <a:rPr lang="en-US" dirty="0" smtClean="0"/>
            </a:b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966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3213100"/>
            <a:ext cx="3714750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Содержимое 3" descr="1376648172_konkurs-mehanik-gruzovogo-service-201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470150"/>
            <a:ext cx="3816350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I’m a ________.</a:t>
            </a:r>
            <a:br>
              <a:rPr lang="en-US" dirty="0" smtClean="0"/>
            </a:br>
            <a:r>
              <a:rPr lang="en-US" dirty="0" smtClean="0"/>
              <a:t>I work in the ________.</a:t>
            </a:r>
            <a:br>
              <a:rPr lang="en-US" dirty="0" smtClean="0"/>
            </a:br>
            <a:r>
              <a:rPr lang="en-US" dirty="0" smtClean="0"/>
              <a:t>I ________ cars.</a:t>
            </a:r>
            <a:br>
              <a:rPr lang="en-US" dirty="0" smtClean="0"/>
            </a:b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544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65413"/>
            <a:ext cx="4362450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Содержимое 3" descr="3121523-postman-with-letter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8" r="3159" b="10359"/>
          <a:stretch>
            <a:fillRect/>
          </a:stretch>
        </p:blipFill>
        <p:spPr bwMode="auto">
          <a:xfrm>
            <a:off x="5219700" y="2852738"/>
            <a:ext cx="3571875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39750" y="6207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I’m a ________.</a:t>
            </a:r>
            <a:br>
              <a:rPr lang="en-US" dirty="0" smtClean="0"/>
            </a:br>
            <a:r>
              <a:rPr lang="en-US" dirty="0" smtClean="0"/>
              <a:t>I work in the ________.</a:t>
            </a:r>
            <a:br>
              <a:rPr lang="en-US" dirty="0" smtClean="0"/>
            </a:br>
            <a:r>
              <a:rPr lang="en-US" dirty="0" smtClean="0"/>
              <a:t>I ________ big bags.</a:t>
            </a:r>
            <a:br>
              <a:rPr lang="en-US" dirty="0" smtClean="0"/>
            </a:b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259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7748">
            <a:off x="529432" y="2278856"/>
            <a:ext cx="3905250" cy="390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Содержимое 3" descr="oficiant-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951038"/>
            <a:ext cx="3709988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46088" y="6207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I’m a ________.</a:t>
            </a:r>
            <a:br>
              <a:rPr lang="en-US" dirty="0" smtClean="0"/>
            </a:br>
            <a:r>
              <a:rPr lang="en-US" dirty="0" smtClean="0"/>
              <a:t>I work in the ________.</a:t>
            </a:r>
            <a:br>
              <a:rPr lang="en-US" dirty="0" smtClean="0"/>
            </a:br>
            <a:r>
              <a:rPr lang="en-US" dirty="0" smtClean="0"/>
              <a:t>I ________ food and drinks.</a:t>
            </a:r>
            <a:br>
              <a:rPr lang="en-US" dirty="0" smtClean="0"/>
            </a:b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59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888" y="8366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I’m a ________.</a:t>
            </a:r>
            <a:br>
              <a:rPr lang="en-US" dirty="0" smtClean="0"/>
            </a:br>
            <a:r>
              <a:rPr lang="en-US" dirty="0" smtClean="0"/>
              <a:t>I work in the ________.</a:t>
            </a:r>
            <a:br>
              <a:rPr lang="en-US" dirty="0" smtClean="0"/>
            </a:br>
            <a:r>
              <a:rPr lang="en-US" dirty="0" smtClean="0"/>
              <a:t>I ________ sick people.</a:t>
            </a:r>
            <a:br>
              <a:rPr lang="en-US" dirty="0" smtClean="0"/>
            </a:b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924175"/>
            <a:ext cx="2903538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Содержимое 3" descr="1439463213_c9702c4223f67ba9d3e4b9e77733ccf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5" y="3716338"/>
            <a:ext cx="4465638" cy="273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Объект 3"/>
          <p:cNvSpPr>
            <a:spLocks noGrp="1"/>
          </p:cNvSpPr>
          <p:nvPr>
            <p:ph idx="1"/>
          </p:nvPr>
        </p:nvSpPr>
        <p:spPr>
          <a:xfrm>
            <a:off x="457200" y="2852738"/>
            <a:ext cx="8229600" cy="327342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95534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852738"/>
            <a:ext cx="4200525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889250"/>
            <a:ext cx="3209925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68313" y="12684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I’m an ________.</a:t>
            </a:r>
            <a:br>
              <a:rPr lang="en-US" dirty="0" smtClean="0"/>
            </a:br>
            <a:r>
              <a:rPr lang="en-US" dirty="0" smtClean="0"/>
              <a:t>I work in the ________.</a:t>
            </a:r>
            <a:br>
              <a:rPr lang="en-US" dirty="0" smtClean="0"/>
            </a:br>
            <a:r>
              <a:rPr lang="en-US" dirty="0" smtClean="0"/>
              <a:t>I ________ on a stage.</a:t>
            </a:r>
            <a:br>
              <a:rPr lang="en-US" dirty="0" smtClean="0"/>
            </a:b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97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875</TotalTime>
  <Words>543</Words>
  <Application>Microsoft Office PowerPoint</Application>
  <PresentationFormat>Экран (4:3)</PresentationFormat>
  <Paragraphs>180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I’m a ________. I work in the ________. I ________ cakes.  </vt:lpstr>
      <vt:lpstr>I’m a ________. I work in the ________. I ________ vegetables.  </vt:lpstr>
      <vt:lpstr>I’m a ________. I work in the ________. I ________ cars.  </vt:lpstr>
      <vt:lpstr>I’m a ________. I work in the ________. I ________ big bags.  </vt:lpstr>
      <vt:lpstr>I’m a ________. I work in the ________. I ________ food and drinks.  </vt:lpstr>
      <vt:lpstr>I’m a ________. I work in the ________. I ________ sick people.  </vt:lpstr>
      <vt:lpstr>I’m an ________. I work in the ________. I ________ on a stage.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Ksandr</dc:creator>
  <cp:lastModifiedBy>Ksandr</cp:lastModifiedBy>
  <cp:revision>40</cp:revision>
  <dcterms:created xsi:type="dcterms:W3CDTF">2018-11-15T19:45:15Z</dcterms:created>
  <dcterms:modified xsi:type="dcterms:W3CDTF">2019-04-09T04:47:10Z</dcterms:modified>
</cp:coreProperties>
</file>