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328" r:id="rId2"/>
    <p:sldId id="335" r:id="rId3"/>
    <p:sldId id="263" r:id="rId4"/>
    <p:sldId id="341" r:id="rId5"/>
    <p:sldId id="349" r:id="rId6"/>
    <p:sldId id="350" r:id="rId7"/>
    <p:sldId id="352" r:id="rId8"/>
    <p:sldId id="353" r:id="rId9"/>
    <p:sldId id="354" r:id="rId10"/>
    <p:sldId id="355" r:id="rId11"/>
    <p:sldId id="274" r:id="rId12"/>
    <p:sldId id="356" r:id="rId13"/>
    <p:sldId id="357" r:id="rId14"/>
    <p:sldId id="346" r:id="rId15"/>
    <p:sldId id="289" r:id="rId16"/>
    <p:sldId id="288" r:id="rId17"/>
    <p:sldId id="291" r:id="rId18"/>
    <p:sldId id="292" r:id="rId19"/>
    <p:sldId id="294" r:id="rId20"/>
    <p:sldId id="295" r:id="rId21"/>
    <p:sldId id="297" r:id="rId22"/>
    <p:sldId id="299" r:id="rId23"/>
    <p:sldId id="317" r:id="rId24"/>
    <p:sldId id="319" r:id="rId25"/>
    <p:sldId id="347" r:id="rId26"/>
    <p:sldId id="318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99"/>
    <a:srgbClr val="66FFCC"/>
    <a:srgbClr val="000099"/>
    <a:srgbClr val="800000"/>
    <a:srgbClr val="000066"/>
    <a:srgbClr val="FFFF00"/>
    <a:srgbClr val="666699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471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71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471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C98303C3-B324-48F4-A9D5-31FCDCA8AF6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8944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E474F12-38AF-4E46-9A86-E435C43F67C0}" type="slidenum">
              <a:rPr lang="ru-RU"/>
              <a:pPr/>
              <a:t>15</a:t>
            </a:fld>
            <a:endParaRPr lang="ru-RU"/>
          </a:p>
        </p:txBody>
      </p:sp>
      <p:sp>
        <p:nvSpPr>
          <p:cNvPr id="10547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DA219C83-E4B1-4E7C-A7B8-94212BA3940C}" type="slidenum">
              <a:rPr lang="ru-RU" sz="1200"/>
              <a:pPr algn="r"/>
              <a:t>15</a:t>
            </a:fld>
            <a:endParaRPr lang="ru-RU" sz="1200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Анимация по щелчку. Щелчок для продолжения</a:t>
            </a:r>
          </a:p>
        </p:txBody>
      </p:sp>
    </p:spTree>
    <p:extLst>
      <p:ext uri="{BB962C8B-B14F-4D97-AF65-F5344CB8AC3E}">
        <p14:creationId xmlns:p14="http://schemas.microsoft.com/office/powerpoint/2010/main" val="27298679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21CBB70-D9DE-4BE3-961A-F31357A9647A}" type="slidenum">
              <a:rPr lang="ru-RU"/>
              <a:pPr/>
              <a:t>17</a:t>
            </a:fld>
            <a:endParaRPr lang="ru-RU"/>
          </a:p>
        </p:txBody>
      </p:sp>
      <p:sp>
        <p:nvSpPr>
          <p:cNvPr id="10854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FD88278D-6CCB-48FE-914E-E7255E181B71}" type="slidenum">
              <a:rPr lang="ru-RU" sz="1200"/>
              <a:pPr algn="r"/>
              <a:t>17</a:t>
            </a:fld>
            <a:endParaRPr lang="ru-RU" sz="1200"/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Щелчок для продолжения</a:t>
            </a:r>
          </a:p>
        </p:txBody>
      </p:sp>
    </p:spTree>
    <p:extLst>
      <p:ext uri="{BB962C8B-B14F-4D97-AF65-F5344CB8AC3E}">
        <p14:creationId xmlns:p14="http://schemas.microsoft.com/office/powerpoint/2010/main" val="29062335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5261AF-2E43-458F-9273-78400E9C0B9D}" type="slidenum">
              <a:rPr lang="ru-RU"/>
              <a:pPr/>
              <a:t>19</a:t>
            </a:fld>
            <a:endParaRPr lang="ru-RU"/>
          </a:p>
        </p:txBody>
      </p:sp>
      <p:sp>
        <p:nvSpPr>
          <p:cNvPr id="11571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A36D3B55-7853-4E31-A2CE-3308FB709570}" type="slidenum">
              <a:rPr lang="ru-RU" sz="1200"/>
              <a:pPr algn="r"/>
              <a:t>19</a:t>
            </a:fld>
            <a:endParaRPr lang="ru-RU" sz="1200"/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Щелчок для продолжения</a:t>
            </a:r>
          </a:p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57882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7516125-8B41-4199-AE1F-C653ED8F7CA2}" type="slidenum">
              <a:rPr lang="ru-RU"/>
              <a:pPr/>
              <a:t>20</a:t>
            </a:fld>
            <a:endParaRPr lang="ru-RU"/>
          </a:p>
        </p:txBody>
      </p:sp>
      <p:sp>
        <p:nvSpPr>
          <p:cNvPr id="11776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307BEAA-72B9-45E4-A6D5-319E10C2E8D3}" type="slidenum">
              <a:rPr lang="ru-RU" sz="1200"/>
              <a:pPr algn="r"/>
              <a:t>20</a:t>
            </a:fld>
            <a:endParaRPr lang="ru-RU" sz="120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Щелчок для продолжения</a:t>
            </a:r>
          </a:p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8457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AFCF239-9D75-4D65-BD4B-5D9FADF1A70B}" type="slidenum">
              <a:rPr lang="ru-RU"/>
              <a:pPr/>
              <a:t>21</a:t>
            </a:fld>
            <a:endParaRPr lang="ru-RU"/>
          </a:p>
        </p:txBody>
      </p:sp>
      <p:sp>
        <p:nvSpPr>
          <p:cNvPr id="12083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76767BAD-3D65-48B1-A4F7-614C4E2D4C4E}" type="slidenum">
              <a:rPr lang="ru-RU" sz="1200"/>
              <a:pPr algn="r"/>
              <a:t>21</a:t>
            </a:fld>
            <a:endParaRPr lang="ru-RU" sz="1200"/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Щелчок для продолжения</a:t>
            </a:r>
          </a:p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4169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D83CFC-3BC2-4562-BA64-E0790CF4F3C6}" type="slidenum">
              <a:rPr lang="ru-RU"/>
              <a:pPr/>
              <a:t>22</a:t>
            </a:fld>
            <a:endParaRPr lang="ru-RU"/>
          </a:p>
        </p:txBody>
      </p:sp>
      <p:sp>
        <p:nvSpPr>
          <p:cNvPr id="12390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B369B1EB-540E-4820-B831-BCB37FCEA404}" type="slidenum">
              <a:rPr lang="ru-RU" sz="1200"/>
              <a:pPr algn="r"/>
              <a:t>22</a:t>
            </a:fld>
            <a:endParaRPr lang="ru-RU" sz="1200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Щелчок для продолжения</a:t>
            </a:r>
          </a:p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60971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59F6DE4-44FC-404F-BEFD-A2446CA5301C}" type="slidenum">
              <a:rPr lang="ru-RU"/>
              <a:pPr/>
              <a:t>23</a:t>
            </a:fld>
            <a:endParaRPr lang="ru-RU"/>
          </a:p>
        </p:txBody>
      </p:sp>
      <p:sp>
        <p:nvSpPr>
          <p:cNvPr id="15462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EC854C25-ECB0-49C4-897B-258FA05EA381}" type="slidenum">
              <a:rPr lang="ru-RU" sz="1200"/>
              <a:pPr algn="r"/>
              <a:t>23</a:t>
            </a:fld>
            <a:endParaRPr lang="ru-RU" sz="1200"/>
          </a:p>
        </p:txBody>
      </p:sp>
      <p:sp>
        <p:nvSpPr>
          <p:cNvPr id="154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Щелчок для продолжения</a:t>
            </a:r>
          </a:p>
        </p:txBody>
      </p:sp>
    </p:spTree>
    <p:extLst>
      <p:ext uri="{BB962C8B-B14F-4D97-AF65-F5344CB8AC3E}">
        <p14:creationId xmlns:p14="http://schemas.microsoft.com/office/powerpoint/2010/main" val="23988058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45771F-D579-4D74-9776-1FA6E2B53AF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72038C-201E-4089-82A6-39FF9CDA6F8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F35383-E4E6-4B90-9775-CCC9594640D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B69CA95-483D-4347-9A1C-5E68E76439A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9E7DEB8-9FDA-4100-919C-C9BB1E22D55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4EC72E-9849-4FCF-BCA3-384AE3CDB13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88165E-DCC4-4B05-9B3F-1AA1C413AE4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6D4947-5108-4E76-8C59-CD8421125EB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0548AF-7E4C-4C4D-B9D2-BB6227D658A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D45B42-E387-473E-AA4F-3119335C982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096DF6-1EDF-4018-873F-4296A9CA7F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D12946-09D8-4358-A3EE-911992A2DC3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D44AB3-13DB-4803-8089-FE3C73D3AB2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DF796E20-3A9F-410E-A662-52302A0FBCB6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10" Type="http://schemas.openxmlformats.org/officeDocument/2006/relationships/image" Target="../media/image33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13" Type="http://schemas.openxmlformats.org/officeDocument/2006/relationships/image" Target="../media/image51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12" Type="http://schemas.openxmlformats.org/officeDocument/2006/relationships/image" Target="../media/image5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11" Type="http://schemas.openxmlformats.org/officeDocument/2006/relationships/image" Target="../media/image49.jpeg"/><Relationship Id="rId5" Type="http://schemas.openxmlformats.org/officeDocument/2006/relationships/image" Target="../media/image44.jpeg"/><Relationship Id="rId10" Type="http://schemas.openxmlformats.org/officeDocument/2006/relationships/image" Target="../media/image30.jpeg"/><Relationship Id="rId4" Type="http://schemas.openxmlformats.org/officeDocument/2006/relationships/image" Target="../media/image43.jpeg"/><Relationship Id="rId9" Type="http://schemas.openxmlformats.org/officeDocument/2006/relationships/image" Target="../media/image4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8" name="Rectangle 6"/>
          <p:cNvSpPr>
            <a:spLocks noChangeArrowheads="1"/>
          </p:cNvSpPr>
          <p:nvPr/>
        </p:nvSpPr>
        <p:spPr bwMode="auto">
          <a:xfrm>
            <a:off x="838200" y="5105400"/>
            <a:ext cx="22002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rgbClr val="000066"/>
                </a:solidFill>
              </a:rPr>
              <a:t>(1799 – 1837)</a:t>
            </a:r>
          </a:p>
        </p:txBody>
      </p:sp>
      <p:sp>
        <p:nvSpPr>
          <p:cNvPr id="166919" name="Rectangle 7"/>
          <p:cNvSpPr>
            <a:spLocks noChangeArrowheads="1"/>
          </p:cNvSpPr>
          <p:nvPr/>
        </p:nvSpPr>
        <p:spPr bwMode="auto">
          <a:xfrm>
            <a:off x="3886200" y="457200"/>
            <a:ext cx="48768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6000" b="1">
                <a:solidFill>
                  <a:srgbClr val="CC0000"/>
                </a:solidFill>
                <a:latin typeface="Monotype Corsiva" pitchFamily="66" charset="0"/>
              </a:rPr>
              <a:t>День памяти </a:t>
            </a:r>
          </a:p>
          <a:p>
            <a:pPr algn="ctr"/>
            <a:r>
              <a:rPr lang="ru-RU" sz="6000" b="1">
                <a:solidFill>
                  <a:srgbClr val="CC0000"/>
                </a:solidFill>
                <a:latin typeface="Monotype Corsiva" pitchFamily="66" charset="0"/>
              </a:rPr>
              <a:t>Пушкина</a:t>
            </a:r>
            <a:r>
              <a:rPr lang="ru-RU" sz="6000" b="1">
                <a:solidFill>
                  <a:srgbClr val="0000FF"/>
                </a:solidFill>
                <a:latin typeface="Monotype Corsiva" pitchFamily="66" charset="0"/>
              </a:rPr>
              <a:t>   </a:t>
            </a:r>
            <a:endParaRPr lang="ru-RU" b="1" i="1">
              <a:solidFill>
                <a:srgbClr val="993300"/>
              </a:solidFill>
            </a:endParaRPr>
          </a:p>
        </p:txBody>
      </p:sp>
      <p:sp>
        <p:nvSpPr>
          <p:cNvPr id="166920" name="Rectangle 8"/>
          <p:cNvSpPr>
            <a:spLocks noChangeArrowheads="1"/>
          </p:cNvSpPr>
          <p:nvPr/>
        </p:nvSpPr>
        <p:spPr bwMode="auto">
          <a:xfrm>
            <a:off x="2743200" y="5181600"/>
            <a:ext cx="6248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 i="1" dirty="0"/>
              <a:t>                                                                 </a:t>
            </a:r>
          </a:p>
          <a:p>
            <a:r>
              <a:rPr lang="ru-RU" sz="2000" b="1" i="1" dirty="0">
                <a:solidFill>
                  <a:schemeClr val="accent2"/>
                </a:solidFill>
              </a:rPr>
              <a:t>                                        </a:t>
            </a:r>
            <a:endParaRPr lang="ru-RU" sz="2000" b="1" i="1" dirty="0">
              <a:solidFill>
                <a:srgbClr val="800000"/>
              </a:solidFill>
            </a:endParaRPr>
          </a:p>
        </p:txBody>
      </p:sp>
      <p:pic>
        <p:nvPicPr>
          <p:cNvPr id="166921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457200"/>
            <a:ext cx="3643313" cy="4495800"/>
          </a:xfrm>
          <a:prstGeom prst="rect">
            <a:avLst/>
          </a:prstGeom>
          <a:noFill/>
          <a:ln w="25400">
            <a:solidFill>
              <a:srgbClr val="800000"/>
            </a:solidFill>
            <a:miter lim="800000"/>
            <a:headEnd/>
            <a:tailEnd/>
          </a:ln>
          <a:effectLst/>
        </p:spPr>
      </p:pic>
      <p:sp>
        <p:nvSpPr>
          <p:cNvPr id="166923" name="Rectangle 11"/>
          <p:cNvSpPr>
            <a:spLocks noChangeArrowheads="1"/>
          </p:cNvSpPr>
          <p:nvPr/>
        </p:nvSpPr>
        <p:spPr bwMode="auto">
          <a:xfrm>
            <a:off x="4495800" y="2667000"/>
            <a:ext cx="3378617" cy="366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rgbClr val="993300"/>
                </a:solidFill>
              </a:rPr>
              <a:t>           </a:t>
            </a:r>
            <a:r>
              <a:rPr lang="ru-RU" sz="3600" b="1" i="1" dirty="0" smtClean="0">
                <a:solidFill>
                  <a:srgbClr val="000099"/>
                </a:solidFill>
              </a:rPr>
              <a:t>187 </a:t>
            </a:r>
            <a:r>
              <a:rPr lang="ru-RU" b="1" i="1" dirty="0">
                <a:solidFill>
                  <a:srgbClr val="000099"/>
                </a:solidFill>
              </a:rPr>
              <a:t>лет</a:t>
            </a:r>
          </a:p>
          <a:p>
            <a:r>
              <a:rPr lang="ru-RU" b="1" i="1" dirty="0">
                <a:solidFill>
                  <a:srgbClr val="000099"/>
                </a:solidFill>
              </a:rPr>
              <a:t>со дня гибели </a:t>
            </a:r>
            <a:r>
              <a:rPr lang="ru-RU" b="1" i="1" dirty="0" smtClean="0">
                <a:solidFill>
                  <a:srgbClr val="000099"/>
                </a:solidFill>
              </a:rPr>
              <a:t>поэта</a:t>
            </a:r>
          </a:p>
          <a:p>
            <a:endParaRPr lang="ru-RU" b="1" i="1" dirty="0">
              <a:solidFill>
                <a:srgbClr val="000099"/>
              </a:solidFill>
            </a:endParaRPr>
          </a:p>
          <a:p>
            <a:endParaRPr lang="ru-RU" b="1" i="1" dirty="0" smtClean="0">
              <a:solidFill>
                <a:srgbClr val="000099"/>
              </a:solidFill>
            </a:endParaRPr>
          </a:p>
          <a:p>
            <a:r>
              <a:rPr lang="ru-RU" b="1" i="1" dirty="0" smtClean="0">
                <a:solidFill>
                  <a:srgbClr val="000099"/>
                </a:solidFill>
              </a:rPr>
              <a:t>ЖИВОЙ ПУШКИН</a:t>
            </a:r>
          </a:p>
          <a:p>
            <a:endParaRPr lang="ru-RU" b="1" i="1" dirty="0">
              <a:solidFill>
                <a:srgbClr val="000099"/>
              </a:solidFill>
            </a:endParaRPr>
          </a:p>
          <a:p>
            <a:endParaRPr lang="ru-RU" b="1" i="1" dirty="0" smtClean="0">
              <a:solidFill>
                <a:srgbClr val="000099"/>
              </a:solidFill>
            </a:endParaRPr>
          </a:p>
          <a:p>
            <a:endParaRPr lang="ru-RU" b="1" i="1" dirty="0">
              <a:solidFill>
                <a:srgbClr val="000099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3786188" y="1"/>
            <a:ext cx="2214562" cy="762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="" xmlns:a16="http://schemas.microsoft.com/office/drawing/2014/main" id="{EBAF395E-7D52-496C-ACDD-468AEC1ADF0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" y="85725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7F2CC9A-0596-6464-0447-84781E6B1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906" y="1447039"/>
            <a:ext cx="4175450" cy="1280831"/>
          </a:xfrm>
        </p:spPr>
        <p:txBody>
          <a:bodyPr anchor="t">
            <a:normAutofit/>
          </a:bodyPr>
          <a:lstStyle/>
          <a:p>
            <a:r>
              <a:rPr lang="ru-RU">
                <a:latin typeface="Batang"/>
                <a:ea typeface="Batang"/>
              </a:rPr>
              <a:t>19 октября</a:t>
            </a:r>
            <a:endParaRPr lang="ru-RU"/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56BAADB1-054E-4A82-8D07-643BD1F433E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 flipH="1">
            <a:off x="426452" y="1289401"/>
            <a:ext cx="829109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9AB86E6-ADDA-34FA-38DD-E65E94B72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626" y="2993547"/>
            <a:ext cx="4100581" cy="2263748"/>
          </a:xfrm>
        </p:spPr>
        <p:txBody>
          <a:bodyPr vert="horz" wrap="square" lIns="68580" tIns="34290" rIns="68580" bIns="34290" numCol="1" rtlCol="0" anchor="b" anchorCtr="0" compatLnSpc="1">
            <a:prstTxWarp prst="textNoShape">
              <a:avLst/>
            </a:prstTxWarp>
            <a:normAutofit/>
          </a:bodyPr>
          <a:lstStyle/>
          <a:p>
            <a:pPr algn="just">
              <a:buNone/>
            </a:pPr>
            <a:r>
              <a:rPr lang="en-US" sz="1350" dirty="0">
                <a:ea typeface="+mn-lt"/>
                <a:cs typeface="+mn-lt"/>
              </a:rPr>
              <a:t>    </a:t>
            </a:r>
            <a:r>
              <a:rPr lang="ru-RU" sz="1350" dirty="0">
                <a:ea typeface="+mn-lt"/>
                <a:cs typeface="+mn-lt"/>
              </a:rPr>
              <a:t>В </a:t>
            </a:r>
            <a:r>
              <a:rPr lang="ru-RU" sz="1350" dirty="0">
                <a:ea typeface="+mn-lt"/>
                <a:cs typeface="+mn-lt"/>
              </a:rPr>
              <a:t>стихотворении поэт развивает темы лицейской жизни и дружбы. В центре произведения лирический герой, который полностью сливается с автором, ведь в тексте ярко выражена автобиографическая основа. Начинается стихотворение с осеннего пейзажа, видимо, эта картина ассоциировалась у Пушкина с традиционными посиделками в кругу друзей.</a:t>
            </a:r>
            <a:endParaRPr lang="ru-RU" sz="1350" dirty="0"/>
          </a:p>
          <a:p>
            <a:pPr>
              <a:buNone/>
            </a:pPr>
            <a:endParaRPr lang="ru-RU" sz="1350" dirty="0"/>
          </a:p>
          <a:p>
            <a:pPr marL="0" indent="0">
              <a:buNone/>
            </a:pPr>
            <a:endParaRPr lang="ru-RU" sz="1350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="" xmlns:a16="http://schemas.microsoft.com/office/drawing/2014/main" id="{B3121654-FB13-441C-AB60-76710D9170C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4972050" y="1285875"/>
            <a:ext cx="0" cy="42862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 descr="Изображение выглядит как Человеческое лицо, портрет, картина, одежда&#10;&#10;Автоматически созданное описание">
            <a:extLst>
              <a:ext uri="{FF2B5EF4-FFF2-40B4-BE49-F238E27FC236}">
                <a16:creationId xmlns="" xmlns:a16="http://schemas.microsoft.com/office/drawing/2014/main" id="{3E8723CB-CF80-BA2C-142F-DB06DA5291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4951" y="1495218"/>
            <a:ext cx="3111523" cy="3865247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="" xmlns:a16="http://schemas.microsoft.com/office/drawing/2014/main" id="{C58D2D3E-B980-4D6F-BBFB-DF7A3A94729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 flipH="1">
            <a:off x="428626" y="5572125"/>
            <a:ext cx="829109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91587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686800" cy="1143000"/>
          </a:xfrm>
        </p:spPr>
        <p:txBody>
          <a:bodyPr/>
          <a:lstStyle/>
          <a:p>
            <a:r>
              <a:rPr lang="ru-RU" sz="4800" b="1" i="1">
                <a:solidFill>
                  <a:srgbClr val="FF0000"/>
                </a:solidFill>
                <a:latin typeface="Times New Roman" pitchFamily="18" charset="0"/>
              </a:rPr>
              <a:t>                    Пушкин за работой   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524000"/>
            <a:ext cx="8686800" cy="5029200"/>
          </a:xfrm>
        </p:spPr>
        <p:txBody>
          <a:bodyPr/>
          <a:lstStyle/>
          <a:p>
            <a:pPr>
              <a:buFontTx/>
              <a:buNone/>
            </a:pPr>
            <a:r>
              <a:rPr lang="ru-RU"/>
              <a:t>                                   </a:t>
            </a:r>
          </a:p>
          <a:p>
            <a:pPr>
              <a:buFontTx/>
              <a:buNone/>
            </a:pPr>
            <a:endParaRPr lang="ru-RU"/>
          </a:p>
          <a:p>
            <a:pPr>
              <a:buFontTx/>
              <a:buNone/>
            </a:pPr>
            <a:endParaRPr lang="ru-RU"/>
          </a:p>
          <a:p>
            <a:pPr>
              <a:buFontTx/>
              <a:buNone/>
            </a:pPr>
            <a:endParaRPr lang="ru-RU"/>
          </a:p>
          <a:p>
            <a:pPr>
              <a:buFontTx/>
              <a:buNone/>
            </a:pPr>
            <a:endParaRPr lang="ru-RU" sz="2400">
              <a:latin typeface="Times New Roman" pitchFamily="18" charset="0"/>
            </a:endParaRPr>
          </a:p>
        </p:txBody>
      </p:sp>
      <p:pic>
        <p:nvPicPr>
          <p:cNvPr id="80907" name="Picture 11"/>
          <p:cNvPicPr>
            <a:picLocks noChangeAspect="1" noChangeArrowheads="1"/>
          </p:cNvPicPr>
          <p:nvPr/>
        </p:nvPicPr>
        <p:blipFill>
          <a:blip r:embed="rId2" cstate="print">
            <a:lum bright="12000" contrast="12000"/>
          </a:blip>
          <a:srcRect/>
          <a:stretch>
            <a:fillRect/>
          </a:stretch>
        </p:blipFill>
        <p:spPr bwMode="auto">
          <a:xfrm>
            <a:off x="228600" y="533400"/>
            <a:ext cx="3238500" cy="3581400"/>
          </a:xfrm>
          <a:prstGeom prst="rect">
            <a:avLst/>
          </a:prstGeom>
          <a:noFill/>
          <a:ln w="28575">
            <a:solidFill>
              <a:srgbClr val="666699"/>
            </a:solidFill>
            <a:miter lim="800000"/>
            <a:headEnd/>
            <a:tailEnd/>
          </a:ln>
          <a:effectLst/>
        </p:spPr>
      </p:pic>
      <p:sp>
        <p:nvSpPr>
          <p:cNvPr id="80908" name="Rectangle 12"/>
          <p:cNvSpPr>
            <a:spLocks noChangeArrowheads="1"/>
          </p:cNvSpPr>
          <p:nvPr/>
        </p:nvSpPr>
        <p:spPr bwMode="auto">
          <a:xfrm>
            <a:off x="304800" y="4419600"/>
            <a:ext cx="2667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800">
                <a:solidFill>
                  <a:srgbClr val="0000FF"/>
                </a:solidFill>
                <a:latin typeface="Arial" charset="0"/>
              </a:rPr>
              <a:t>  </a:t>
            </a:r>
            <a:r>
              <a:rPr lang="ru-RU" sz="2000" b="1">
                <a:solidFill>
                  <a:srgbClr val="000099"/>
                </a:solidFill>
              </a:rPr>
              <a:t>Бюро А.С. Пушкина</a:t>
            </a:r>
          </a:p>
        </p:txBody>
      </p:sp>
      <p:sp>
        <p:nvSpPr>
          <p:cNvPr id="80910" name="Rectangle 14"/>
          <p:cNvSpPr>
            <a:spLocks noChangeArrowheads="1"/>
          </p:cNvSpPr>
          <p:nvPr/>
        </p:nvSpPr>
        <p:spPr bwMode="auto">
          <a:xfrm>
            <a:off x="3733800" y="1447800"/>
            <a:ext cx="54102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i="1">
                <a:solidFill>
                  <a:srgbClr val="000099"/>
                </a:solidFill>
              </a:rPr>
              <a:t>И мысли в голове волнуются в отваге,</a:t>
            </a:r>
          </a:p>
          <a:p>
            <a:r>
              <a:rPr lang="ru-RU" sz="2400" b="1" i="1">
                <a:solidFill>
                  <a:srgbClr val="000099"/>
                </a:solidFill>
              </a:rPr>
              <a:t>И рифмы лёгкие навстречу им бегут,</a:t>
            </a:r>
          </a:p>
          <a:p>
            <a:r>
              <a:rPr lang="ru-RU" sz="2400" b="1" i="1">
                <a:solidFill>
                  <a:srgbClr val="000099"/>
                </a:solidFill>
              </a:rPr>
              <a:t>И пальцы просятся к перу, перо – к  </a:t>
            </a:r>
          </a:p>
          <a:p>
            <a:r>
              <a:rPr lang="ru-RU" sz="2400" b="1" i="1">
                <a:solidFill>
                  <a:srgbClr val="000099"/>
                </a:solidFill>
              </a:rPr>
              <a:t>                                                        бумаге </a:t>
            </a:r>
          </a:p>
          <a:p>
            <a:r>
              <a:rPr lang="ru-RU" sz="2400" b="1" i="1">
                <a:solidFill>
                  <a:srgbClr val="000099"/>
                </a:solidFill>
              </a:rPr>
              <a:t>Минута – и стихи свободно потекут.</a:t>
            </a:r>
          </a:p>
        </p:txBody>
      </p:sp>
      <p:pic>
        <p:nvPicPr>
          <p:cNvPr id="80911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95960">
            <a:off x="6324600" y="3429000"/>
            <a:ext cx="2441575" cy="3200400"/>
          </a:xfrm>
          <a:prstGeom prst="rect">
            <a:avLst/>
          </a:prstGeom>
          <a:noFill/>
          <a:ln w="28575">
            <a:solidFill>
              <a:srgbClr val="808080"/>
            </a:solidFill>
            <a:miter lim="800000"/>
            <a:headEnd/>
            <a:tailEnd/>
          </a:ln>
          <a:effectLst/>
        </p:spPr>
      </p:pic>
      <p:pic>
        <p:nvPicPr>
          <p:cNvPr id="80912" name="Picture 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71800" y="3824288"/>
            <a:ext cx="2941638" cy="3033712"/>
          </a:xfrm>
          <a:prstGeom prst="rect">
            <a:avLst/>
          </a:prstGeom>
          <a:noFill/>
          <a:ln w="28575">
            <a:solidFill>
              <a:srgbClr val="80808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0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3000"/>
                                        <p:tgtEl>
                                          <p:spTgt spid="80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09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09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3000"/>
                                        <p:tgtEl>
                                          <p:spTgt spid="80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09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09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09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900"/>
                            </p:stCondLst>
                            <p:childTnLst>
                              <p:par>
                                <p:cTn id="31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09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09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09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700"/>
                            </p:stCondLst>
                            <p:childTnLst>
                              <p:par>
                                <p:cTn id="37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09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09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09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1300"/>
                            </p:stCondLst>
                            <p:childTnLst>
                              <p:par>
                                <p:cTn id="43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09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09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09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800"/>
                            </p:stCondLst>
                            <p:childTnLst>
                              <p:par>
                                <p:cTn id="49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09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09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09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="" xmlns:a16="http://schemas.microsoft.com/office/drawing/2014/main" id="{EBAF395E-7D52-496C-ACDD-468AEC1ADF0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" y="85725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A8A41C8-1BF8-4FDF-DD1B-C1630F6145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906" y="1447039"/>
            <a:ext cx="4175450" cy="1280831"/>
          </a:xfrm>
        </p:spPr>
        <p:txBody>
          <a:bodyPr anchor="t">
            <a:normAutofit/>
          </a:bodyPr>
          <a:lstStyle/>
          <a:p>
            <a:r>
              <a:rPr lang="ru-RU" dirty="0" err="1" smtClean="0">
                <a:latin typeface="Batang"/>
                <a:ea typeface="Batang"/>
              </a:rPr>
              <a:t>Арион</a:t>
            </a:r>
            <a:endParaRPr lang="ru-RU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56BAADB1-054E-4A82-8D07-643BD1F433E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 flipH="1">
            <a:off x="426452" y="1289401"/>
            <a:ext cx="829109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EAF208C-7FB3-B269-E913-02DB170A65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626" y="2993547"/>
            <a:ext cx="4100581" cy="2263748"/>
          </a:xfrm>
        </p:spPr>
        <p:txBody>
          <a:bodyPr vert="horz" wrap="square" lIns="68580" tIns="34290" rIns="68580" bIns="34290" numCol="1" rtlCol="0" anchor="b" anchorCtr="0" compatLnSpc="1">
            <a:prstTxWarp prst="textNoShape">
              <a:avLst/>
            </a:prstTxWarp>
            <a:noAutofit/>
          </a:bodyPr>
          <a:lstStyle/>
          <a:p>
            <a:pPr marL="0" indent="0" algn="just">
              <a:buNone/>
            </a:pPr>
            <a:r>
              <a:rPr lang="ru-RU" sz="1800" dirty="0">
                <a:latin typeface="Arial"/>
                <a:cs typeface="Arial"/>
              </a:rPr>
              <a:t>Произведение относится к виду гражданской лирики. Поэт говорит о декабристах как о людях, которые умело вели корабль, но им помешала неожиданная самодержавная буря. И хотя они заплатили за свой смелый поступок, остался поэт, который будет воспевать их подвиги и доносить до масс их идеи.</a:t>
            </a:r>
            <a:endParaRPr lang="ru-RU" sz="1800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="" xmlns:a16="http://schemas.microsoft.com/office/drawing/2014/main" id="{B3121654-FB13-441C-AB60-76710D9170C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4972050" y="1285875"/>
            <a:ext cx="0" cy="42862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 descr="Изображение выглядит как картина, Человеческое лицо, мифология, рисунок&#10;&#10;Автоматически созданное описание">
            <a:extLst>
              <a:ext uri="{FF2B5EF4-FFF2-40B4-BE49-F238E27FC236}">
                <a16:creationId xmlns="" xmlns:a16="http://schemas.microsoft.com/office/drawing/2014/main" id="{CCE3ADA1-6558-6177-98B5-CDF6980799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4392" y="1495218"/>
            <a:ext cx="2792640" cy="3865247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="" xmlns:a16="http://schemas.microsoft.com/office/drawing/2014/main" id="{C58D2D3E-B980-4D6F-BBFB-DF7A3A94729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 flipH="1">
            <a:off x="428626" y="5572125"/>
            <a:ext cx="829109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72495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="" xmlns:a16="http://schemas.microsoft.com/office/drawing/2014/main" id="{B8F14E13-1923-411D-9A16-1C28898D562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5086" y="857250"/>
            <a:ext cx="9149087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6AA8EEB-9591-6221-9C82-2FE2B4E6D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6903" y="4286251"/>
            <a:ext cx="2771774" cy="1131267"/>
          </a:xfrm>
        </p:spPr>
        <p:txBody>
          <a:bodyPr anchor="ctr">
            <a:normAutofit/>
          </a:bodyPr>
          <a:lstStyle/>
          <a:p>
            <a:r>
              <a:rPr lang="ru-RU" sz="2550">
                <a:latin typeface="Batang"/>
                <a:ea typeface="Batang"/>
              </a:rPr>
              <a:t>Уж небо осенью дышало...</a:t>
            </a:r>
            <a:endParaRPr lang="ru-RU" sz="2550"/>
          </a:p>
        </p:txBody>
      </p:sp>
      <p:pic>
        <p:nvPicPr>
          <p:cNvPr id="4" name="Рисунок 3" descr="Изображение выглядит как на открытом воздухе, облако, дерево, небо&#10;&#10;Автоматически созданное описание">
            <a:extLst>
              <a:ext uri="{FF2B5EF4-FFF2-40B4-BE49-F238E27FC236}">
                <a16:creationId xmlns="" xmlns:a16="http://schemas.microsoft.com/office/drawing/2014/main" id="{3B034BC0-3A52-7C99-916B-B7B1B21CE4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2140" b="2846"/>
          <a:stretch/>
        </p:blipFill>
        <p:spPr>
          <a:xfrm>
            <a:off x="428500" y="1285875"/>
            <a:ext cx="8294984" cy="2492377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D927055D-9ECF-487E-91DD-FFA84AB92DB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 flipH="1">
            <a:off x="428500" y="4110051"/>
            <a:ext cx="829109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E3578B26-6CAF-54CC-5E9C-0D1685F5B4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46236" y="4286251"/>
            <a:ext cx="5177247" cy="1131271"/>
          </a:xfrm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  <a:normAutofit/>
          </a:bodyPr>
          <a:lstStyle/>
          <a:p>
            <a:pPr algn="just">
              <a:lnSpc>
                <a:spcPct val="110000"/>
              </a:lnSpc>
              <a:buNone/>
            </a:pPr>
            <a:r>
              <a:rPr lang="en-US" sz="1050" dirty="0">
                <a:latin typeface="Verdana"/>
                <a:ea typeface="Verdana"/>
              </a:rPr>
              <a:t>    </a:t>
            </a:r>
            <a:r>
              <a:rPr lang="ru-RU" sz="1050" dirty="0">
                <a:latin typeface="Verdana"/>
                <a:ea typeface="Verdana"/>
              </a:rPr>
              <a:t>Центральное </a:t>
            </a:r>
            <a:r>
              <a:rPr lang="ru-RU" sz="1050" dirty="0">
                <a:latin typeface="Verdana"/>
                <a:ea typeface="Verdana"/>
              </a:rPr>
              <a:t>место в произведении «Уж небо осенью дышало…» занимает основная тема наступления осени. Для автора это время ассоциируется с угасанием солнца, туманными далями и голыми ветвями. Александр Сергеевич отмечает, что день постепенно начинает уменьшаться, ведь природа готовится к зимним морозам.</a:t>
            </a:r>
          </a:p>
          <a:p>
            <a:pPr>
              <a:lnSpc>
                <a:spcPct val="110000"/>
              </a:lnSpc>
              <a:buNone/>
            </a:pPr>
            <a:endParaRPr lang="ru-RU" sz="1050" dirty="0">
              <a:latin typeface="Verdana"/>
              <a:ea typeface="Verdana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="" xmlns:a16="http://schemas.microsoft.com/office/drawing/2014/main" id="{F0DC1883-8AF7-483D-9074-3C6D8AF5759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 flipH="1">
            <a:off x="428626" y="5572125"/>
            <a:ext cx="829109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="" xmlns:a16="http://schemas.microsoft.com/office/drawing/2014/main" id="{1CF89D75-E5AC-4C45-9D87-228849A4C7A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3314700" y="4110051"/>
            <a:ext cx="0" cy="146207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2905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BFA"/>
            </a:gs>
            <a:gs pos="30000">
              <a:srgbClr val="C4D6EB"/>
            </a:gs>
            <a:gs pos="60001">
              <a:srgbClr val="85C2FF"/>
            </a:gs>
            <a:gs pos="100000">
              <a:srgbClr val="5E9E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2"/>
          <p:cNvSpPr>
            <a:spLocks noChangeArrowheads="1"/>
          </p:cNvSpPr>
          <p:nvPr/>
        </p:nvSpPr>
        <p:spPr bwMode="auto">
          <a:xfrm>
            <a:off x="4572000" y="304800"/>
            <a:ext cx="43434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2000" b="1" i="1">
                <a:solidFill>
                  <a:srgbClr val="000099"/>
                </a:solidFill>
              </a:rPr>
              <a:t>…Нет, весь я не умру – </a:t>
            </a:r>
            <a:endParaRPr lang="ru-RU" sz="2000" b="1">
              <a:solidFill>
                <a:srgbClr val="000099"/>
              </a:solidFill>
            </a:endParaRPr>
          </a:p>
          <a:p>
            <a:r>
              <a:rPr lang="ru-RU" sz="2000" b="1" i="1">
                <a:solidFill>
                  <a:srgbClr val="000099"/>
                </a:solidFill>
              </a:rPr>
              <a:t>                         душа в заветной лире</a:t>
            </a:r>
            <a:endParaRPr lang="ru-RU" sz="2000" b="1">
              <a:solidFill>
                <a:srgbClr val="000099"/>
              </a:solidFill>
            </a:endParaRPr>
          </a:p>
          <a:p>
            <a:r>
              <a:rPr lang="ru-RU" sz="2000" b="1" i="1">
                <a:solidFill>
                  <a:srgbClr val="000099"/>
                </a:solidFill>
              </a:rPr>
              <a:t>Мой прах переживёт и тленья </a:t>
            </a:r>
            <a:endParaRPr lang="ru-RU" sz="2000" b="1">
              <a:solidFill>
                <a:srgbClr val="000099"/>
              </a:solidFill>
            </a:endParaRPr>
          </a:p>
          <a:p>
            <a:r>
              <a:rPr lang="ru-RU" sz="2000" b="1" i="1">
                <a:solidFill>
                  <a:srgbClr val="000099"/>
                </a:solidFill>
              </a:rPr>
              <a:t>                                            избежит, -</a:t>
            </a:r>
            <a:endParaRPr lang="ru-RU" sz="2000" b="1">
              <a:solidFill>
                <a:srgbClr val="000099"/>
              </a:solidFill>
            </a:endParaRPr>
          </a:p>
          <a:p>
            <a:r>
              <a:rPr lang="ru-RU" sz="2000" b="1" i="1">
                <a:solidFill>
                  <a:srgbClr val="000099"/>
                </a:solidFill>
              </a:rPr>
              <a:t>и славен буду я, </a:t>
            </a:r>
            <a:endParaRPr lang="ru-RU" sz="2000" b="1">
              <a:solidFill>
                <a:srgbClr val="000099"/>
              </a:solidFill>
            </a:endParaRPr>
          </a:p>
          <a:p>
            <a:r>
              <a:rPr lang="ru-RU" sz="2000" b="1" i="1">
                <a:solidFill>
                  <a:srgbClr val="000099"/>
                </a:solidFill>
              </a:rPr>
              <a:t>                    доколь в подлунном мире</a:t>
            </a:r>
            <a:endParaRPr lang="ru-RU" sz="2000" b="1">
              <a:solidFill>
                <a:srgbClr val="000099"/>
              </a:solidFill>
            </a:endParaRPr>
          </a:p>
          <a:p>
            <a:r>
              <a:rPr lang="ru-RU" sz="2000" b="1" i="1">
                <a:solidFill>
                  <a:srgbClr val="000099"/>
                </a:solidFill>
              </a:rPr>
              <a:t>Жив будет хоть один пиит.</a:t>
            </a:r>
            <a:endParaRPr lang="ru-RU" sz="2000" b="1">
              <a:solidFill>
                <a:srgbClr val="000099"/>
              </a:solidFill>
            </a:endParaRPr>
          </a:p>
          <a:p>
            <a:r>
              <a:rPr lang="ru-RU" sz="2000" b="1" i="1">
                <a:solidFill>
                  <a:srgbClr val="000099"/>
                </a:solidFill>
              </a:rPr>
              <a:t>                                         А.С. Пушкин</a:t>
            </a:r>
            <a:r>
              <a:rPr lang="ru-RU" sz="2400" b="1">
                <a:solidFill>
                  <a:srgbClr val="0000CC"/>
                </a:solidFill>
              </a:rPr>
              <a:t> </a:t>
            </a:r>
          </a:p>
        </p:txBody>
      </p:sp>
      <p:pic>
        <p:nvPicPr>
          <p:cNvPr id="1986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4800"/>
            <a:ext cx="4495800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866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3309938"/>
            <a:ext cx="5486400" cy="354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866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427050">
            <a:off x="228600" y="3657600"/>
            <a:ext cx="2897188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8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98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986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986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986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986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986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986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2000"/>
                                        <p:tgtEl>
                                          <p:spTgt spid="198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2000"/>
                                        <p:tgtEl>
                                          <p:spTgt spid="198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9" dur="2000"/>
                                        <p:tgtEl>
                                          <p:spTgt spid="198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4E777"/>
            </a:gs>
            <a:gs pos="100000">
              <a:srgbClr val="00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4" descr="pushki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1447800"/>
            <a:ext cx="4443413" cy="387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9815" name="Picture 7" descr="Гвидон 11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925763"/>
            <a:ext cx="1778000" cy="393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9817" name="Picture 9" descr="Пушкин 0_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FF9"/>
              </a:clrFrom>
              <a:clrTo>
                <a:srgbClr val="FEFF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67600" y="381000"/>
            <a:ext cx="1219200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4" name="Picture 10" descr="Кот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81200" y="3810000"/>
            <a:ext cx="1882775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5" name="Рисунок 9" descr="Рисунок7_0.tmp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77000" y="3657600"/>
            <a:ext cx="2319338" cy="289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456" name="Rectangle 8"/>
          <p:cNvSpPr>
            <a:spLocks noChangeArrowheads="1"/>
          </p:cNvSpPr>
          <p:nvPr/>
        </p:nvSpPr>
        <p:spPr bwMode="auto">
          <a:xfrm rot="-909721">
            <a:off x="0" y="685800"/>
            <a:ext cx="82042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5400" b="1">
                <a:solidFill>
                  <a:srgbClr val="0000FF"/>
                </a:solidFill>
                <a:latin typeface="Monotype Corsiva" pitchFamily="66" charset="0"/>
              </a:rPr>
              <a:t>«Что за прелесть эти сказки»</a:t>
            </a:r>
            <a:br>
              <a:rPr lang="ru-RU" sz="5400" b="1">
                <a:solidFill>
                  <a:srgbClr val="0000FF"/>
                </a:solidFill>
                <a:latin typeface="Monotype Corsiva" pitchFamily="66" charset="0"/>
              </a:rPr>
            </a:br>
            <a:endParaRPr lang="ru-RU" sz="5400" b="1">
              <a:solidFill>
                <a:srgbClr val="0000FF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600" decel="100000"/>
                                        <p:tgtEl>
                                          <p:spTgt spid="1044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600" decel="100000" fill="hold"/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00" decel="100000" fill="hold"/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00" decel="100000" fill="hold"/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4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600" decel="100000"/>
                                        <p:tgtEl>
                                          <p:spTgt spid="1198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600" decel="100000" fill="hold"/>
                                        <p:tgtEl>
                                          <p:spTgt spid="1198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00" decel="100000" fill="hold"/>
                                        <p:tgtEl>
                                          <p:spTgt spid="119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00" decel="100000" fill="hold"/>
                                        <p:tgtEl>
                                          <p:spTgt spid="119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9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9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4E777"/>
            </a:gs>
            <a:gs pos="100000">
              <a:srgbClr val="FFCC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4" name="Rectangle 4"/>
          <p:cNvSpPr>
            <a:spLocks noChangeArrowheads="1"/>
          </p:cNvSpPr>
          <p:nvPr/>
        </p:nvSpPr>
        <p:spPr bwMode="auto">
          <a:xfrm>
            <a:off x="228600" y="5334000"/>
            <a:ext cx="4572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 sz="1800">
              <a:latin typeface="Arial" charset="0"/>
            </a:endParaRPr>
          </a:p>
        </p:txBody>
      </p:sp>
      <p:pic>
        <p:nvPicPr>
          <p:cNvPr id="102409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863" y="228600"/>
            <a:ext cx="4892675" cy="6400800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  <a:effectLst/>
        </p:spPr>
      </p:pic>
      <p:sp>
        <p:nvSpPr>
          <p:cNvPr id="102410" name="Rectangle 10"/>
          <p:cNvSpPr>
            <a:spLocks noChangeArrowheads="1"/>
          </p:cNvSpPr>
          <p:nvPr/>
        </p:nvSpPr>
        <p:spPr bwMode="auto">
          <a:xfrm>
            <a:off x="5257800" y="609600"/>
            <a:ext cx="3951288" cy="557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000" b="1">
                <a:solidFill>
                  <a:srgbClr val="003300"/>
                </a:solidFill>
              </a:rPr>
              <a:t>У лукоморья дуб зелёный,</a:t>
            </a:r>
            <a:br>
              <a:rPr lang="ru-RU" sz="2000" b="1">
                <a:solidFill>
                  <a:srgbClr val="003300"/>
                </a:solidFill>
              </a:rPr>
            </a:br>
            <a:r>
              <a:rPr lang="ru-RU" sz="2000" b="1">
                <a:solidFill>
                  <a:srgbClr val="003300"/>
                </a:solidFill>
              </a:rPr>
              <a:t>Златая цепь на дубе том:</a:t>
            </a:r>
            <a:br>
              <a:rPr lang="ru-RU" sz="2000" b="1">
                <a:solidFill>
                  <a:srgbClr val="003300"/>
                </a:solidFill>
              </a:rPr>
            </a:br>
            <a:r>
              <a:rPr lang="ru-RU" sz="2000" b="1">
                <a:solidFill>
                  <a:srgbClr val="003300"/>
                </a:solidFill>
              </a:rPr>
              <a:t>И днём и ночью кот учёный</a:t>
            </a:r>
            <a:br>
              <a:rPr lang="ru-RU" sz="2000" b="1">
                <a:solidFill>
                  <a:srgbClr val="003300"/>
                </a:solidFill>
              </a:rPr>
            </a:br>
            <a:r>
              <a:rPr lang="ru-RU" sz="2000" b="1">
                <a:solidFill>
                  <a:srgbClr val="003300"/>
                </a:solidFill>
              </a:rPr>
              <a:t>Всё ходит по цепи кругом:</a:t>
            </a:r>
            <a:br>
              <a:rPr lang="ru-RU" sz="2000" b="1">
                <a:solidFill>
                  <a:srgbClr val="003300"/>
                </a:solidFill>
              </a:rPr>
            </a:br>
            <a:r>
              <a:rPr lang="ru-RU" sz="2000" b="1">
                <a:solidFill>
                  <a:srgbClr val="003300"/>
                </a:solidFill>
              </a:rPr>
              <a:t>Идёт направо – песнь заводит,</a:t>
            </a:r>
            <a:br>
              <a:rPr lang="ru-RU" sz="2000" b="1">
                <a:solidFill>
                  <a:srgbClr val="003300"/>
                </a:solidFill>
              </a:rPr>
            </a:br>
            <a:r>
              <a:rPr lang="ru-RU" sz="2000" b="1">
                <a:solidFill>
                  <a:srgbClr val="003300"/>
                </a:solidFill>
              </a:rPr>
              <a:t>Налево – сказку говорит.</a:t>
            </a:r>
            <a:br>
              <a:rPr lang="ru-RU" sz="2000" b="1">
                <a:solidFill>
                  <a:srgbClr val="003300"/>
                </a:solidFill>
              </a:rPr>
            </a:br>
            <a:r>
              <a:rPr lang="ru-RU" sz="2000" b="1">
                <a:solidFill>
                  <a:srgbClr val="003300"/>
                </a:solidFill>
              </a:rPr>
              <a:t>Там чудеса: там леший бродит, </a:t>
            </a:r>
            <a:br>
              <a:rPr lang="ru-RU" sz="2000" b="1">
                <a:solidFill>
                  <a:srgbClr val="003300"/>
                </a:solidFill>
              </a:rPr>
            </a:br>
            <a:r>
              <a:rPr lang="ru-RU" sz="2000" b="1">
                <a:solidFill>
                  <a:srgbClr val="003300"/>
                </a:solidFill>
              </a:rPr>
              <a:t>Русалка на ветвях сидит;</a:t>
            </a:r>
            <a:br>
              <a:rPr lang="ru-RU" sz="2000" b="1">
                <a:solidFill>
                  <a:srgbClr val="003300"/>
                </a:solidFill>
              </a:rPr>
            </a:br>
            <a:r>
              <a:rPr lang="ru-RU" sz="2000" b="1">
                <a:solidFill>
                  <a:srgbClr val="003300"/>
                </a:solidFill>
              </a:rPr>
              <a:t>Там на неведомых дорожках</a:t>
            </a:r>
            <a:br>
              <a:rPr lang="ru-RU" sz="2000" b="1">
                <a:solidFill>
                  <a:srgbClr val="003300"/>
                </a:solidFill>
              </a:rPr>
            </a:br>
            <a:r>
              <a:rPr lang="ru-RU" sz="2000" b="1">
                <a:solidFill>
                  <a:srgbClr val="003300"/>
                </a:solidFill>
              </a:rPr>
              <a:t>Следы невиданных зверей;</a:t>
            </a:r>
            <a:br>
              <a:rPr lang="ru-RU" sz="2000" b="1">
                <a:solidFill>
                  <a:srgbClr val="003300"/>
                </a:solidFill>
              </a:rPr>
            </a:br>
            <a:r>
              <a:rPr lang="ru-RU" sz="2000" b="1">
                <a:solidFill>
                  <a:srgbClr val="003300"/>
                </a:solidFill>
              </a:rPr>
              <a:t>Избушка там на курьих ножках</a:t>
            </a:r>
            <a:br>
              <a:rPr lang="ru-RU" sz="2000" b="1">
                <a:solidFill>
                  <a:srgbClr val="003300"/>
                </a:solidFill>
              </a:rPr>
            </a:br>
            <a:r>
              <a:rPr lang="ru-RU" sz="2000" b="1">
                <a:solidFill>
                  <a:srgbClr val="003300"/>
                </a:solidFill>
              </a:rPr>
              <a:t>Стоит без окон, без дверей;</a:t>
            </a:r>
            <a:br>
              <a:rPr lang="ru-RU" sz="2000" b="1">
                <a:solidFill>
                  <a:srgbClr val="003300"/>
                </a:solidFill>
              </a:rPr>
            </a:br>
            <a:r>
              <a:rPr lang="ru-RU" sz="2000" b="1">
                <a:solidFill>
                  <a:srgbClr val="003300"/>
                </a:solidFill>
              </a:rPr>
              <a:t>Там лес и дол видений полны;</a:t>
            </a:r>
            <a:br>
              <a:rPr lang="ru-RU" sz="2000" b="1">
                <a:solidFill>
                  <a:srgbClr val="003300"/>
                </a:solidFill>
              </a:rPr>
            </a:br>
            <a:r>
              <a:rPr lang="ru-RU" sz="2000" b="1">
                <a:solidFill>
                  <a:srgbClr val="003300"/>
                </a:solidFill>
              </a:rPr>
              <a:t>Там о заре прихлынут волны</a:t>
            </a:r>
            <a:br>
              <a:rPr lang="ru-RU" sz="2000" b="1">
                <a:solidFill>
                  <a:srgbClr val="003300"/>
                </a:solidFill>
              </a:rPr>
            </a:br>
            <a:r>
              <a:rPr lang="ru-RU" sz="2000" b="1">
                <a:solidFill>
                  <a:srgbClr val="003300"/>
                </a:solidFill>
              </a:rPr>
              <a:t>На брег песчаный и пустой,</a:t>
            </a:r>
            <a:br>
              <a:rPr lang="ru-RU" sz="2000" b="1">
                <a:solidFill>
                  <a:srgbClr val="003300"/>
                </a:solidFill>
              </a:rPr>
            </a:br>
            <a:r>
              <a:rPr lang="ru-RU" sz="2000" b="1">
                <a:solidFill>
                  <a:srgbClr val="003300"/>
                </a:solidFill>
              </a:rPr>
              <a:t>И тридцать витязей прекрасных</a:t>
            </a:r>
            <a:br>
              <a:rPr lang="ru-RU" sz="2000" b="1">
                <a:solidFill>
                  <a:srgbClr val="003300"/>
                </a:solidFill>
              </a:rPr>
            </a:br>
            <a:r>
              <a:rPr lang="ru-RU" sz="2000" b="1">
                <a:solidFill>
                  <a:srgbClr val="003300"/>
                </a:solidFill>
              </a:rPr>
              <a:t>Чредой из вод выходят ясных,</a:t>
            </a:r>
            <a:br>
              <a:rPr lang="ru-RU" sz="2000" b="1">
                <a:solidFill>
                  <a:srgbClr val="003300"/>
                </a:solidFill>
              </a:rPr>
            </a:br>
            <a:r>
              <a:rPr lang="ru-RU" sz="2000" b="1">
                <a:solidFill>
                  <a:srgbClr val="003300"/>
                </a:solidFill>
              </a:rPr>
              <a:t>И с ними дядька их морской</a:t>
            </a:r>
            <a:r>
              <a:rPr lang="ru-RU" sz="2000" b="1">
                <a:solidFill>
                  <a:srgbClr val="006600"/>
                </a:solidFill>
              </a:rPr>
              <a:t>…</a:t>
            </a:r>
            <a:r>
              <a:rPr lang="ru-RU" sz="2000" b="1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102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rgbClr val="84E777"/>
            </a:gs>
            <a:gs pos="100000">
              <a:srgbClr val="FFCC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14" descr="Сказка о царе Салтане1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304800"/>
            <a:ext cx="1757363" cy="270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7523" name="Rectangle 8"/>
          <p:cNvSpPr>
            <a:spLocks noChangeArrowheads="1"/>
          </p:cNvSpPr>
          <p:nvPr/>
        </p:nvSpPr>
        <p:spPr bwMode="auto">
          <a:xfrm rot="-5400000">
            <a:off x="1079500" y="1952625"/>
            <a:ext cx="1512888" cy="25923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1">
              <a:latin typeface="Arial" charset="0"/>
            </a:endParaRPr>
          </a:p>
        </p:txBody>
      </p:sp>
      <p:sp>
        <p:nvSpPr>
          <p:cNvPr id="107524" name="Rectangle 6"/>
          <p:cNvSpPr>
            <a:spLocks noChangeArrowheads="1"/>
          </p:cNvSpPr>
          <p:nvPr/>
        </p:nvSpPr>
        <p:spPr bwMode="auto">
          <a:xfrm>
            <a:off x="900113" y="1412875"/>
            <a:ext cx="1079500" cy="208756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1">
              <a:latin typeface="Arial" charset="0"/>
            </a:endParaRPr>
          </a:p>
        </p:txBody>
      </p:sp>
      <p:pic>
        <p:nvPicPr>
          <p:cNvPr id="107525" name="Picture 5" descr="Рисунок11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278188" cy="413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6" name="Picture 10" descr="Сказка о рыбак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15200" y="4191000"/>
            <a:ext cx="1708150" cy="227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7" name="Picture 15" descr="93111903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39000" y="990600"/>
            <a:ext cx="1746250" cy="228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8" name="Picture 17" descr="98120515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00400" y="3733800"/>
            <a:ext cx="190500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9" name="Picture 18" descr="5400004254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3400" y="4419600"/>
            <a:ext cx="1905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30" name="Picture 20" descr="Руслан и Людмила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181600" y="381000"/>
            <a:ext cx="179705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31" name="Picture 21" descr="Сказка о попе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257800" y="3200400"/>
            <a:ext cx="1919288" cy="251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1075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600" decel="100000"/>
                                        <p:tgtEl>
                                          <p:spTgt spid="1075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600" decel="100000" fill="hold"/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00" decel="100000" fill="hold"/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600" decel="100000"/>
                                        <p:tgtEl>
                                          <p:spTgt spid="1075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600" decel="100000" fill="hold"/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 decel="100000" fill="hold"/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00" decel="100000" fill="hold"/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600" decel="100000"/>
                                        <p:tgtEl>
                                          <p:spTgt spid="107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600" decel="100000" fill="hold"/>
                                        <p:tgtEl>
                                          <p:spTgt spid="1075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00" decel="100000" fill="hold"/>
                                        <p:tgtEl>
                                          <p:spTgt spid="107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00" decel="100000" fill="hold"/>
                                        <p:tgtEl>
                                          <p:spTgt spid="107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7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7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600" decel="100000"/>
                                        <p:tgtEl>
                                          <p:spTgt spid="107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600" decel="100000" fill="hold"/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00" decel="100000" fill="hold"/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00" decel="100000" fill="hold"/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0"/>
                            </p:stCondLst>
                            <p:childTnLst>
                              <p:par>
                                <p:cTn id="5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600" decel="100000"/>
                                        <p:tgtEl>
                                          <p:spTgt spid="1075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600" decel="100000" fill="hold"/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00" decel="100000" fill="hold"/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00" decel="100000" fill="hold"/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000"/>
                            </p:stCondLst>
                            <p:childTnLst>
                              <p:par>
                                <p:cTn id="5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600" decel="100000"/>
                                        <p:tgtEl>
                                          <p:spTgt spid="1075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600" decel="100000" fill="hold"/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00" decel="100000" fill="hold"/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00" decel="100000" fill="hold"/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4E777"/>
            </a:gs>
            <a:gs pos="100000">
              <a:srgbClr val="FFCC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2" name="WordArt 4"/>
          <p:cNvSpPr>
            <a:spLocks noChangeArrowheads="1" noChangeShapeType="1" noTextEdit="1"/>
          </p:cNvSpPr>
          <p:nvPr/>
        </p:nvSpPr>
        <p:spPr bwMode="auto">
          <a:xfrm>
            <a:off x="838200" y="838200"/>
            <a:ext cx="8001000" cy="32766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endParaRPr lang="ru-RU" sz="36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0000"/>
                  </a:gs>
                  <a:gs pos="100000">
                    <a:srgbClr val="006600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09573" name="Rectangle 5"/>
          <p:cNvSpPr>
            <a:spLocks noChangeArrowheads="1"/>
          </p:cNvSpPr>
          <p:nvPr/>
        </p:nvSpPr>
        <p:spPr bwMode="auto">
          <a:xfrm>
            <a:off x="838200" y="1447800"/>
            <a:ext cx="7924800" cy="1920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5400" b="1" dirty="0">
                <a:solidFill>
                  <a:srgbClr val="006600"/>
                </a:solidFill>
                <a:latin typeface="Monotype Corsiva" pitchFamily="66" charset="0"/>
              </a:rPr>
              <a:t>По сказкам А.С. </a:t>
            </a:r>
            <a:r>
              <a:rPr lang="ru-RU" sz="5400" b="1" dirty="0" smtClean="0">
                <a:solidFill>
                  <a:srgbClr val="006600"/>
                </a:solidFill>
                <a:latin typeface="Monotype Corsiva" pitchFamily="66" charset="0"/>
              </a:rPr>
              <a:t>Пушкина</a:t>
            </a:r>
          </a:p>
          <a:p>
            <a:pPr algn="ctr">
              <a:spcBef>
                <a:spcPct val="20000"/>
              </a:spcBef>
            </a:pPr>
            <a:r>
              <a:rPr lang="ru-RU" sz="5400" b="1" dirty="0" smtClean="0">
                <a:solidFill>
                  <a:srgbClr val="006600"/>
                </a:solidFill>
                <a:latin typeface="Monotype Corsiva" pitchFamily="66" charset="0"/>
              </a:rPr>
              <a:t>Инсценировка</a:t>
            </a:r>
            <a:endParaRPr lang="ru-RU" sz="5400" b="1" dirty="0">
              <a:solidFill>
                <a:srgbClr val="0066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FF"/>
            </a:gs>
            <a:gs pos="100000">
              <a:srgbClr val="84E777"/>
            </a:gs>
          </a:gsLst>
          <a:path path="rect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0" name="Picture 2" descr="Пушкин 05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8600"/>
            <a:ext cx="5349875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889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581400" y="3810000"/>
            <a:ext cx="5562600" cy="3249613"/>
          </a:xfrm>
        </p:spPr>
        <p:txBody>
          <a:bodyPr/>
          <a:lstStyle/>
          <a:p>
            <a:pPr>
              <a:buFontTx/>
              <a:buNone/>
            </a:pPr>
            <a:r>
              <a:rPr lang="ru-RU" b="1" i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  </a:t>
            </a:r>
            <a:r>
              <a:rPr lang="ru-RU" b="1" i="1">
                <a:latin typeface="Times New Roman" pitchFamily="18" charset="0"/>
              </a:rPr>
              <a:t>Царь с царицею простился, В путь-дорогу снарядился, </a:t>
            </a:r>
            <a:br>
              <a:rPr lang="ru-RU" b="1" i="1">
                <a:latin typeface="Times New Roman" pitchFamily="18" charset="0"/>
              </a:rPr>
            </a:br>
            <a:r>
              <a:rPr lang="ru-RU" b="1" i="1">
                <a:latin typeface="Times New Roman" pitchFamily="18" charset="0"/>
              </a:rPr>
              <a:t>И царица у окна </a:t>
            </a:r>
            <a:br>
              <a:rPr lang="ru-RU" b="1" i="1">
                <a:latin typeface="Times New Roman" pitchFamily="18" charset="0"/>
              </a:rPr>
            </a:br>
            <a:r>
              <a:rPr lang="ru-RU" b="1" i="1">
                <a:latin typeface="Times New Roman" pitchFamily="18" charset="0"/>
              </a:rPr>
              <a:t>Села ждать его одна.</a:t>
            </a:r>
            <a:r>
              <a:rPr lang="ru-RU" sz="2800" b="1" i="1"/>
              <a:t> </a:t>
            </a:r>
          </a:p>
        </p:txBody>
      </p:sp>
      <p:pic>
        <p:nvPicPr>
          <p:cNvPr id="208901" name="Picture 5" descr="Пушкин 05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23603">
            <a:off x="6108700" y="444500"/>
            <a:ext cx="2478088" cy="290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4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8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8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8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8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533400" y="1600200"/>
            <a:ext cx="8229600" cy="5821363"/>
          </a:xfrm>
        </p:spPr>
        <p:txBody>
          <a:bodyPr/>
          <a:lstStyle/>
          <a:p>
            <a:pPr>
              <a:buFontTx/>
              <a:buNone/>
            </a:pPr>
            <a:r>
              <a:rPr lang="ru-RU" dirty="0"/>
              <a:t>             </a:t>
            </a:r>
            <a:r>
              <a:rPr lang="ru-RU" b="1" dirty="0">
                <a:solidFill>
                  <a:srgbClr val="000099"/>
                </a:solidFill>
                <a:latin typeface="Times New Roman" pitchFamily="18" charset="0"/>
              </a:rPr>
              <a:t>В</a:t>
            </a:r>
            <a:r>
              <a:rPr lang="ru-RU" dirty="0">
                <a:solidFill>
                  <a:srgbClr val="000099"/>
                </a:solidFill>
              </a:rPr>
              <a:t> </a:t>
            </a:r>
            <a:r>
              <a:rPr lang="ru-RU" b="1" dirty="0">
                <a:solidFill>
                  <a:srgbClr val="000099"/>
                </a:solidFill>
                <a:latin typeface="Times New Roman" pitchFamily="18" charset="0"/>
              </a:rPr>
              <a:t> феврале 1837 года в пятом часу пополудни на окраине Петербурга, близ Чёрной речки, прозвучал выстрел…</a:t>
            </a:r>
          </a:p>
          <a:p>
            <a:pPr>
              <a:buFontTx/>
              <a:buNone/>
            </a:pPr>
            <a:r>
              <a:rPr lang="ru-RU" b="1" dirty="0">
                <a:solidFill>
                  <a:srgbClr val="000099"/>
                </a:solidFill>
                <a:latin typeface="Times New Roman" pitchFamily="18" charset="0"/>
              </a:rPr>
              <a:t>              10 февраля в два часа сорок пять минут в России не стало ПУШКИНА…</a:t>
            </a:r>
          </a:p>
          <a:p>
            <a:pPr>
              <a:buFontTx/>
              <a:buNone/>
            </a:pPr>
            <a:r>
              <a:rPr lang="ru-RU" b="1" dirty="0">
                <a:solidFill>
                  <a:srgbClr val="000099"/>
                </a:solidFill>
                <a:latin typeface="Times New Roman" pitchFamily="18" charset="0"/>
              </a:rPr>
              <a:t>             По всей стране в этот день проходят мероприятия, посвящённые печальной дате -  выставки, встречи, собрания.</a:t>
            </a:r>
            <a:endParaRPr lang="ru-RU" b="1" i="1" dirty="0">
              <a:solidFill>
                <a:srgbClr val="000099"/>
              </a:solidFill>
              <a:latin typeface="Times New Roman" pitchFamily="18" charset="0"/>
            </a:endParaRPr>
          </a:p>
          <a:p>
            <a:pPr>
              <a:buFontTx/>
              <a:buNone/>
            </a:pPr>
            <a:endParaRPr lang="ru-RU" b="1" i="1" dirty="0">
              <a:solidFill>
                <a:srgbClr val="000099"/>
              </a:solidFill>
              <a:latin typeface="Times New Roman" pitchFamily="18" charset="0"/>
            </a:endParaRPr>
          </a:p>
        </p:txBody>
      </p:sp>
      <p:pic>
        <p:nvPicPr>
          <p:cNvPr id="1812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04800"/>
            <a:ext cx="1662113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0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4E777"/>
            </a:gs>
            <a:gs pos="100000">
              <a:srgbClr val="FFCC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590800" y="333375"/>
            <a:ext cx="6553200" cy="230346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800" b="1" i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</a:t>
            </a:r>
            <a:r>
              <a:rPr lang="ru-RU" sz="2800" b="1" i="1">
                <a:solidFill>
                  <a:srgbClr val="006600"/>
                </a:solidFill>
              </a:rPr>
              <a:t>Пошёл, сел у берега моря; </a:t>
            </a:r>
            <a:br>
              <a:rPr lang="ru-RU" sz="2800" b="1" i="1">
                <a:solidFill>
                  <a:srgbClr val="006600"/>
                </a:solidFill>
              </a:rPr>
            </a:br>
            <a:r>
              <a:rPr lang="ru-RU" sz="2800" b="1" i="1">
                <a:solidFill>
                  <a:srgbClr val="006600"/>
                </a:solidFill>
              </a:rPr>
              <a:t>Там он стал верёвку крутить,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 b="1" i="1">
                <a:solidFill>
                  <a:srgbClr val="006600"/>
                </a:solidFill>
              </a:rPr>
              <a:t>   Да конец её в море мочить. </a:t>
            </a:r>
            <a:br>
              <a:rPr lang="ru-RU" sz="2800" b="1" i="1">
                <a:solidFill>
                  <a:srgbClr val="006600"/>
                </a:solidFill>
              </a:rPr>
            </a:br>
            <a:r>
              <a:rPr lang="ru-RU" sz="2800"/>
              <a:t/>
            </a:r>
            <a:br>
              <a:rPr lang="ru-RU" sz="2800"/>
            </a:br>
            <a:endParaRPr lang="ru-RU" sz="2800"/>
          </a:p>
        </p:txBody>
      </p:sp>
      <p:pic>
        <p:nvPicPr>
          <p:cNvPr id="116739" name="Picture 3" descr="Пушкин 07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138488"/>
            <a:ext cx="9144000" cy="371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6741" name="Picture 21" descr="Сказка о поп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667455">
            <a:off x="685800" y="381000"/>
            <a:ext cx="1919288" cy="251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16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2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2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2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500"/>
                            </p:stCondLst>
                            <p:childTnLst>
                              <p:par>
                                <p:cTn id="16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25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25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25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16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4E777"/>
            </a:gs>
            <a:gs pos="100000">
              <a:srgbClr val="FF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0" name="Picture 2" descr="Пушкин 04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A"/>
              </a:clrFrom>
              <a:clrTo>
                <a:srgbClr val="FFFE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287463"/>
            <a:ext cx="9144000" cy="55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63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411413" y="333375"/>
            <a:ext cx="6732587" cy="1871663"/>
          </a:xfrm>
        </p:spPr>
        <p:txBody>
          <a:bodyPr/>
          <a:lstStyle/>
          <a:p>
            <a:pPr>
              <a:buFontTx/>
              <a:buNone/>
            </a:pPr>
            <a:r>
              <a:rPr lang="ru-RU" sz="2800" b="1" i="1">
                <a:solidFill>
                  <a:srgbClr val="006600"/>
                </a:solidFill>
              </a:rPr>
              <a:t>Глядь: опять перед ним землянка; </a:t>
            </a:r>
          </a:p>
          <a:p>
            <a:pPr>
              <a:buFontTx/>
              <a:buNone/>
            </a:pPr>
            <a:r>
              <a:rPr lang="ru-RU" sz="2800" b="1" i="1">
                <a:solidFill>
                  <a:srgbClr val="006600"/>
                </a:solidFill>
              </a:rPr>
              <a:t>На пороге сидит старуха, </a:t>
            </a:r>
          </a:p>
          <a:p>
            <a:pPr>
              <a:buFontTx/>
              <a:buNone/>
            </a:pPr>
            <a:r>
              <a:rPr lang="ru-RU" sz="2800" b="1" i="1">
                <a:solidFill>
                  <a:srgbClr val="006600"/>
                </a:solidFill>
              </a:rPr>
              <a:t>А перед нею разбитое корыто. </a:t>
            </a:r>
          </a:p>
        </p:txBody>
      </p:sp>
      <p:pic>
        <p:nvPicPr>
          <p:cNvPr id="119812" name="Picture 4" descr="Рисунок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92275" y="4340225"/>
            <a:ext cx="2305050" cy="251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66" name="Picture 6" descr="Сказка о рыбаке"/>
          <p:cNvPicPr>
            <a:picLocks noChangeAspect="1" noChangeArrowheads="1"/>
          </p:cNvPicPr>
          <p:nvPr/>
        </p:nvPicPr>
        <p:blipFill>
          <a:blip r:embed="rId5" cstate="print">
            <a:lum contrast="42000"/>
          </a:blip>
          <a:srcRect/>
          <a:stretch>
            <a:fillRect/>
          </a:stretch>
        </p:blipFill>
        <p:spPr bwMode="auto">
          <a:xfrm rot="-795402">
            <a:off x="523875" y="468313"/>
            <a:ext cx="1571625" cy="209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4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4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4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700"/>
                            </p:stCondLst>
                            <p:childTnLst>
                              <p:par>
                                <p:cTn id="19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4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4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4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700"/>
                            </p:stCondLst>
                            <p:childTnLst>
                              <p:par>
                                <p:cTn id="25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4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4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4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600" decel="100000"/>
                                        <p:tgtEl>
                                          <p:spTgt spid="1945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600" decel="100000" fill="hold"/>
                                        <p:tgtEl>
                                          <p:spTgt spid="1945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00" decel="100000" fill="hold"/>
                                        <p:tgtEl>
                                          <p:spTgt spid="194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00" decel="100000" fill="hold"/>
                                        <p:tgtEl>
                                          <p:spTgt spid="194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94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94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4E777"/>
            </a:gs>
            <a:gs pos="100000">
              <a:srgbClr val="FFCC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304800" y="476250"/>
            <a:ext cx="6103938" cy="2160588"/>
          </a:xfrm>
        </p:spPr>
        <p:txBody>
          <a:bodyPr/>
          <a:lstStyle/>
          <a:p>
            <a:pPr>
              <a:buFontTx/>
              <a:buNone/>
            </a:pPr>
            <a:r>
              <a:rPr lang="ru-RU" sz="2800" b="1" i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</a:t>
            </a:r>
            <a:r>
              <a:rPr lang="ru-RU" sz="2800" b="1" i="1">
                <a:solidFill>
                  <a:srgbClr val="006600"/>
                </a:solidFill>
              </a:rPr>
              <a:t>Царь к востоку войско шлёт, </a:t>
            </a:r>
          </a:p>
          <a:p>
            <a:pPr>
              <a:buFontTx/>
              <a:buNone/>
            </a:pPr>
            <a:r>
              <a:rPr lang="ru-RU" sz="2800" b="1" i="1">
                <a:solidFill>
                  <a:srgbClr val="006600"/>
                </a:solidFill>
              </a:rPr>
              <a:t>    Старший сын его ведёт. Петушок угомонился, </a:t>
            </a:r>
            <a:br>
              <a:rPr lang="ru-RU" sz="2800" b="1" i="1">
                <a:solidFill>
                  <a:srgbClr val="006600"/>
                </a:solidFill>
              </a:rPr>
            </a:br>
            <a:r>
              <a:rPr lang="ru-RU" sz="2800" b="1" i="1">
                <a:solidFill>
                  <a:srgbClr val="006600"/>
                </a:solidFill>
              </a:rPr>
              <a:t>Шум утих, и он забылся.</a:t>
            </a:r>
          </a:p>
        </p:txBody>
      </p:sp>
      <p:pic>
        <p:nvPicPr>
          <p:cNvPr id="122883" name="Picture 3" descr="Пушкин 07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30688" y="0"/>
            <a:ext cx="49133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0949" name="Picture 5" descr="940217047"/>
          <p:cNvPicPr>
            <a:picLocks noChangeAspect="1" noChangeArrowheads="1"/>
          </p:cNvPicPr>
          <p:nvPr/>
        </p:nvPicPr>
        <p:blipFill>
          <a:blip r:embed="rId4" cstate="print">
            <a:lum bright="-6000" contrast="12000"/>
          </a:blip>
          <a:srcRect/>
          <a:stretch>
            <a:fillRect/>
          </a:stretch>
        </p:blipFill>
        <p:spPr bwMode="auto">
          <a:xfrm>
            <a:off x="1030288" y="3048000"/>
            <a:ext cx="2309812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10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0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0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200"/>
                            </p:stCondLst>
                            <p:childTnLst>
                              <p:par>
                                <p:cTn id="15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09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09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09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109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109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FFCC"/>
            </a:gs>
            <a:gs pos="50000">
              <a:srgbClr val="66CCFF"/>
            </a:gs>
            <a:gs pos="100000">
              <a:srgbClr val="99FFCC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2" name="Picture 14" descr="Руслан и Люджмила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3581400"/>
            <a:ext cx="1905000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03" name="Picture 6" descr="Сказка о царе Салтане1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04975" y="1916113"/>
            <a:ext cx="1531938" cy="235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04" name="Picture 7" descr="2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" y="3352800"/>
            <a:ext cx="2038350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05" name="Picture 8" descr="6673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71775" y="404813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06" name="Picture 9" descr="72537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31913" y="188913"/>
            <a:ext cx="1282700" cy="170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07" name="Picture 10" descr="93111903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77050" y="188913"/>
            <a:ext cx="190500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08" name="Picture 11" descr="94021704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48200" y="4114800"/>
            <a:ext cx="1905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09" name="Picture 12" descr="98120515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553200" y="1981200"/>
            <a:ext cx="190500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10" name="Picture 13" descr="54000042548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934200" y="4800600"/>
            <a:ext cx="1698625" cy="177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11" name="Picture 15" descr="Руслан и Людмила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495800" y="1066800"/>
            <a:ext cx="190500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12" name="Picture 16" descr="Сказка о попе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79388" y="1341438"/>
            <a:ext cx="1354137" cy="177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153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2000"/>
                                        <p:tgtEl>
                                          <p:spTgt spid="153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2000"/>
                                        <p:tgtEl>
                                          <p:spTgt spid="153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53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53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53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3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5" dur="2000"/>
                                        <p:tgtEl>
                                          <p:spTgt spid="153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53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153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2000"/>
                                        <p:tgtEl>
                                          <p:spTgt spid="153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53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53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53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536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536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53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0"/>
            <a:ext cx="8229600" cy="1143000"/>
          </a:xfrm>
        </p:spPr>
        <p:txBody>
          <a:bodyPr/>
          <a:lstStyle/>
          <a:p>
            <a:r>
              <a:rPr lang="ru-RU" b="1" i="1">
                <a:solidFill>
                  <a:srgbClr val="FF0000"/>
                </a:solidFill>
                <a:latin typeface="Times New Roman" pitchFamily="18" charset="0"/>
              </a:rPr>
              <a:t>Мировое достояние культуры </a:t>
            </a:r>
          </a:p>
        </p:txBody>
      </p:sp>
      <p:sp>
        <p:nvSpPr>
          <p:cNvPr id="157699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0" y="914400"/>
            <a:ext cx="4724400" cy="5943600"/>
          </a:xfrm>
        </p:spPr>
        <p:txBody>
          <a:bodyPr/>
          <a:lstStyle/>
          <a:p>
            <a:pPr>
              <a:buFontTx/>
              <a:buNone/>
            </a:pPr>
            <a:r>
              <a:rPr lang="ru-RU" sz="2800"/>
              <a:t>       </a:t>
            </a:r>
            <a:r>
              <a:rPr lang="ru-RU" sz="2800" b="1" i="1">
                <a:solidFill>
                  <a:srgbClr val="0000CC"/>
                </a:solidFill>
                <a:latin typeface="Times New Roman" pitchFamily="18" charset="0"/>
              </a:rPr>
              <a:t>Сохранилось почти 70 черновых тетрадей, несколько сот отдельных листов, 800 писем. </a:t>
            </a:r>
          </a:p>
          <a:p>
            <a:pPr>
              <a:buFontTx/>
              <a:buNone/>
            </a:pPr>
            <a:r>
              <a:rPr lang="ru-RU" sz="2800" b="1" i="1">
                <a:solidFill>
                  <a:srgbClr val="0000CC"/>
                </a:solidFill>
                <a:latin typeface="Times New Roman" pitchFamily="18" charset="0"/>
              </a:rPr>
              <a:t>       Рукописное наследие Пушкина является одним из величайших сокровищ русской культуры. </a:t>
            </a:r>
          </a:p>
          <a:p>
            <a:pPr>
              <a:buFontTx/>
              <a:buNone/>
            </a:pPr>
            <a:r>
              <a:rPr lang="ru-RU" sz="2800" b="1" i="1">
                <a:solidFill>
                  <a:srgbClr val="0000CC"/>
                </a:solidFill>
                <a:latin typeface="Times New Roman" pitchFamily="18" charset="0"/>
              </a:rPr>
              <a:t>      Рукописи хранятся для потомков в специальных сейфах. </a:t>
            </a:r>
          </a:p>
        </p:txBody>
      </p:sp>
      <p:pic>
        <p:nvPicPr>
          <p:cNvPr id="1577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67250" y="990600"/>
            <a:ext cx="447675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57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7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7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7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1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57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100"/>
                            </p:stCondLst>
                            <p:childTnLst>
                              <p:par>
                                <p:cTn id="22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7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7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7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9400"/>
                            </p:stCondLst>
                            <p:childTnLst>
                              <p:par>
                                <p:cTn id="28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7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7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7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69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899160" marR="47625" indent="142875" algn="l">
              <a:spcAft>
                <a:spcPts val="0"/>
              </a:spcAft>
            </a:pP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52400"/>
            <a:ext cx="8077200" cy="5973763"/>
          </a:xfrm>
        </p:spPr>
        <p:txBody>
          <a:bodyPr/>
          <a:lstStyle/>
          <a:p>
            <a:pPr marL="0" indent="0">
              <a:buNone/>
            </a:pPr>
            <a:r>
              <a:rPr lang="ru-RU" sz="2000" i="1" dirty="0" smtClean="0">
                <a:solidFill>
                  <a:srgbClr val="000000"/>
                </a:solidFill>
                <a:latin typeface="Times New Roman"/>
                <a:ea typeface="Times New Roman"/>
                <a:cs typeface="+mj-cs"/>
              </a:rPr>
              <a:t>              </a:t>
            </a:r>
          </a:p>
          <a:p>
            <a:pPr marL="0" lvl="0" indent="0">
              <a:spcBef>
                <a:spcPct val="0"/>
              </a:spcBef>
              <a:buNone/>
            </a:pPr>
            <a:r>
              <a:rPr lang="ru-RU" b="1" i="1" kern="1200" dirty="0">
                <a:solidFill>
                  <a:srgbClr val="FF0000"/>
                </a:solidFill>
                <a:latin typeface="Monotype Corsiva" pitchFamily="66" charset="0"/>
              </a:rPr>
              <a:t>Я  памятник  себе  воздвиг          </a:t>
            </a:r>
            <a:br>
              <a:rPr lang="ru-RU" b="1" i="1" kern="1200" dirty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b="1" i="1" kern="1200" dirty="0">
                <a:solidFill>
                  <a:srgbClr val="FF0000"/>
                </a:solidFill>
                <a:latin typeface="Monotype Corsiva" pitchFamily="66" charset="0"/>
              </a:rPr>
              <a:t>                                 </a:t>
            </a:r>
            <a:r>
              <a:rPr lang="ru-RU" b="1" i="1" kern="1200">
                <a:solidFill>
                  <a:srgbClr val="FF0000"/>
                </a:solidFill>
                <a:latin typeface="Monotype Corsiva" pitchFamily="66" charset="0"/>
              </a:rPr>
              <a:t>нерукотворный</a:t>
            </a:r>
            <a:r>
              <a:rPr lang="ru-RU" b="1" i="1" kern="1200" smtClean="0">
                <a:solidFill>
                  <a:srgbClr val="FF0000"/>
                </a:solidFill>
                <a:latin typeface="Monotype Corsiva" pitchFamily="66" charset="0"/>
              </a:rPr>
              <a:t>…</a:t>
            </a:r>
            <a:endParaRPr lang="ru-RU" sz="2000" i="1" dirty="0">
              <a:solidFill>
                <a:srgbClr val="000000"/>
              </a:solidFill>
              <a:latin typeface="Times New Roman"/>
              <a:ea typeface="Times New Roman"/>
              <a:cs typeface="+mj-cs"/>
            </a:endParaRPr>
          </a:p>
          <a:p>
            <a:pPr marL="0" indent="0">
              <a:buNone/>
            </a:pPr>
            <a:r>
              <a:rPr lang="ru-RU" sz="2000" i="1" dirty="0" smtClean="0">
                <a:solidFill>
                  <a:srgbClr val="000000"/>
                </a:solidFill>
                <a:latin typeface="Times New Roman"/>
                <a:ea typeface="Times New Roman"/>
                <a:cs typeface="+mj-cs"/>
              </a:rPr>
              <a:t>              </a:t>
            </a:r>
            <a:r>
              <a:rPr lang="ru-RU" sz="2800" b="1" i="1" dirty="0" smtClean="0">
                <a:solidFill>
                  <a:schemeClr val="accent6"/>
                </a:solidFill>
                <a:latin typeface="Times New Roman"/>
                <a:ea typeface="Times New Roman"/>
                <a:cs typeface="+mj-cs"/>
              </a:rPr>
              <a:t>Бессмертный </a:t>
            </a:r>
            <a:r>
              <a:rPr lang="ru-RU" sz="2800" b="1" i="1" dirty="0">
                <a:solidFill>
                  <a:schemeClr val="accent6"/>
                </a:solidFill>
                <a:latin typeface="Times New Roman"/>
                <a:ea typeface="Times New Roman"/>
                <a:cs typeface="+mj-cs"/>
              </a:rPr>
              <a:t>Пушкин, </a:t>
            </a:r>
            <a:endParaRPr lang="ru-RU" sz="2800" b="1" i="1" dirty="0" smtClean="0">
              <a:solidFill>
                <a:schemeClr val="accent6"/>
              </a:solidFill>
              <a:latin typeface="Times New Roman"/>
              <a:ea typeface="Times New Roman"/>
              <a:cs typeface="+mj-cs"/>
            </a:endParaRPr>
          </a:p>
          <a:p>
            <a:pPr marL="0" indent="0">
              <a:buNone/>
            </a:pPr>
            <a:r>
              <a:rPr lang="ru-RU" sz="2800" b="1" i="1" dirty="0">
                <a:solidFill>
                  <a:schemeClr val="accent6"/>
                </a:solidFill>
                <a:latin typeface="Times New Roman"/>
                <a:ea typeface="Times New Roman"/>
                <a:cs typeface="+mj-cs"/>
              </a:rPr>
              <a:t> </a:t>
            </a:r>
            <a:r>
              <a:rPr lang="ru-RU" sz="2800" b="1" i="1" dirty="0" smtClean="0">
                <a:solidFill>
                  <a:schemeClr val="accent6"/>
                </a:solidFill>
                <a:latin typeface="Times New Roman"/>
                <a:ea typeface="Times New Roman"/>
                <a:cs typeface="+mj-cs"/>
              </a:rPr>
              <a:t>          верный </a:t>
            </a:r>
            <a:r>
              <a:rPr lang="ru-RU" sz="2800" b="1" i="1" dirty="0">
                <a:solidFill>
                  <a:schemeClr val="accent6"/>
                </a:solidFill>
                <a:latin typeface="Times New Roman"/>
                <a:ea typeface="Times New Roman"/>
                <a:cs typeface="+mj-cs"/>
              </a:rPr>
              <a:t>сын народа,</a:t>
            </a:r>
            <a:r>
              <a:rPr lang="ru-RU" sz="2800" b="1" dirty="0">
                <a:solidFill>
                  <a:schemeClr val="accent6"/>
                </a:solidFill>
                <a:ea typeface="Times New Roman"/>
                <a:cs typeface="+mj-cs"/>
              </a:rPr>
              <a:t/>
            </a:r>
            <a:br>
              <a:rPr lang="ru-RU" sz="2800" b="1" dirty="0">
                <a:solidFill>
                  <a:schemeClr val="accent6"/>
                </a:solidFill>
                <a:ea typeface="Times New Roman"/>
                <a:cs typeface="+mj-cs"/>
              </a:rPr>
            </a:br>
            <a:r>
              <a:rPr lang="ru-RU" sz="2800" b="1" i="1" dirty="0">
                <a:solidFill>
                  <a:schemeClr val="accent6"/>
                </a:solidFill>
                <a:latin typeface="Times New Roman"/>
                <a:ea typeface="Times New Roman"/>
                <a:cs typeface="+mj-cs"/>
              </a:rPr>
              <a:t>	Певец его по сердцу и уму,</a:t>
            </a:r>
            <a:r>
              <a:rPr lang="ru-RU" sz="2800" b="1" dirty="0">
                <a:solidFill>
                  <a:schemeClr val="accent6"/>
                </a:solidFill>
                <a:ea typeface="Times New Roman"/>
                <a:cs typeface="+mj-cs"/>
              </a:rPr>
              <a:t/>
            </a:r>
            <a:br>
              <a:rPr lang="ru-RU" sz="2800" b="1" dirty="0">
                <a:solidFill>
                  <a:schemeClr val="accent6"/>
                </a:solidFill>
                <a:ea typeface="Times New Roman"/>
                <a:cs typeface="+mj-cs"/>
              </a:rPr>
            </a:br>
            <a:r>
              <a:rPr lang="ru-RU" sz="2800" b="1" i="1" dirty="0">
                <a:solidFill>
                  <a:schemeClr val="accent6"/>
                </a:solidFill>
                <a:latin typeface="Times New Roman"/>
                <a:ea typeface="Times New Roman"/>
                <a:cs typeface="+mj-cs"/>
              </a:rPr>
              <a:t>	Пришла она, желанная свобода, </a:t>
            </a:r>
            <a:r>
              <a:rPr lang="ru-RU" sz="2800" b="1" dirty="0">
                <a:solidFill>
                  <a:schemeClr val="accent6"/>
                </a:solidFill>
                <a:ea typeface="Times New Roman"/>
                <a:cs typeface="+mj-cs"/>
              </a:rPr>
              <a:t/>
            </a:r>
            <a:br>
              <a:rPr lang="ru-RU" sz="2800" b="1" dirty="0">
                <a:solidFill>
                  <a:schemeClr val="accent6"/>
                </a:solidFill>
                <a:ea typeface="Times New Roman"/>
                <a:cs typeface="+mj-cs"/>
              </a:rPr>
            </a:br>
            <a:r>
              <a:rPr lang="ru-RU" sz="2800" b="1" i="1" dirty="0">
                <a:solidFill>
                  <a:schemeClr val="accent6"/>
                </a:solidFill>
                <a:latin typeface="Times New Roman"/>
                <a:ea typeface="Times New Roman"/>
                <a:cs typeface="+mj-cs"/>
              </a:rPr>
              <a:t>	К счастливому потомку твоему.</a:t>
            </a:r>
            <a:r>
              <a:rPr lang="ru-RU" sz="2800" b="1" dirty="0">
                <a:solidFill>
                  <a:schemeClr val="accent6"/>
                </a:solidFill>
                <a:ea typeface="Times New Roman"/>
                <a:cs typeface="+mj-cs"/>
              </a:rPr>
              <a:t/>
            </a:r>
            <a:br>
              <a:rPr lang="ru-RU" sz="2800" b="1" dirty="0">
                <a:solidFill>
                  <a:schemeClr val="accent6"/>
                </a:solidFill>
                <a:ea typeface="Times New Roman"/>
                <a:cs typeface="+mj-cs"/>
              </a:rPr>
            </a:br>
            <a:r>
              <a:rPr lang="ru-RU" sz="2800" b="1" i="1" dirty="0">
                <a:solidFill>
                  <a:schemeClr val="accent6"/>
                </a:solidFill>
                <a:latin typeface="Times New Roman"/>
                <a:ea typeface="Times New Roman"/>
                <a:cs typeface="+mj-cs"/>
              </a:rPr>
              <a:t>	Богатство наше, слава и наследство,</a:t>
            </a:r>
            <a:r>
              <a:rPr lang="ru-RU" sz="2800" b="1" dirty="0">
                <a:solidFill>
                  <a:schemeClr val="accent6"/>
                </a:solidFill>
                <a:ea typeface="Times New Roman"/>
                <a:cs typeface="+mj-cs"/>
              </a:rPr>
              <a:t/>
            </a:r>
            <a:br>
              <a:rPr lang="ru-RU" sz="2800" b="1" dirty="0">
                <a:solidFill>
                  <a:schemeClr val="accent6"/>
                </a:solidFill>
                <a:ea typeface="Times New Roman"/>
                <a:cs typeface="+mj-cs"/>
              </a:rPr>
            </a:br>
            <a:r>
              <a:rPr lang="ru-RU" sz="2800" b="1" i="1" dirty="0">
                <a:solidFill>
                  <a:schemeClr val="accent6"/>
                </a:solidFill>
                <a:latin typeface="Times New Roman"/>
                <a:ea typeface="Times New Roman"/>
                <a:cs typeface="+mj-cs"/>
              </a:rPr>
              <a:t>	В душе народной навсегда, навек</a:t>
            </a:r>
            <a:r>
              <a:rPr lang="ru-RU" sz="2800" b="1" dirty="0">
                <a:solidFill>
                  <a:schemeClr val="accent6"/>
                </a:solidFill>
                <a:ea typeface="Times New Roman"/>
                <a:cs typeface="+mj-cs"/>
              </a:rPr>
              <a:t/>
            </a:r>
            <a:br>
              <a:rPr lang="ru-RU" sz="2800" b="1" dirty="0">
                <a:solidFill>
                  <a:schemeClr val="accent6"/>
                </a:solidFill>
                <a:ea typeface="Times New Roman"/>
                <a:cs typeface="+mj-cs"/>
              </a:rPr>
            </a:br>
            <a:r>
              <a:rPr lang="ru-RU" sz="2800" b="1" i="1" dirty="0">
                <a:solidFill>
                  <a:schemeClr val="accent6"/>
                </a:solidFill>
                <a:latin typeface="Times New Roman"/>
                <a:ea typeface="Times New Roman"/>
                <a:cs typeface="+mj-cs"/>
              </a:rPr>
              <a:t>	Неистребимый и глубокий след</a:t>
            </a:r>
            <a:r>
              <a:rPr lang="ru-RU" sz="2800" b="1" dirty="0">
                <a:solidFill>
                  <a:schemeClr val="accent6"/>
                </a:solidFill>
                <a:ea typeface="Times New Roman"/>
                <a:cs typeface="+mj-cs"/>
              </a:rPr>
              <a:t/>
            </a:r>
            <a:br>
              <a:rPr lang="ru-RU" sz="2800" b="1" dirty="0">
                <a:solidFill>
                  <a:schemeClr val="accent6"/>
                </a:solidFill>
                <a:ea typeface="Times New Roman"/>
                <a:cs typeface="+mj-cs"/>
              </a:rPr>
            </a:br>
            <a:r>
              <a:rPr lang="ru-RU" sz="2800" b="1" i="1" dirty="0">
                <a:solidFill>
                  <a:schemeClr val="accent6"/>
                </a:solidFill>
                <a:latin typeface="Times New Roman"/>
                <a:ea typeface="Times New Roman"/>
                <a:cs typeface="+mj-cs"/>
              </a:rPr>
              <a:t>	Оставил ты, Поэт и Человек.</a:t>
            </a:r>
            <a:r>
              <a:rPr lang="ru-RU" sz="2800" dirty="0">
                <a:solidFill>
                  <a:srgbClr val="000000"/>
                </a:solidFill>
                <a:ea typeface="Times New Roman"/>
                <a:cs typeface="+mj-cs"/>
              </a:rPr>
              <a:t/>
            </a:r>
            <a:br>
              <a:rPr lang="ru-RU" sz="2800" dirty="0">
                <a:solidFill>
                  <a:srgbClr val="000000"/>
                </a:solidFill>
                <a:ea typeface="Times New Roman"/>
                <a:cs typeface="+mj-cs"/>
              </a:rPr>
            </a:br>
            <a:endParaRPr lang="ru-RU" sz="2800" dirty="0"/>
          </a:p>
        </p:txBody>
      </p:sp>
      <p:pic>
        <p:nvPicPr>
          <p:cNvPr id="6" name="Picture 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1447800"/>
            <a:ext cx="1600200" cy="1956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1036" descr="Памятник Пушкину 5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2000" contrast="30000"/>
          </a:blip>
          <a:srcRect l="34937" t="1184" r="78" b="7704"/>
          <a:stretch>
            <a:fillRect/>
          </a:stretch>
        </p:blipFill>
        <p:spPr bwMode="auto">
          <a:xfrm>
            <a:off x="7467600" y="4003320"/>
            <a:ext cx="1219200" cy="2058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0011875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BEAC7"/>
            </a:gs>
            <a:gs pos="9000">
              <a:srgbClr val="FEE7F2"/>
            </a:gs>
            <a:gs pos="18000">
              <a:srgbClr val="FAC77D"/>
            </a:gs>
            <a:gs pos="30500">
              <a:srgbClr val="FBA97D"/>
            </a:gs>
            <a:gs pos="41001">
              <a:srgbClr val="FBD49C"/>
            </a:gs>
            <a:gs pos="50000">
              <a:srgbClr val="FEE7F2"/>
            </a:gs>
            <a:gs pos="59000">
              <a:srgbClr val="FBD49C"/>
            </a:gs>
            <a:gs pos="69500">
              <a:srgbClr val="FBA97D"/>
            </a:gs>
            <a:gs pos="82000">
              <a:srgbClr val="FAC77D"/>
            </a:gs>
            <a:gs pos="91001">
              <a:srgbClr val="FEE7F2"/>
            </a:gs>
            <a:gs pos="100000">
              <a:srgbClr val="FBEAC7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8600" y="3581400"/>
            <a:ext cx="8915400" cy="4525963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5400" b="1" i="1">
                <a:solidFill>
                  <a:srgbClr val="FF3300"/>
                </a:solidFill>
                <a:latin typeface="Monotype Corsiva" pitchFamily="66" charset="0"/>
              </a:rPr>
              <a:t> </a:t>
            </a:r>
          </a:p>
        </p:txBody>
      </p:sp>
      <p:pic>
        <p:nvPicPr>
          <p:cNvPr id="1556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96100">
            <a:off x="6457950" y="4829175"/>
            <a:ext cx="2444750" cy="189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5653" name="Rectangle 5"/>
          <p:cNvSpPr>
            <a:spLocks noChangeArrowheads="1"/>
          </p:cNvSpPr>
          <p:nvPr/>
        </p:nvSpPr>
        <p:spPr bwMode="auto">
          <a:xfrm>
            <a:off x="-381000" y="4572000"/>
            <a:ext cx="81534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4800" b="1">
                <a:solidFill>
                  <a:srgbClr val="FF3300"/>
                </a:solidFill>
                <a:latin typeface="Monotype Corsiva" pitchFamily="66" charset="0"/>
              </a:rPr>
              <a:t>   </a:t>
            </a:r>
            <a:r>
              <a:rPr lang="ru-RU" sz="4800" b="1">
                <a:solidFill>
                  <a:srgbClr val="990000"/>
                </a:solidFill>
                <a:latin typeface="Monotype Corsiva" pitchFamily="66" charset="0"/>
              </a:rPr>
              <a:t>Тебя  ж,  как  первую  любовь,</a:t>
            </a:r>
          </a:p>
          <a:p>
            <a:r>
              <a:rPr lang="ru-RU" sz="4800" b="1">
                <a:solidFill>
                  <a:srgbClr val="990000"/>
                </a:solidFill>
                <a:latin typeface="Monotype Corsiva" pitchFamily="66" charset="0"/>
              </a:rPr>
              <a:t>    России  сердце  не  забудет!...</a:t>
            </a:r>
          </a:p>
        </p:txBody>
      </p:sp>
      <p:pic>
        <p:nvPicPr>
          <p:cNvPr id="15565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228600"/>
            <a:ext cx="3408363" cy="4495800"/>
          </a:xfrm>
          <a:prstGeom prst="rect">
            <a:avLst/>
          </a:prstGeom>
          <a:noFill/>
          <a:ln w="28575">
            <a:solidFill>
              <a:srgbClr val="800000"/>
            </a:solidFill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 bwMode="auto">
          <a:xfrm>
            <a:off x="3786188" y="0"/>
            <a:ext cx="2214562" cy="457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09600" y="304800"/>
            <a:ext cx="8229600" cy="5821363"/>
          </a:xfrm>
        </p:spPr>
        <p:txBody>
          <a:bodyPr/>
          <a:lstStyle/>
          <a:p>
            <a:pPr>
              <a:buFontTx/>
              <a:buNone/>
            </a:pPr>
            <a:r>
              <a:rPr lang="ru-RU" dirty="0"/>
              <a:t>                       </a:t>
            </a:r>
            <a:r>
              <a:rPr lang="ru-RU" b="1" i="1" dirty="0">
                <a:solidFill>
                  <a:srgbClr val="0000FF"/>
                </a:solidFill>
                <a:latin typeface="Times New Roman" pitchFamily="18" charset="0"/>
              </a:rPr>
              <a:t>Идут и идут годы, а   </a:t>
            </a:r>
          </a:p>
          <a:p>
            <a:pPr>
              <a:buFontTx/>
              <a:buNone/>
            </a:pPr>
            <a:r>
              <a:rPr lang="ru-RU" b="1" i="1" dirty="0">
                <a:solidFill>
                  <a:srgbClr val="0000FF"/>
                </a:solidFill>
                <a:latin typeface="Times New Roman" pitchFamily="18" charset="0"/>
              </a:rPr>
              <a:t>                  пушкинские  строки бегут, как   </a:t>
            </a:r>
          </a:p>
          <a:p>
            <a:pPr>
              <a:buFontTx/>
              <a:buNone/>
            </a:pPr>
            <a:r>
              <a:rPr lang="ru-RU" b="1" i="1" dirty="0">
                <a:solidFill>
                  <a:srgbClr val="0000FF"/>
                </a:solidFill>
                <a:latin typeface="Times New Roman" pitchFamily="18" charset="0"/>
              </a:rPr>
              <a:t>                  волны, сквозь время, радуют нас, дарят нам силу, красоту и учат любить жизнь – любить друзей, свой народ и родную землю.</a:t>
            </a:r>
          </a:p>
          <a:p>
            <a:pPr>
              <a:buFontTx/>
              <a:buNone/>
            </a:pPr>
            <a:r>
              <a:rPr lang="ru-RU" b="1" i="1" dirty="0">
                <a:solidFill>
                  <a:srgbClr val="0000FF"/>
                </a:solidFill>
                <a:latin typeface="Times New Roman" pitchFamily="18" charset="0"/>
              </a:rPr>
              <a:t>            Сегодня мы лишь соприкоснёмся с </a:t>
            </a:r>
            <a:r>
              <a:rPr lang="ru-RU" b="1" i="1" dirty="0" smtClean="0">
                <a:solidFill>
                  <a:srgbClr val="0000FF"/>
                </a:solidFill>
                <a:latin typeface="Times New Roman" pitchFamily="18" charset="0"/>
              </a:rPr>
              <a:t>поэзией </a:t>
            </a:r>
            <a:r>
              <a:rPr lang="ru-RU" b="1" i="1" dirty="0">
                <a:solidFill>
                  <a:srgbClr val="0000FF"/>
                </a:solidFill>
                <a:latin typeface="Times New Roman" pitchFamily="18" charset="0"/>
              </a:rPr>
              <a:t>великого русского </a:t>
            </a:r>
            <a:r>
              <a:rPr lang="ru-RU" b="1" i="1" dirty="0" smtClean="0">
                <a:solidFill>
                  <a:srgbClr val="0000FF"/>
                </a:solidFill>
                <a:latin typeface="Times New Roman" pitchFamily="18" charset="0"/>
              </a:rPr>
              <a:t>поэта. </a:t>
            </a:r>
            <a:endParaRPr lang="ru-RU" b="1" i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04800"/>
            <a:ext cx="1662113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9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3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i="1">
                <a:solidFill>
                  <a:srgbClr val="003300"/>
                </a:solidFill>
                <a:latin typeface="Times New Roman" pitchFamily="18" charset="0"/>
              </a:rPr>
              <a:t>Пушкин-ребёнок</a:t>
            </a:r>
            <a:br>
              <a:rPr lang="ru-RU" sz="4800" b="1" i="1">
                <a:solidFill>
                  <a:srgbClr val="003300"/>
                </a:solidFill>
                <a:latin typeface="Times New Roman" pitchFamily="18" charset="0"/>
              </a:rPr>
            </a:br>
            <a:endParaRPr lang="ru-RU" sz="4800" b="1" i="1">
              <a:solidFill>
                <a:srgbClr val="003300"/>
              </a:solidFill>
              <a:latin typeface="Times New Roman" pitchFamily="18" charset="0"/>
            </a:endParaRPr>
          </a:p>
        </p:txBody>
      </p:sp>
      <p:pic>
        <p:nvPicPr>
          <p:cNvPr id="118790" name="Picture 6" descr="Пушкин ребенок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0" y="990600"/>
            <a:ext cx="3133725" cy="4086225"/>
          </a:xfrm>
          <a:noFill/>
          <a:ln/>
        </p:spPr>
      </p:pic>
      <p:sp>
        <p:nvSpPr>
          <p:cNvPr id="193540" name="Rectangle 4"/>
          <p:cNvSpPr>
            <a:spLocks noChangeArrowheads="1"/>
          </p:cNvSpPr>
          <p:nvPr/>
        </p:nvSpPr>
        <p:spPr bwMode="auto">
          <a:xfrm>
            <a:off x="533400" y="5105400"/>
            <a:ext cx="19050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ru-RU" sz="1800">
                <a:latin typeface="Arial" charset="0"/>
              </a:rPr>
              <a:t>   </a:t>
            </a:r>
            <a:r>
              <a:rPr lang="ru-RU" sz="2400">
                <a:solidFill>
                  <a:srgbClr val="003300"/>
                </a:solidFill>
              </a:rPr>
              <a:t>1800 - 1802</a:t>
            </a:r>
          </a:p>
        </p:txBody>
      </p:sp>
      <p:pic>
        <p:nvPicPr>
          <p:cNvPr id="19354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1066800"/>
            <a:ext cx="2759075" cy="429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354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2133600"/>
            <a:ext cx="3062288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93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3000"/>
                                        <p:tgtEl>
                                          <p:spTgt spid="118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93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93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93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0" dur="2000"/>
                                        <p:tgtEl>
                                          <p:spTgt spid="193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4" dur="2000"/>
                                        <p:tgtEl>
                                          <p:spTgt spid="193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="" xmlns:a16="http://schemas.microsoft.com/office/drawing/2014/main" id="{EBAF395E-7D52-496C-ACDD-468AEC1ADF0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" y="85725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686B36D-D699-384A-B88E-F3B1A85B64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907" y="1371368"/>
            <a:ext cx="8332820" cy="635988"/>
          </a:xfrm>
        </p:spPr>
        <p:txBody>
          <a:bodyPr anchor="ctr">
            <a:normAutofit fontScale="90000"/>
          </a:bodyPr>
          <a:lstStyle/>
          <a:p>
            <a:pPr algn="ctr"/>
            <a:r>
              <a:rPr lang="ru-RU" sz="4050" dirty="0">
                <a:latin typeface="Batang"/>
                <a:ea typeface="Batang"/>
              </a:rPr>
              <a:t>Узник</a:t>
            </a:r>
            <a:endParaRPr lang="ru-RU" sz="4050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56BAADB1-054E-4A82-8D07-643BD1F433E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 flipH="1">
            <a:off x="426452" y="1289401"/>
            <a:ext cx="829109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="" xmlns:a16="http://schemas.microsoft.com/office/drawing/2014/main" id="{B3121654-FB13-441C-AB60-76710D9170C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5800725" y="2079693"/>
            <a:ext cx="0" cy="349056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="" xmlns:a16="http://schemas.microsoft.com/office/drawing/2014/main" id="{B60E2184-5CB3-4E83-A25F-90871164B0F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 flipH="1">
            <a:off x="426452" y="2079692"/>
            <a:ext cx="829109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 descr="Изображение выглядит как зарисовка, картина, рисунок, на открытом воздухе&#10;&#10;Автоматически созданное описание">
            <a:extLst>
              <a:ext uri="{FF2B5EF4-FFF2-40B4-BE49-F238E27FC236}">
                <a16:creationId xmlns="" xmlns:a16="http://schemas.microsoft.com/office/drawing/2014/main" id="{A644433C-6BBE-195B-C960-F121000639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550" y="2370981"/>
            <a:ext cx="5129228" cy="2910837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E4DDEFA7-B688-497D-7BD8-A04E9208D7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38473" y="2380626"/>
            <a:ext cx="2585009" cy="2975426"/>
          </a:xfrm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  <a:normAutofit fontScale="92500"/>
          </a:bodyPr>
          <a:lstStyle/>
          <a:p>
            <a:pPr algn="just">
              <a:lnSpc>
                <a:spcPct val="110000"/>
              </a:lnSpc>
              <a:buNone/>
            </a:pPr>
            <a:r>
              <a:rPr lang="en-US" sz="1125" dirty="0">
                <a:ea typeface="+mn-lt"/>
                <a:cs typeface="+mn-lt"/>
              </a:rPr>
              <a:t>     </a:t>
            </a:r>
            <a:r>
              <a:rPr lang="ru-RU" sz="1125" dirty="0">
                <a:ea typeface="+mn-lt"/>
                <a:cs typeface="+mn-lt"/>
              </a:rPr>
              <a:t>Главная </a:t>
            </a:r>
            <a:r>
              <a:rPr lang="ru-RU" sz="1125" dirty="0">
                <a:ea typeface="+mn-lt"/>
                <a:cs typeface="+mn-lt"/>
              </a:rPr>
              <a:t>мысль «Узника» состоит в том, что человека никто и ничто не может ограничить, если он хочет освободиться и борется за свободу. Здесь можно провести параллель с жизнью самого Пушкина, который, несмотря на ссылку, жёсткую цензуру и постоянные попытки власти подавить его свободолюбие, продолжает писать. Лирический герой осознает, что пришло время, и нельзя более находиться под замком, что хорошо отражает смысл слов: «Мы вольные птицы; пора, брат, пора!».</a:t>
            </a:r>
            <a:endParaRPr lang="ru-RU" sz="1125" dirty="0"/>
          </a:p>
          <a:p>
            <a:pPr>
              <a:lnSpc>
                <a:spcPct val="110000"/>
              </a:lnSpc>
              <a:buNone/>
            </a:pPr>
            <a:endParaRPr lang="ru-RU" sz="1125" dirty="0"/>
          </a:p>
          <a:p>
            <a:pPr marL="0" indent="0">
              <a:lnSpc>
                <a:spcPct val="110000"/>
              </a:lnSpc>
              <a:buNone/>
            </a:pPr>
            <a:endParaRPr lang="ru-RU" sz="1125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C58D2D3E-B980-4D6F-BBFB-DF7A3A94729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 flipH="1">
            <a:off x="426452" y="5573110"/>
            <a:ext cx="829109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94268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="" xmlns:a16="http://schemas.microsoft.com/office/drawing/2014/main" id="{5D28D120-1389-4B3F-BECB-0949DCCAC75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5086" y="857250"/>
            <a:ext cx="9149087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16D62EC-81BE-0D61-CB3D-5D6C410C5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8212" y="1496031"/>
            <a:ext cx="2314979" cy="3887500"/>
          </a:xfrm>
        </p:spPr>
        <p:txBody>
          <a:bodyPr anchor="t">
            <a:normAutofit fontScale="90000"/>
          </a:bodyPr>
          <a:lstStyle/>
          <a:p>
            <a:r>
              <a:rPr lang="ru-RU" dirty="0">
                <a:latin typeface="Batang"/>
                <a:ea typeface="Batang"/>
              </a:rPr>
              <a:t>Мой дядя самых честных </a:t>
            </a:r>
            <a:r>
              <a:rPr lang="ru-RU" dirty="0" smtClean="0">
                <a:latin typeface="Batang"/>
                <a:ea typeface="Batang"/>
              </a:rPr>
              <a:t>правил</a:t>
            </a:r>
            <a:r>
              <a:rPr lang="en-US" dirty="0" smtClean="0">
                <a:latin typeface="Batang"/>
                <a:ea typeface="Batang"/>
              </a:rPr>
              <a:t>…</a:t>
            </a:r>
            <a:endParaRPr lang="ru-RU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D927055D-9ECF-487E-91DD-FFA84AB92DB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 flipH="1">
            <a:off x="428500" y="1285875"/>
            <a:ext cx="829109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 descr="Изображение выглядит как портрет, Человеческое лицо, картина, зарисовка&#10;&#10;Автоматически созданное описание">
            <a:extLst>
              <a:ext uri="{FF2B5EF4-FFF2-40B4-BE49-F238E27FC236}">
                <a16:creationId xmlns="" xmlns:a16="http://schemas.microsoft.com/office/drawing/2014/main" id="{B2519E04-C203-BCE5-99A9-4497548A6F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0573" y="1613998"/>
            <a:ext cx="2754494" cy="3648335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B1076B6-B946-0494-4ECB-18B80E670F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03278" y="1492801"/>
            <a:ext cx="2120205" cy="3890729"/>
          </a:xfrm>
        </p:spPr>
        <p:txBody>
          <a:bodyPr vert="horz" wrap="square" lIns="68580" tIns="34290" rIns="68580" bIns="34290" numCol="1" rtlCol="0" anchor="b" anchorCtr="0" compatLnSpc="1">
            <a:prstTxWarp prst="textNoShape">
              <a:avLst/>
            </a:prstTxWarp>
            <a:normAutofit/>
          </a:bodyPr>
          <a:lstStyle/>
          <a:p>
            <a:pPr marL="0" indent="0" algn="just">
              <a:buNone/>
            </a:pPr>
            <a:r>
              <a:rPr lang="ru-RU" sz="1350" dirty="0">
                <a:latin typeface="Tahoma"/>
                <a:ea typeface="Tahoma"/>
                <a:cs typeface="Tahoma"/>
              </a:rPr>
              <a:t>Отрывок открывает первую главу романа «Евгений Онегин». Текст представляет собой прямую речь главного героя и настолько метафоричен, что давно разобран на цитаты. В рамках отрывка А. С. Пушкин, не высказывая авторского отношения напрямую, подтрунивает над своими героями.</a:t>
            </a:r>
            <a:endParaRPr lang="ru-RU" sz="1350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="" xmlns:a16="http://schemas.microsoft.com/office/drawing/2014/main" id="{F0DC1883-8AF7-483D-9074-3C6D8AF5759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 flipH="1">
            <a:off x="428626" y="5572125"/>
            <a:ext cx="829109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="" xmlns:a16="http://schemas.microsoft.com/office/drawing/2014/main" id="{1CF89D75-E5AC-4C45-9D87-228849A4C7A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3317187" y="1285875"/>
            <a:ext cx="0" cy="42862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37163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8">
            <a:extLst>
              <a:ext uri="{FF2B5EF4-FFF2-40B4-BE49-F238E27FC236}">
                <a16:creationId xmlns="" xmlns:a16="http://schemas.microsoft.com/office/drawing/2014/main" id="{EBAF395E-7D52-496C-ACDD-468AEC1ADF0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" y="85725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A9C207E-5CE5-5440-E10A-761656AC2B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906" y="1447039"/>
            <a:ext cx="4175450" cy="1280831"/>
          </a:xfrm>
        </p:spPr>
        <p:txBody>
          <a:bodyPr anchor="t">
            <a:normAutofit fontScale="90000"/>
          </a:bodyPr>
          <a:lstStyle/>
          <a:p>
            <a:pPr algn="ctr"/>
            <a:r>
              <a:rPr lang="ru-RU" dirty="0">
                <a:latin typeface="Batang"/>
                <a:ea typeface="Batang"/>
              </a:rPr>
              <a:t>Письмо Татьяны к </a:t>
            </a:r>
            <a:r>
              <a:rPr lang="ru-RU" dirty="0" smtClean="0">
                <a:latin typeface="Batang"/>
                <a:ea typeface="Batang"/>
              </a:rPr>
              <a:t>Онегину</a:t>
            </a:r>
            <a:endParaRPr lang="ru-RU" dirty="0"/>
          </a:p>
        </p:txBody>
      </p:sp>
      <p:cxnSp>
        <p:nvCxnSpPr>
          <p:cNvPr id="18" name="Straight Connector 10">
            <a:extLst>
              <a:ext uri="{FF2B5EF4-FFF2-40B4-BE49-F238E27FC236}">
                <a16:creationId xmlns="" xmlns:a16="http://schemas.microsoft.com/office/drawing/2014/main" id="{56BAADB1-054E-4A82-8D07-643BD1F433E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 flipH="1">
            <a:off x="426452" y="1289401"/>
            <a:ext cx="829109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D71E65B-3584-A3A0-4B18-9EC67F735D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626" y="2993547"/>
            <a:ext cx="4100581" cy="2263748"/>
          </a:xfrm>
        </p:spPr>
        <p:txBody>
          <a:bodyPr vert="horz" wrap="square" lIns="68580" tIns="34290" rIns="68580" bIns="34290" numCol="1" rtlCol="0" anchor="b" anchorCtr="0" compatLnSpc="1">
            <a:prstTxWarp prst="textNoShape">
              <a:avLst/>
            </a:prstTxWarp>
            <a:normAutofit/>
          </a:bodyPr>
          <a:lstStyle/>
          <a:p>
            <a:pPr algn="just">
              <a:buNone/>
            </a:pPr>
            <a:r>
              <a:rPr lang="en-US" sz="1350" dirty="0">
                <a:ea typeface="+mn-lt"/>
                <a:cs typeface="+mn-lt"/>
              </a:rPr>
              <a:t>    </a:t>
            </a:r>
            <a:r>
              <a:rPr lang="ru-RU" sz="1350" dirty="0">
                <a:ea typeface="+mn-lt"/>
                <a:cs typeface="+mn-lt"/>
              </a:rPr>
              <a:t>В </a:t>
            </a:r>
            <a:r>
              <a:rPr lang="ru-RU" sz="1350" dirty="0">
                <a:ea typeface="+mn-lt"/>
                <a:cs typeface="+mn-lt"/>
              </a:rPr>
              <a:t>романе А. С. Пушкина «Евгений Онегин» важное место занимает письмо Татьяны к Онегину, анализ которого важен для понимания всего образа героини. Главным мотивом письма является желание Татьяны выразить чувства к Евгению, а также понять, что он испытывает к ней. </a:t>
            </a:r>
            <a:endParaRPr lang="ru-RU" sz="1350" dirty="0"/>
          </a:p>
          <a:p>
            <a:pPr>
              <a:buNone/>
            </a:pPr>
            <a:endParaRPr lang="ru-RU" sz="1350" dirty="0"/>
          </a:p>
          <a:p>
            <a:pPr marL="0" indent="0">
              <a:buNone/>
            </a:pPr>
            <a:endParaRPr lang="ru-RU" sz="1350" dirty="0"/>
          </a:p>
        </p:txBody>
      </p:sp>
      <p:cxnSp>
        <p:nvCxnSpPr>
          <p:cNvPr id="19" name="Straight Connector 12">
            <a:extLst>
              <a:ext uri="{FF2B5EF4-FFF2-40B4-BE49-F238E27FC236}">
                <a16:creationId xmlns="" xmlns:a16="http://schemas.microsoft.com/office/drawing/2014/main" id="{B3121654-FB13-441C-AB60-76710D9170C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4972050" y="1285875"/>
            <a:ext cx="0" cy="42862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 descr="Изображение выглядит как одежда, Человеческое лицо, стол, мебель&#10;&#10;Автоматически созданное описание">
            <a:extLst>
              <a:ext uri="{FF2B5EF4-FFF2-40B4-BE49-F238E27FC236}">
                <a16:creationId xmlns="" xmlns:a16="http://schemas.microsoft.com/office/drawing/2014/main" id="{AE696FD6-E176-536C-81D1-F9FDDD8E14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6051" y="1905821"/>
            <a:ext cx="3529323" cy="3044041"/>
          </a:xfrm>
          <a:prstGeom prst="rect">
            <a:avLst/>
          </a:prstGeom>
        </p:spPr>
      </p:pic>
      <p:cxnSp>
        <p:nvCxnSpPr>
          <p:cNvPr id="20" name="Straight Connector 14">
            <a:extLst>
              <a:ext uri="{FF2B5EF4-FFF2-40B4-BE49-F238E27FC236}">
                <a16:creationId xmlns="" xmlns:a16="http://schemas.microsoft.com/office/drawing/2014/main" id="{C58D2D3E-B980-4D6F-BBFB-DF7A3A94729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 flipH="1">
            <a:off x="428626" y="5572125"/>
            <a:ext cx="829109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91552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="" xmlns:a16="http://schemas.microsoft.com/office/drawing/2014/main" id="{EBAF395E-7D52-496C-ACDD-468AEC1ADF0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" y="85725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EB695CA-BBAB-082A-1F70-96C139D66F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906" y="1447038"/>
            <a:ext cx="2631894" cy="1506145"/>
          </a:xfrm>
        </p:spPr>
        <p:txBody>
          <a:bodyPr anchor="t">
            <a:normAutofit/>
          </a:bodyPr>
          <a:lstStyle/>
          <a:p>
            <a:r>
              <a:rPr lang="en-US" dirty="0" smtClean="0">
                <a:latin typeface="Batang"/>
                <a:ea typeface="Batang"/>
              </a:rPr>
              <a:t> </a:t>
            </a:r>
            <a:r>
              <a:rPr lang="ru-RU" dirty="0" smtClean="0">
                <a:latin typeface="Batang"/>
                <a:ea typeface="Batang"/>
              </a:rPr>
              <a:t>Зимнее </a:t>
            </a:r>
            <a:r>
              <a:rPr lang="ru-RU" dirty="0">
                <a:latin typeface="Batang"/>
                <a:ea typeface="Batang"/>
              </a:rPr>
              <a:t>утро.</a:t>
            </a:r>
            <a:endParaRPr lang="ru-RU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56BAADB1-054E-4A82-8D07-643BD1F433E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 flipH="1">
            <a:off x="426452" y="1289401"/>
            <a:ext cx="829109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9813902-CC8F-62D1-E23C-95D59A8824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626" y="3157419"/>
            <a:ext cx="2457449" cy="2142357"/>
          </a:xfrm>
        </p:spPr>
        <p:txBody>
          <a:bodyPr vert="horz" wrap="square" lIns="68580" tIns="34290" rIns="68580" bIns="34290" numCol="1" rtlCol="0" anchor="b" anchorCtr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10000"/>
              </a:lnSpc>
              <a:buNone/>
            </a:pPr>
            <a:r>
              <a:rPr lang="ru-RU" sz="1350" dirty="0">
                <a:ea typeface="+mn-lt"/>
                <a:cs typeface="+mn-lt"/>
              </a:rPr>
              <a:t>Находясь </a:t>
            </a:r>
            <a:r>
              <a:rPr lang="ru-RU" sz="1350" dirty="0">
                <a:ea typeface="+mn-lt"/>
                <a:cs typeface="+mn-lt"/>
              </a:rPr>
              <a:t>среди </a:t>
            </a:r>
            <a:r>
              <a:rPr lang="ru-RU" sz="1350" dirty="0">
                <a:ea typeface="+mn-lt"/>
                <a:cs typeface="+mn-lt"/>
              </a:rPr>
              <a:t>близких людей</a:t>
            </a:r>
            <a:r>
              <a:rPr lang="ru-RU" sz="1350" dirty="0">
                <a:ea typeface="+mn-lt"/>
                <a:cs typeface="+mn-lt"/>
              </a:rPr>
              <a:t>, в </a:t>
            </a:r>
            <a:r>
              <a:rPr lang="ru-RU" sz="1350" dirty="0">
                <a:ea typeface="+mn-lt"/>
                <a:cs typeface="+mn-lt"/>
              </a:rPr>
              <a:t>дружелюбном </a:t>
            </a:r>
            <a:r>
              <a:rPr lang="ru-RU" sz="1350" dirty="0">
                <a:ea typeface="+mn-lt"/>
                <a:cs typeface="+mn-lt"/>
              </a:rPr>
              <a:t>окружении Александр Сергеевич не просто отдыхает душой, но и ощущает потребность творить. Созданное им “Зимнее утро” пронизано радостью от общения с природой, от того, что можно просто насладиться её красотами и не думать больше ни о чём.</a:t>
            </a:r>
            <a:endParaRPr lang="ru-RU" sz="1350" dirty="0"/>
          </a:p>
          <a:p>
            <a:pPr>
              <a:lnSpc>
                <a:spcPct val="110000"/>
              </a:lnSpc>
              <a:buNone/>
            </a:pPr>
            <a:endParaRPr lang="ru-RU" sz="1125" dirty="0"/>
          </a:p>
          <a:p>
            <a:pPr marL="0" indent="0">
              <a:lnSpc>
                <a:spcPct val="110000"/>
              </a:lnSpc>
              <a:buNone/>
            </a:pPr>
            <a:endParaRPr lang="ru-RU" sz="1125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="" xmlns:a16="http://schemas.microsoft.com/office/drawing/2014/main" id="{B3121654-FB13-441C-AB60-76710D9170C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3314700" y="1298502"/>
            <a:ext cx="0" cy="427362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 descr="Изображение выглядит как на открытом воздухе, дерево, зима, небо&#10;&#10;Автоматически созданное описание">
            <a:extLst>
              <a:ext uri="{FF2B5EF4-FFF2-40B4-BE49-F238E27FC236}">
                <a16:creationId xmlns="" xmlns:a16="http://schemas.microsoft.com/office/drawing/2014/main" id="{9834A6B6-F47F-87D9-B850-951D354D918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432" r="-3" b="-3"/>
          <a:stretch/>
        </p:blipFill>
        <p:spPr>
          <a:xfrm>
            <a:off x="3524406" y="1494253"/>
            <a:ext cx="5190969" cy="3868529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="" xmlns:a16="http://schemas.microsoft.com/office/drawing/2014/main" id="{C58D2D3E-B980-4D6F-BBFB-DF7A3A94729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 flipH="1">
            <a:off x="428626" y="5572125"/>
            <a:ext cx="829109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63434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="" xmlns:a16="http://schemas.microsoft.com/office/drawing/2014/main" id="{EBAF395E-7D52-496C-ACDD-468AEC1ADF0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" y="85725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CB0FD3F-E0B7-21C0-857F-6B176C7983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906" y="1447039"/>
            <a:ext cx="4175450" cy="1280831"/>
          </a:xfrm>
        </p:spPr>
        <p:txBody>
          <a:bodyPr anchor="t">
            <a:normAutofit/>
          </a:bodyPr>
          <a:lstStyle/>
          <a:p>
            <a:pPr algn="ctr"/>
            <a:r>
              <a:rPr lang="ru-RU" sz="3600" dirty="0">
                <a:latin typeface="Batang"/>
                <a:ea typeface="Batang"/>
              </a:rPr>
              <a:t>Цветок</a:t>
            </a:r>
            <a:endParaRPr lang="ru-RU" sz="3600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56BAADB1-054E-4A82-8D07-643BD1F433E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 flipH="1">
            <a:off x="426452" y="1289401"/>
            <a:ext cx="829109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CB52C6B-E402-7DBE-BDA6-726882AD20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626" y="2993547"/>
            <a:ext cx="4100581" cy="2263748"/>
          </a:xfrm>
        </p:spPr>
        <p:txBody>
          <a:bodyPr vert="horz" wrap="square" lIns="68580" tIns="34290" rIns="68580" bIns="34290" numCol="1" rtlCol="0" anchor="b" anchorCtr="0" compatLnSpc="1">
            <a:prstTxWarp prst="textNoShape">
              <a:avLst/>
            </a:prstTxWarp>
            <a:normAutofit/>
          </a:bodyPr>
          <a:lstStyle/>
          <a:p>
            <a:pPr algn="just">
              <a:buNone/>
            </a:pPr>
            <a:r>
              <a:rPr lang="en-US" sz="1350" dirty="0">
                <a:ea typeface="+mn-lt"/>
                <a:cs typeface="+mn-lt"/>
              </a:rPr>
              <a:t>    </a:t>
            </a:r>
            <a:r>
              <a:rPr lang="ru-RU" sz="1350" dirty="0">
                <a:ea typeface="+mn-lt"/>
                <a:cs typeface="+mn-lt"/>
              </a:rPr>
              <a:t>Стихотворение </a:t>
            </a:r>
            <a:r>
              <a:rPr lang="ru-RU" sz="1350" dirty="0">
                <a:ea typeface="+mn-lt"/>
                <a:cs typeface="+mn-lt"/>
              </a:rPr>
              <a:t>посвящено любви, которая может окончиться разлукой. Чувства в любом случае мимолетны, поэтому нужно ценить то время, которое проведено с любимым человеком. Основная тема – быстротечность любви и ценность каждой минуты счастья, которое отпущено человеку.</a:t>
            </a:r>
            <a:endParaRPr lang="ru-RU" sz="1350" dirty="0"/>
          </a:p>
          <a:p>
            <a:pPr>
              <a:buNone/>
            </a:pPr>
            <a:endParaRPr lang="ru-RU" sz="1350" dirty="0"/>
          </a:p>
          <a:p>
            <a:pPr marL="0" indent="0">
              <a:buNone/>
            </a:pPr>
            <a:endParaRPr lang="ru-RU" sz="1350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="" xmlns:a16="http://schemas.microsoft.com/office/drawing/2014/main" id="{B3121654-FB13-441C-AB60-76710D9170C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4972050" y="1285875"/>
            <a:ext cx="0" cy="42862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 descr="Изображение выглядит как картина, рисунок, растение, искусство&#10;&#10;Автоматически созданное описание">
            <a:extLst>
              <a:ext uri="{FF2B5EF4-FFF2-40B4-BE49-F238E27FC236}">
                <a16:creationId xmlns="" xmlns:a16="http://schemas.microsoft.com/office/drawing/2014/main" id="{7B26A3DB-1DFD-3C15-F03A-5DD48166B8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6051" y="2192578"/>
            <a:ext cx="3529323" cy="2470526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="" xmlns:a16="http://schemas.microsoft.com/office/drawing/2014/main" id="{C58D2D3E-B980-4D6F-BBFB-DF7A3A94729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 flipH="1">
            <a:off x="428626" y="5572125"/>
            <a:ext cx="829109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8417689"/>
      </p:ext>
    </p:extLst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Textured</Template>
  <TotalTime>2300</TotalTime>
  <Words>837</Words>
  <Application>Microsoft Office PowerPoint</Application>
  <PresentationFormat>Экран (4:3)</PresentationFormat>
  <Paragraphs>98</Paragraphs>
  <Slides>26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3" baseType="lpstr">
      <vt:lpstr>Arial</vt:lpstr>
      <vt:lpstr>Batang</vt:lpstr>
      <vt:lpstr>Monotype Corsiva</vt:lpstr>
      <vt:lpstr>Tahoma</vt:lpstr>
      <vt:lpstr>Times New Roman</vt:lpstr>
      <vt:lpstr>Verdana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Пушкин-ребёнок </vt:lpstr>
      <vt:lpstr>Узник</vt:lpstr>
      <vt:lpstr>Мой дядя самых честных правил…</vt:lpstr>
      <vt:lpstr>Письмо Татьяны к Онегину</vt:lpstr>
      <vt:lpstr> Зимнее утро.</vt:lpstr>
      <vt:lpstr>Цветок</vt:lpstr>
      <vt:lpstr>19 октября</vt:lpstr>
      <vt:lpstr>                    Пушкин за работой   </vt:lpstr>
      <vt:lpstr>Арион</vt:lpstr>
      <vt:lpstr>Уж небо осенью дышало...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Мировое достояние культуры 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Даша</cp:lastModifiedBy>
  <cp:revision>73</cp:revision>
  <cp:lastPrinted>1601-01-01T00:00:00Z</cp:lastPrinted>
  <dcterms:created xsi:type="dcterms:W3CDTF">1601-01-01T00:00:00Z</dcterms:created>
  <dcterms:modified xsi:type="dcterms:W3CDTF">2024-06-28T16:26:52Z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