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2" r:id="rId2"/>
    <p:sldMasterId id="2147483747" r:id="rId3"/>
    <p:sldMasterId id="2147483759" r:id="rId4"/>
    <p:sldMasterId id="2147483772" r:id="rId5"/>
    <p:sldMasterId id="2147483785" r:id="rId6"/>
    <p:sldMasterId id="2147483798" r:id="rId7"/>
    <p:sldMasterId id="2147483811" r:id="rId8"/>
  </p:sldMasterIdLst>
  <p:notesMasterIdLst>
    <p:notesMasterId r:id="rId47"/>
  </p:notesMasterIdLst>
  <p:sldIdLst>
    <p:sldId id="331" r:id="rId9"/>
    <p:sldId id="329" r:id="rId10"/>
    <p:sldId id="330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84" r:id="rId29"/>
    <p:sldId id="349" r:id="rId30"/>
    <p:sldId id="350" r:id="rId31"/>
    <p:sldId id="351" r:id="rId32"/>
    <p:sldId id="379" r:id="rId33"/>
    <p:sldId id="352" r:id="rId34"/>
    <p:sldId id="353" r:id="rId35"/>
    <p:sldId id="380" r:id="rId36"/>
    <p:sldId id="381" r:id="rId37"/>
    <p:sldId id="383" r:id="rId38"/>
    <p:sldId id="378" r:id="rId39"/>
    <p:sldId id="375" r:id="rId40"/>
    <p:sldId id="371" r:id="rId41"/>
    <p:sldId id="386" r:id="rId42"/>
    <p:sldId id="387" r:id="rId43"/>
    <p:sldId id="280" r:id="rId44"/>
    <p:sldId id="281" r:id="rId45"/>
    <p:sldId id="282" r:id="rId4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4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D3F42-D83E-4637-ACFD-6AAA25CE2373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B819B-60F0-4465-8B1D-7FFCC845BA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858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7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3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8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87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87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46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6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847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55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4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43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97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9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544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2351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084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9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79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845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817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49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7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7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347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74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150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6830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4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1824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885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0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0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9008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1250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5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4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677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9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021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12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5675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87"/>
            <a:ext cx="36576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87"/>
            <a:ext cx="10769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1756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6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D69E-11E8-4F6B-A9BC-AEAC87533A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96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899FE-EFF3-4B0E-B7D9-C8BE4E629D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938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4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54BDA-BA22-481E-B389-B9F74849F0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3765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6E02D-1A9F-4214-8266-238078F11D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9559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9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00F01-40C3-4335-86FE-EA136AACFF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484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E1F4-7250-4CB3-A08B-D55EF91EFD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7460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59AF-995A-4CA9-B5DD-A8CE6D84BF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252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9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C7A2-E79F-4AE5-BC23-13B2073C24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039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76C4-5FD6-4074-B74E-509F5F971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529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75C7-1F64-43F0-ACF4-75EB15550E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77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7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7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18BFD-619A-4012-9DEC-1AFD2E5740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393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BD130-9E6B-4703-B54A-0B56A799E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8660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62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D69E-11E8-4F6B-A9BC-AEAC87533A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675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899FE-EFF3-4B0E-B7D9-C8BE4E629D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399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3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54BDA-BA22-481E-B389-B9F74849F0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4102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6E02D-1A9F-4214-8266-238078F11D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77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0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0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2968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9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00F01-40C3-4335-86FE-EA136AACFF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1947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E1F4-7250-4CB3-A08B-D55EF91EFD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134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59AF-995A-4CA9-B5DD-A8CE6D84BF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4821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8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C7A2-E79F-4AE5-BC23-13B2073C24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231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76C4-5FD6-4074-B74E-509F5F971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0148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75C7-1F64-43F0-ACF4-75EB15550E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602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75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75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18BFD-619A-4012-9DEC-1AFD2E5740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888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BD130-9E6B-4703-B54A-0B56A799E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833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5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D69E-11E8-4F6B-A9BC-AEAC87533A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397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899FE-EFF3-4B0E-B7D9-C8BE4E629D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1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61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3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54BDA-BA22-481E-B389-B9F74849F0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59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6E02D-1A9F-4214-8266-238078F11D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9778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00F01-40C3-4335-86FE-EA136AACFF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1420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E1F4-7250-4CB3-A08B-D55EF91EFD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7259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59AF-995A-4CA9-B5DD-A8CE6D84BF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03300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8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C7A2-E79F-4AE5-BC23-13B2073C24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27585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76C4-5FD6-4074-B74E-509F5F971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657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75C7-1F64-43F0-ACF4-75EB15550E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517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6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6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18BFD-619A-4012-9DEC-1AFD2E5740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2849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BD130-9E6B-4703-B54A-0B56A799E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40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523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D69E-11E8-4F6B-A9BC-AEAC87533A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0829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899FE-EFF3-4B0E-B7D9-C8BE4E629D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1147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2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54BDA-BA22-481E-B389-B9F74849F0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4045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6E02D-1A9F-4214-8266-238078F11D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1299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00F01-40C3-4335-86FE-EA136AACFF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7708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E1F4-7250-4CB3-A08B-D55EF91EFD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6173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59AF-995A-4CA9-B5DD-A8CE6D84BF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7734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7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C7A2-E79F-4AE5-BC23-13B2073C24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192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76C4-5FD6-4074-B74E-509F5F971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173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75C7-1F64-43F0-ACF4-75EB15550E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336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9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7605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6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6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18BFD-619A-4012-9DEC-1AFD2E5740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1030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BD130-9E6B-4703-B54A-0B56A799E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6468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DD69E-11E8-4F6B-A9BC-AEAC87533A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631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899FE-EFF3-4B0E-B7D9-C8BE4E629D0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3413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54BDA-BA22-481E-B389-B9F74849F01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14581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6E02D-1A9F-4214-8266-238078F11DC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7354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00F01-40C3-4335-86FE-EA136AACFFD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9929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3E1F4-7250-4CB3-A08B-D55EF91EFD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741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59AF-995A-4CA9-B5DD-A8CE6D84BF2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67410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FC7A2-E79F-4AE5-BC23-13B2073C242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2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7335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C76C4-5FD6-4074-B74E-509F5F971B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264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75C7-1F64-43F0-ACF4-75EB15550E8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7842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18BFD-619A-4012-9DEC-1AFD2E5740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834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2BD130-9E6B-4703-B54A-0B56A799E9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705C1-25C6-49A2-97F9-825737F72FD8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9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99207-F1F4-4A5C-9A1A-309358543A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42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9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9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9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7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705C1-25C6-49A2-97F9-825737F72FD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9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99207-F1F4-4A5C-9A1A-309358543A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45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1C7FF-CCDD-43A4-B6B0-6A5AD048FD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6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1C7FF-CCDD-43A4-B6B0-6A5AD048FD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95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1C7FF-CCDD-43A4-B6B0-6A5AD048FD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0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1C7FF-CCDD-43A4-B6B0-6A5AD048FD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90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B1C7FF-CCDD-43A4-B6B0-6A5AD048FDC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660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images.yandex.ru/yandsearch?p=4&amp;text=%D1%81%D1%82%D1%80%D0%B8%D0%B6%D0%BA%D0%B0%20%D0%BE%D0%B2%D0%B5%D1%86&amp;pos=121&amp;uinfo=sw-1349-sh-643-fw-1124-fh-448-pd-1&amp;rpt=simage&amp;img_url=http://vrachline.ru/sites/default/files/imagecache/post_img_100x100/11_13.jpg" TargetMode="Externa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9.jpeg"/><Relationship Id="rId5" Type="http://schemas.openxmlformats.org/officeDocument/2006/relationships/hyperlink" Target="http://images.yandex.ru/yandsearch?text=%D1%87%D0%B5%D1%81%D0%B0%D0%BD%D0%B8%D0%B5%20%D1%88%D0%B5%D1%80%D1%81%D1%82%D0%B8%20&amp;pos=8&amp;uinfo=sw-1349-sh-643-fw-1124-fh-448-pd-1&amp;rpt=simage&amp;img_url=http://nberidra.narod.ru/img/p43_dsc06424.jpg" TargetMode="Externa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source=wiz&amp;text=%D0%B2%D0%BE%D0%B9%D0%BB%D0%BE%D0%BA%20%D0%BC%D0%B5%D0%B1%D0%B5%D0%BB%D1%8C%20%D0%BA%D0%B0%D1%80%D1%82%D0%B8%D0%BD%D0%BA%D0%B8&amp;noreask=1&amp;pos=0&amp;rpt=simage&amp;lr=172&amp;uinfo=sw-1349-sh-643-fw-1124-fh-448-pd-1&amp;img_url=http://www.mnogomebel.ru/_mod_files/ce_images/news/vojlok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source=wiz&amp;uinfo=sw-1349-sh-643-fw-1124-fh-448-pd-1&amp;p=4&amp;text=%D0%B2%D0%BE%D0%B9%D0%BB%D0%BE%D0%BA%20%D1%83%D0%BA%D1%80%D0%B0%D1%88%D0%B5%D0%BD%D0%B8%D1%8F%20%D0%BA%D0%B0%D1%80%D1%82%D0%B8%D0%BD%D0%BA%D0%B8&amp;noreask=1&amp;pos=123&amp;rpt=simage&amp;lr=172&amp;img_url=http://art-shoping.ru/images/photos/medium/4edfaf5f6a677e4b0e82482e4e899383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ages.yandex.ru/yandsearch?source=wiz&amp;uinfo=sw-1349-sh-643-fw-1124-fh-448-pd-1&amp;p=4&amp;text=%D0%B2%D0%BE%D0%B9%D0%BB%D0%BE%D0%BA%20%D0%B2%20%D0%BB%D0%B5%D1%87%D0%B5%D0%B1%D0%BD%D1%8B%D1%85%20%D1%86%D0%B5%D0%BB%D1%8F%D1%85%20%D0%BA%D0%B0%D1%80%D1%82%D0%B8%D0%BD%D0%BA%D0%B8&amp;noreask=1&amp;pos=121&amp;rpt=simage&amp;lr=172&amp;img_url=http://nataliska.hm.users.photofile.ru/photo/nataliska.hm/3678226/small/82415152.jpg" TargetMode="Externa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ages.yandex.ru/yandsearch?source=wiz&amp;text=%D0%B2%D0%BE%D0%B9%D0%BB%D0%BE%D0%BA%20%D1%81%D1%82%D0%B5%D0%BB%D1%8C%D0%BA%D0%B8%20%D0%BB%D0%B5%D1%87%D0%B5%D0%B1%D0%BD%D1%8B%D0%B5%20%D0%BA%D0%B0%D1%80%D1%82%D0%B8%D0%BD%D0%BA%D0%B8&amp;noreask=1&amp;pos=1&amp;rpt=simage&amp;lr=172&amp;uinfo=sw-1349-sh-643-fw-1124-fh-448-pd-1&amp;img_url=http://www.kreitspb.ru/upload/iblock/c11/1%20edvdoj.jpg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1.jpeg"/><Relationship Id="rId4" Type="http://schemas.openxmlformats.org/officeDocument/2006/relationships/hyperlink" Target="http://images.yandex.ru/yandsearch?source=wiz&amp;uinfo=sw-1349-sh-643-fw-1124-fh-448-pd-1&amp;p=2&amp;text=%D0%B2%D0%BE%D0%B9%D0%BB%D0%BE%D0%BA%20%D0%B2%20%D0%BB%D0%B5%D1%87%D0%B5%D0%B1%D0%BD%D1%8B%D1%85%20%D1%86%D0%B5%D0%BB%D1%8F%D1%85%20%D0%BA%D0%B0%D1%80%D1%82%D0%B8%D0%BD%D0%BA%D0%B8&amp;noreask=1&amp;pos=79&amp;rpt=simage&amp;lr=172&amp;img_url=http://rustrico.ru/d/70731/d/2236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300665"/>
            <a:ext cx="10972800" cy="58255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Технология. Технология ведения дома</a:t>
            </a:r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</a:p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</a:t>
            </a:r>
          </a:p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«Подарок школе. Панно из шерсти»</a:t>
            </a:r>
          </a:p>
          <a:p>
            <a:pPr marL="0" indent="0" algn="ctr">
              <a:buNone/>
            </a:pP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технологии Ибрагимова Г. А.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Уфимская санаторная школа-интернат № 2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</a:p>
          <a:p>
            <a:pPr marL="0" indent="0" algn="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1A58F0C-80B9-4054-BC66-A43702BDB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79473" y="3710574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40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10972800" cy="533400"/>
          </a:xfrm>
        </p:spPr>
        <p:txBody>
          <a:bodyPr/>
          <a:lstStyle/>
          <a:p>
            <a:pPr eaLnBrk="1" hangingPunct="1"/>
            <a:r>
              <a:rPr lang="ru-RU" altLang="ru-RU" sz="3200" b="1">
                <a:latin typeface="Times New Roman" pitchFamily="18" charset="0"/>
              </a:rPr>
              <a:t>Из  истории  войлоковаляния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0" y="838200"/>
            <a:ext cx="10972800" cy="1905000"/>
          </a:xfrm>
        </p:spPr>
        <p:txBody>
          <a:bodyPr/>
          <a:lstStyle/>
          <a:p>
            <a:pPr marL="12700" indent="0" algn="just" eaLnBrk="1" hangingPunct="1">
              <a:buFontTx/>
              <a:buNone/>
            </a:pPr>
            <a:r>
              <a:rPr lang="ru-RU" altLang="ru-RU" sz="2400"/>
              <a:t>   </a:t>
            </a:r>
            <a:r>
              <a:rPr lang="ru-RU" altLang="ru-RU" sz="2800">
                <a:latin typeface="Times New Roman" pitchFamily="18" charset="0"/>
                <a:cs typeface="Microsoft Sans Serif" pitchFamily="34" charset="0"/>
              </a:rPr>
              <a:t>Важное место в быту башкир-скотоводов занимало  изготовление кошм и ковров. Войлоками покрывали купол и решётчатые стены юрты. </a:t>
            </a:r>
          </a:p>
          <a:p>
            <a:pPr marL="12700" indent="0" algn="just" eaLnBrk="1" hangingPunct="1">
              <a:buFontTx/>
              <a:buNone/>
            </a:pPr>
            <a:r>
              <a:rPr lang="ru-RU" altLang="ru-RU" sz="2800">
                <a:latin typeface="Times New Roman" pitchFamily="18" charset="0"/>
                <a:cs typeface="Microsoft Sans Serif" pitchFamily="34" charset="0"/>
              </a:rPr>
              <a:t>Кош­мами и паласами устилали пол и дощатые нары. </a:t>
            </a:r>
            <a:endParaRPr lang="ru-RU" altLang="ru-RU" sz="2800"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buFontTx/>
              <a:buNone/>
            </a:pPr>
            <a:r>
              <a:rPr lang="ru-RU" altLang="ru-RU" sz="2000" b="1" i="1"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ct val="80000"/>
              </a:lnSpc>
              <a:buFontTx/>
              <a:buNone/>
            </a:pPr>
            <a:endParaRPr lang="ru-RU" altLang="ru-RU" sz="2000"/>
          </a:p>
        </p:txBody>
      </p:sp>
      <p:pic>
        <p:nvPicPr>
          <p:cNvPr id="7172" name="Рисунок 6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53960" r="5299" b="-2"/>
          <a:stretch>
            <a:fillRect/>
          </a:stretch>
        </p:blipFill>
        <p:spPr bwMode="auto">
          <a:xfrm>
            <a:off x="6400800" y="3224252"/>
            <a:ext cx="4158641" cy="288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" t="1688" r="6206"/>
          <a:stretch>
            <a:fillRect/>
          </a:stretch>
        </p:blipFill>
        <p:spPr bwMode="auto">
          <a:xfrm>
            <a:off x="1397752" y="2986257"/>
            <a:ext cx="4006849" cy="291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31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00"/>
            <a:ext cx="10972800" cy="5867400"/>
          </a:xfrm>
        </p:spPr>
        <p:txBody>
          <a:bodyPr/>
          <a:lstStyle/>
          <a:p>
            <a:pPr marL="12700" indent="0" algn="just" eaLnBrk="1" hangingPunct="1">
              <a:buFontTx/>
              <a:buNone/>
            </a:pP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	</a:t>
            </a:r>
            <a:r>
              <a:rPr lang="ru-RU" altLang="ru-RU" sz="28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Кошма — это кусок войлока, тяжёлый, с неровными краями, грубый пласт валяной шерсти. На войлочной подстилке в юрте ходят, сидят, не обращая внимания на неё в быту. 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buFontTx/>
              <a:buNone/>
            </a:pPr>
            <a:r>
              <a:rPr lang="ru-RU" altLang="ru-RU"/>
              <a:t>                                        </a:t>
            </a:r>
          </a:p>
        </p:txBody>
      </p:sp>
      <p:pic>
        <p:nvPicPr>
          <p:cNvPr id="8195" name="Рисунок 3" descr="C:\Users\1\Desktop\imag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514607"/>
            <a:ext cx="4721616" cy="32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397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39"/>
            <a:ext cx="11277600" cy="5826125"/>
          </a:xfrm>
        </p:spPr>
        <p:txBody>
          <a:bodyPr/>
          <a:lstStyle/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Microsoft Sans Serif" pitchFamily="34" charset="0"/>
              </a:rPr>
              <a:t> 	</a:t>
            </a:r>
            <a:r>
              <a:rPr lang="ru-RU" altLang="ru-RU" sz="2800" dirty="0">
                <a:latin typeface="Times New Roman" pitchFamily="18" charset="0"/>
                <a:cs typeface="Microsoft Sans Serif" pitchFamily="34" charset="0"/>
              </a:rPr>
              <a:t>Перед стрижкой овец загоняли в реку, далее шерсть очищали вручную, обирая колючки и сортировали.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  <a:cs typeface="Microsoft Sans Serif" pitchFamily="34" charset="0"/>
              </a:rPr>
              <a:t>	Затем шерсть трепали и чесали и, слегка разобрав, раскла­дывали на рогоже.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</a:t>
            </a: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r>
              <a:rPr lang="ru-RU" altLang="ru-RU" sz="1800" b="1" i="1" dirty="0">
                <a:latin typeface="Times New Roman" pitchFamily="18" charset="0"/>
                <a:cs typeface="Times New Roman" pitchFamily="18" charset="0"/>
              </a:rPr>
              <a:t>трепало                                   чесало</a:t>
            </a: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endParaRPr lang="ru-RU" altLang="ru-RU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buFontTx/>
              <a:buNone/>
            </a:pPr>
            <a:r>
              <a:rPr lang="ru-RU" alt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</a:t>
            </a:r>
          </a:p>
        </p:txBody>
      </p:sp>
      <p:pic>
        <p:nvPicPr>
          <p:cNvPr id="9219" name="Рисунок 3" descr="http://vrachline.ru/sites/default/files/imagecache/post_img_100x100/11_1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2739986"/>
            <a:ext cx="2965275" cy="245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4" descr="http://nberidra.narod.ru/images/p43_dsc064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1" y="2739986"/>
            <a:ext cx="3222648" cy="2347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5" descr="http://nberidra.narod.ru/images/p43_dsc06424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1" y="2868460"/>
            <a:ext cx="3104953" cy="221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9696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10972800" cy="594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   </a:t>
            </a:r>
            <a:r>
              <a:rPr lang="ru-RU" altLang="ru-RU" sz="2800">
                <a:latin typeface="Times New Roman" pitchFamily="18" charset="0"/>
                <a:cs typeface="Microsoft Sans Serif" pitchFamily="34" charset="0"/>
              </a:rPr>
              <a:t>Шерстяной настил равномерно сбрызгивали горячей водой и скручивали. Рулон как можно плотнее обвязывали  верёвкой и катали.  </a:t>
            </a:r>
          </a:p>
          <a:p>
            <a:pPr algn="ctr" eaLnBrk="1" hangingPunct="1">
              <a:buFontTx/>
              <a:buNone/>
            </a:pPr>
            <a:endParaRPr lang="ru-RU" altLang="ru-RU" sz="2400" i="1">
              <a:latin typeface="Times New Roman" pitchFamily="18" charset="0"/>
            </a:endParaRPr>
          </a:p>
        </p:txBody>
      </p:sp>
      <p:pic>
        <p:nvPicPr>
          <p:cNvPr id="10243" name="Рисунок 4" descr="465717217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2" t="2419" r="2936" b="2783"/>
          <a:stretch>
            <a:fillRect/>
          </a:stretch>
        </p:blipFill>
        <p:spPr bwMode="auto">
          <a:xfrm>
            <a:off x="2641626" y="2057400"/>
            <a:ext cx="5913967" cy="35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164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39"/>
            <a:ext cx="10972800" cy="5673725"/>
          </a:xfrm>
        </p:spPr>
        <p:txBody>
          <a:bodyPr/>
          <a:lstStyle/>
          <a:p>
            <a:pPr marL="12700" indent="0" algn="just" eaLnBrk="1" hangingPunct="1">
              <a:buFontTx/>
              <a:buNone/>
            </a:pP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Microsoft Sans Serif" pitchFamily="34" charset="0"/>
              </a:rPr>
              <a:t>	</a:t>
            </a:r>
            <a:r>
              <a:rPr lang="ru-RU" altLang="ru-RU" sz="2800">
                <a:latin typeface="Times New Roman" pitchFamily="18" charset="0"/>
                <a:cs typeface="Microsoft Sans Serif" pitchFamily="34" charset="0"/>
              </a:rPr>
              <a:t>До наших дней в южных башкирских аулах сохранились  древние способы изготовления войлоков вручную. </a:t>
            </a:r>
          </a:p>
          <a:p>
            <a:pPr marL="12700" indent="0" eaLnBrk="1" hangingPunct="1"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 </a:t>
            </a:r>
          </a:p>
          <a:p>
            <a:pPr marL="12700" indent="0" eaLnBrk="1" hangingPunct="1"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  <a:cs typeface="Microsoft Sans Serif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  <a:cs typeface="Microsoft Sans Serif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  <a:cs typeface="Microsoft Sans Serif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  <a:cs typeface="Microsoft Sans Serif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>
              <a:solidFill>
                <a:srgbClr val="000000"/>
              </a:solidFill>
              <a:latin typeface="Times New Roman" pitchFamily="18" charset="0"/>
              <a:cs typeface="Microsoft Sans Serif" pitchFamily="34" charset="0"/>
            </a:endParaRPr>
          </a:p>
          <a:p>
            <a:pPr marL="12700" indent="0" eaLnBrk="1" hangingPunct="1">
              <a:buFontTx/>
              <a:buNone/>
            </a:pPr>
            <a:r>
              <a:rPr lang="ru-RU" altLang="ru-RU" sz="2400">
                <a:solidFill>
                  <a:srgbClr val="000000"/>
                </a:solidFill>
                <a:latin typeface="Times New Roman" pitchFamily="18" charset="0"/>
                <a:cs typeface="Microsoft Sans Serif" pitchFamily="34" charset="0"/>
              </a:rPr>
              <a:t>	</a:t>
            </a:r>
            <a:endParaRPr lang="ru-RU" altLang="ru-RU" sz="2400">
              <a:latin typeface="Times New Roman" pitchFamily="18" charset="0"/>
            </a:endParaRPr>
          </a:p>
        </p:txBody>
      </p:sp>
      <p:pic>
        <p:nvPicPr>
          <p:cNvPr id="11267" name="Рисунок 4" descr="kirg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037" y="2614614"/>
            <a:ext cx="4392400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5" descr="felt2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27" y="2665413"/>
            <a:ext cx="2936632" cy="2257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02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idx="1"/>
          </p:nvPr>
        </p:nvSpPr>
        <p:spPr>
          <a:xfrm>
            <a:off x="609600" y="381033"/>
            <a:ext cx="10972800" cy="5745163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	Для украшения  старинных кошм использовалась шерсть природных цветов (серая, коричневая, чёрная или белая).  Иногда шерсть окрашивали природными красителями: листьями берёзы, крапивы или корой дуба.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0" y="2819433"/>
            <a:ext cx="4470400" cy="313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558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92162"/>
          </a:xfrm>
        </p:spPr>
        <p:txBody>
          <a:bodyPr/>
          <a:lstStyle/>
          <a:p>
            <a:r>
              <a:rPr lang="ru-RU" altLang="ru-RU" sz="3200" b="1">
                <a:latin typeface="Times New Roman" pitchFamily="18" charset="0"/>
                <a:cs typeface="Times New Roman" pitchFamily="18" charset="0"/>
              </a:rPr>
              <a:t>Войлок в современном мире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508000" y="1143033"/>
            <a:ext cx="109728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В наши дни войлок широко используется в строительстве.</a:t>
            </a:r>
          </a:p>
          <a:p>
            <a:pPr marL="0" indent="0" algn="just">
              <a:buFontTx/>
              <a:buNone/>
            </a:pP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Picture 2" descr="C:\Users\1\Desktop\ДЛЯ  ИЗО\4fcecfb77c1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700" y="2362200"/>
            <a:ext cx="3740237" cy="241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 descr="C:\Users\1\Desktop\ДЛЯ  ИЗО\product_5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3858016" cy="2415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127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33"/>
            <a:ext cx="10972800" cy="5826125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	Также войлок  применяется  в мебельном производстве.</a:t>
            </a:r>
          </a:p>
          <a:p>
            <a:pPr marL="609600" indent="-609600"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  <a:p>
            <a:pPr marL="609600" indent="-609600"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</p:txBody>
      </p:sp>
      <p:pic>
        <p:nvPicPr>
          <p:cNvPr id="14339" name="Picture 6" descr="C:\Users\1\Desktop\ДЛЯ  ИЗО\dezeen_In-Vein-by-Ayala-Serfaty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0" b="7932"/>
          <a:stretch>
            <a:fillRect/>
          </a:stretch>
        </p:blipFill>
        <p:spPr bwMode="auto">
          <a:xfrm>
            <a:off x="7112000" y="1014609"/>
            <a:ext cx="4191000" cy="23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7" descr="C:\Users\1\Desktop\ДЛЯ  ИЗО\karm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22" y="3733800"/>
            <a:ext cx="3336077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7" descr="http://img-fotki.yandex.ru/get/5820/47658569.4/0_787c2_35683708_L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014608"/>
            <a:ext cx="2844800" cy="2349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53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33"/>
            <a:ext cx="10972800" cy="5749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	 Вещь, выполненная из войлока вручную, всегда неповторима. Одни делают обувь – валенки и тапочки,</a:t>
            </a:r>
          </a:p>
          <a:p>
            <a:pPr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 </a:t>
            </a:r>
          </a:p>
        </p:txBody>
      </p:sp>
      <p:pic>
        <p:nvPicPr>
          <p:cNvPr id="15363" name="Рисунок 2" descr="_DSC2115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2590800"/>
            <a:ext cx="3221973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3" descr="http://www.rgo.ru/wp-content/uploads/2010/12/002tapki-300x1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3920647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322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33"/>
            <a:ext cx="10972800" cy="5826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	другие создают картины, которые представляют собой произведения искусства.</a:t>
            </a:r>
          </a:p>
          <a:p>
            <a:pPr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	</a:t>
            </a:r>
            <a:endParaRPr lang="ru-RU" altLang="ru-RU" sz="2800" dirty="0"/>
          </a:p>
        </p:txBody>
      </p:sp>
      <p:pic>
        <p:nvPicPr>
          <p:cNvPr id="16387" name="Рисунок 5" descr="WP_0001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1"/>
          <a:stretch>
            <a:fillRect/>
          </a:stretch>
        </p:blipFill>
        <p:spPr bwMode="auto">
          <a:xfrm>
            <a:off x="6807223" y="1582738"/>
            <a:ext cx="327623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5" descr="F:\ПАННО ИЗ ВОЙЛОКА 14-15 г\2098994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592296"/>
            <a:ext cx="3370893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860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F96692-A0E3-445E-9EDF-1F9D17B9B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41569" y="3855359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095" y="375782"/>
            <a:ext cx="11047956" cy="5880639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пройденного</a:t>
            </a:r>
          </a:p>
          <a:p>
            <a:pPr marL="0" indent="0" algn="ctr">
              <a:buNone/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</a:p>
          <a:p>
            <a:pPr marL="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Над каким разделом вы работаете? Каким видом рукоделия вы занимаетесь?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2-3. Какие виды </a:t>
            </a:r>
            <a:r>
              <a:rPr lang="ru-RU" sz="3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войлоковаляния</a:t>
            </a: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 знаете?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Индивидуальная или коллективная творческая работа, выполненная самостоятельно или с помощью учителя?</a:t>
            </a:r>
          </a:p>
          <a:p>
            <a:pPr marL="0" indent="0" fontAlgn="base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Это кусок войлока, тяжёлый, с неровными краями, грубый пласт валяной шерсти. На войлочной подстилке в юрте ходят, сидят, не обращая внимания на неё в быту.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Для сухого валяния используется специальная игла для ……………………….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Это   картина или рисунок,  украшающая участок стены или потолка.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Рисунок в карандаше, который соответствует размерам будущей работы.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Волокна …………….. под воздействием горячей воды и пара хорошо сцепляются и спутываются  друг с другом, уплотняются и превращаются в войлок. </a:t>
            </a:r>
          </a:p>
          <a:p>
            <a:pPr marL="0" indent="0" algn="ctr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1076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57200"/>
            <a:ext cx="10972800" cy="594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>
                <a:latin typeface="Times New Roman" pitchFamily="18" charset="0"/>
              </a:rPr>
              <a:t>	Современные мастерицы шьют одежду, делают головные уборы и создают украшения из войлока.</a:t>
            </a:r>
          </a:p>
          <a:p>
            <a:pPr eaLnBrk="1" hangingPunct="1">
              <a:buFontTx/>
              <a:buNone/>
            </a:pPr>
            <a:endParaRPr lang="ru-RU" altLang="ru-RU" sz="2800">
              <a:latin typeface="Times New Roman" pitchFamily="18" charset="0"/>
            </a:endParaRPr>
          </a:p>
        </p:txBody>
      </p:sp>
      <p:pic>
        <p:nvPicPr>
          <p:cNvPr id="17411" name="Рисунок 4" descr="http://marta-club.ru/sites/default/files/styles/big_body/public/field/image/odezh_i_ob_iz_voylok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22200" r="18906" b="5922"/>
          <a:stretch>
            <a:fillRect/>
          </a:stretch>
        </p:blipFill>
        <p:spPr bwMode="auto">
          <a:xfrm>
            <a:off x="1241486" y="2033478"/>
            <a:ext cx="2541374" cy="2712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5" descr="http://cs1.livemaster.ru/foto/175x175/2b21057106-aksessuary-shlyapka-tuman-roza-prodan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477" y="2046058"/>
            <a:ext cx="2765613" cy="262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7" descr="http://art-shoping.ru/images/photos/medium/4edfaf5f6a677e4b0e82482e4e899383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" t="5640" r="3497" b="12621"/>
          <a:stretch>
            <a:fillRect/>
          </a:stretch>
        </p:blipFill>
        <p:spPr bwMode="auto">
          <a:xfrm>
            <a:off x="8723681" y="2033477"/>
            <a:ext cx="2349327" cy="254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6365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457200"/>
            <a:ext cx="10972800" cy="594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	А дети любят игрушки, выполненные из шерсти.</a:t>
            </a:r>
          </a:p>
          <a:p>
            <a:pPr eaLnBrk="1" hangingPunct="1">
              <a:buFontTx/>
              <a:buNone/>
            </a:pPr>
            <a:endParaRPr lang="ru-RU" altLang="ru-RU" sz="2800" dirty="0">
              <a:latin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FFE3C1-CE63-4317-8A5F-99C2BF647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747" y="1503947"/>
            <a:ext cx="2335148" cy="31728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19EF9C-7435-4FDC-8A7E-EE53D1A66B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1" t="4902" r="9185"/>
          <a:stretch/>
        </p:blipFill>
        <p:spPr>
          <a:xfrm>
            <a:off x="5109123" y="1503947"/>
            <a:ext cx="3300128" cy="30199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B89722-83B1-411D-8793-484ACBCB1E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612" y="1503947"/>
            <a:ext cx="2013284" cy="301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79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609600" y="381025"/>
            <a:ext cx="10972800" cy="5745163"/>
          </a:xfrm>
        </p:spPr>
        <p:txBody>
          <a:bodyPr/>
          <a:lstStyle/>
          <a:p>
            <a:pPr indent="0" algn="just">
              <a:buFontTx/>
              <a:buNone/>
            </a:pPr>
            <a:r>
              <a:rPr lang="ru-RU" altLang="ru-RU" sz="2800" dirty="0">
                <a:latin typeface="Times New Roman" pitchFamily="18" charset="0"/>
                <a:cs typeface="Microsoft Sans Serif" pitchFamily="34" charset="0"/>
              </a:rPr>
              <a:t>Сегодня заго­ворили о лечебных свойствах войлочных изделий.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Так,  шерстяные варежки снимают усталость и боль в руках, </a:t>
            </a:r>
          </a:p>
          <a:p>
            <a:pPr indent="0" algn="just">
              <a:buFontTx/>
              <a:buNone/>
            </a:pPr>
            <a:endParaRPr lang="ru-RU" altLang="ru-RU" dirty="0"/>
          </a:p>
        </p:txBody>
      </p:sp>
      <p:pic>
        <p:nvPicPr>
          <p:cNvPr id="18435" name="Рисунок 3" descr="http://www.virtuzor.ru/data/projects/photos/7/174/98b45df4e03e8925ee23ae6c93293567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2" y="2590800"/>
            <a:ext cx="352398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9459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1"/>
          <p:cNvSpPr>
            <a:spLocks noGrp="1"/>
          </p:cNvSpPr>
          <p:nvPr>
            <p:ph idx="1"/>
          </p:nvPr>
        </p:nvSpPr>
        <p:spPr>
          <a:xfrm>
            <a:off x="609600" y="533425"/>
            <a:ext cx="10972800" cy="5592763"/>
          </a:xfrm>
        </p:spPr>
        <p:txBody>
          <a:bodyPr/>
          <a:lstStyle/>
          <a:p>
            <a:pPr indent="0" algn="just">
              <a:buFontTx/>
              <a:buNone/>
            </a:pPr>
            <a:r>
              <a:rPr lang="ru-RU" alt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войлочные стельки позволяют избавиться от плоскостопия и других изменений стопы. Согревающий шерстяной пояс используется при болях в спине, пояснице, травмах, при работе на сквозняке.</a:t>
            </a:r>
          </a:p>
          <a:p>
            <a:pPr indent="0" algn="just">
              <a:buFontTx/>
              <a:buNone/>
            </a:pPr>
            <a:endParaRPr lang="ru-RU" alt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>
              <a:buFontTx/>
              <a:buNone/>
            </a:pPr>
            <a:endParaRPr lang="ru-RU" altLang="ru-RU"/>
          </a:p>
        </p:txBody>
      </p:sp>
      <p:pic>
        <p:nvPicPr>
          <p:cNvPr id="19459" name="Рисунок 5" descr="http://ortomirtumen.ru/d/415295/d/578950603_6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3048000"/>
            <a:ext cx="275711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Рисунок 6" descr="http://rustrico.ru/d/70731/d/2236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t="17816" b="7095"/>
          <a:stretch>
            <a:fillRect/>
          </a:stretch>
        </p:blipFill>
        <p:spPr bwMode="auto">
          <a:xfrm>
            <a:off x="6096000" y="2933700"/>
            <a:ext cx="3824614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9048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3F0090-B34A-40A0-A464-176AB4ACA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1200" y="3958464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200" y="355625"/>
            <a:ext cx="10972800" cy="566896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панно необходимо выбрать тему композиции и подготовить эскизы. </a:t>
            </a: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наша работа посвящена Юбилею школы-интерната, мы решили изобразить на нашем панно образ-символ «Древо жизни». Данный символ в культуре разных народов олицетворяет в себе единство всего мира, а также единство прошлого, настоящего и будущего.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E78527-4F57-49FA-9658-033A77995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29464" y="4086091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7122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1200" y="355625"/>
            <a:ext cx="10972800" cy="5668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этой работы мы использовали Интернет и выбрали 3 варианта:</a:t>
            </a:r>
          </a:p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1.                                       2.                                     3.</a:t>
            </a: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нашей работы мы выбрали 1 вариант, так как эта композиция более глубокая по смыслу. Она олицетворяет  роль человека в сохранении истории, культуры и традиций.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A73B776-E193-4E39-8C7E-C17A001EDB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057" y="1600200"/>
            <a:ext cx="2513039" cy="25025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779F61-D543-455E-BCD8-0671D41AA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279" y="1600200"/>
            <a:ext cx="1979295" cy="26215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D35469B-82CE-491A-AA78-6FC479B47F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757" y="1523414"/>
            <a:ext cx="2994770" cy="277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596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04825"/>
            <a:ext cx="10972800" cy="58213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dirty="0">
                <a:latin typeface="Times New Roman" pitchFamily="18" charset="0"/>
              </a:rPr>
              <a:t>	</a:t>
            </a:r>
            <a:r>
              <a:rPr lang="ru-RU" sz="2800" dirty="0">
                <a:latin typeface="Times New Roman" pitchFamily="18" charset="0"/>
              </a:rPr>
              <a:t>Далее мы подготовили  исходные материалы и инструменты:</a:t>
            </a:r>
          </a:p>
          <a:p>
            <a:pPr eaLnBrk="1" hangingPunct="1">
              <a:defRPr/>
            </a:pPr>
            <a:r>
              <a:rPr lang="ru-RU" sz="2800" dirty="0">
                <a:latin typeface="Times New Roman" pitchFamily="18" charset="0"/>
              </a:rPr>
              <a:t>шерсть;</a:t>
            </a:r>
          </a:p>
          <a:p>
            <a:pPr eaLnBrk="1" hangingPunct="1">
              <a:defRPr/>
            </a:pPr>
            <a:r>
              <a:rPr lang="ru-RU" sz="2800" dirty="0">
                <a:latin typeface="Times New Roman" pitchFamily="18" charset="0"/>
              </a:rPr>
              <a:t>поролон;</a:t>
            </a:r>
          </a:p>
          <a:p>
            <a:pPr eaLnBrk="1" hangingPunct="1">
              <a:defRPr/>
            </a:pPr>
            <a:r>
              <a:rPr lang="ru-RU" sz="2800" dirty="0">
                <a:latin typeface="Times New Roman" pitchFamily="18" charset="0"/>
              </a:rPr>
              <a:t>иглы для </a:t>
            </a:r>
            <a:r>
              <a:rPr lang="ru-RU" sz="2800" dirty="0" err="1">
                <a:latin typeface="Times New Roman" pitchFamily="18" charset="0"/>
              </a:rPr>
              <a:t>фелтинга</a:t>
            </a:r>
            <a:r>
              <a:rPr lang="ru-RU" sz="2800" dirty="0">
                <a:latin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ru-RU" sz="2800" dirty="0">
                <a:latin typeface="Times New Roman" pitchFamily="18" charset="0"/>
              </a:rPr>
              <a:t>ткань для основы</a:t>
            </a:r>
          </a:p>
          <a:p>
            <a:pPr eaLnBrk="1" hangingPunct="1">
              <a:defRPr/>
            </a:pPr>
            <a:endParaRPr lang="ru-RU" sz="2400" dirty="0">
              <a:latin typeface="Times New Roman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600365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1508" name="Rectangle 9"/>
          <p:cNvSpPr>
            <a:spLocks noChangeArrowheads="1"/>
          </p:cNvSpPr>
          <p:nvPr/>
        </p:nvSpPr>
        <p:spPr bwMode="auto">
          <a:xfrm>
            <a:off x="6003650" y="254424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6308450" y="25585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pic>
        <p:nvPicPr>
          <p:cNvPr id="21510" name="Рисунок 9" descr="1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5" r="15932"/>
          <a:stretch>
            <a:fillRect/>
          </a:stretch>
        </p:blipFill>
        <p:spPr bwMode="auto">
          <a:xfrm>
            <a:off x="4238184" y="1265212"/>
            <a:ext cx="4140531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2" y="3505200"/>
            <a:ext cx="3687698" cy="210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95" y="3429000"/>
            <a:ext cx="3249808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9A3852-F008-44B2-BC47-58EFC56155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2826" y="2487962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40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933" y="228615"/>
            <a:ext cx="10972800" cy="602723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Технологический этап проекта:</a:t>
            </a:r>
          </a:p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Приступая к работе необходимы трудолюбие и  терпение, так как сухое валяние – трудоёмкий процесс. Он состоит из следующих этапов:</a:t>
            </a:r>
          </a:p>
          <a:p>
            <a:pPr marL="514350" indent="-514350">
              <a:buAutoNum type="arabicPeriod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Выкладываем широкие пряди голубой, белой и синей шерсти на основу и закрепляем их с помощью иглы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фильцевания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Затем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програживаем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основу утюгом. Небесный фон нашей работы готов.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C7CDF24-8A1F-44F8-83C5-36A0098C4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8636" y="4010345"/>
            <a:ext cx="2993189" cy="22448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6A971A-359D-4BFC-828D-17796B6F2E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95615" y="4070393"/>
            <a:ext cx="2711116" cy="203333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BC5FDD6-3AD4-4402-8D92-BE64D41C41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35646" y="3977008"/>
            <a:ext cx="2711118" cy="203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83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933" y="228615"/>
            <a:ext cx="10972800" cy="602723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Затем намечаем центральные и контурные линии наших элементов с помощью ручной иглы и нитки.</a:t>
            </a:r>
          </a:p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Вытягиваем тонкие пряди тёмно-зелёной шерсти, скручиваем их и формируем контур кроны нашего «древа жизни».</a:t>
            </a:r>
          </a:p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С помощью широких прядей различных оттенков зелёной шерсти формируем крону.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A51ADF3-2EFB-449E-946E-733C45DD3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58598" y="3559608"/>
            <a:ext cx="3081421" cy="23110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B3A4E0-CB83-463C-BB27-B8F627F553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94"/>
          <a:stretch/>
        </p:blipFill>
        <p:spPr>
          <a:xfrm rot="5400000">
            <a:off x="7152018" y="3698560"/>
            <a:ext cx="3076692" cy="202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008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933" y="228615"/>
            <a:ext cx="10972800" cy="6027236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Далее с помощью скрученных коричневых нитей различной толщины создаём ствол и ветви.</a:t>
            </a:r>
          </a:p>
          <a:p>
            <a:pPr marL="0" indent="0">
              <a:buNone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Сегодня на уроке нам необходимо закончить нашу работу. Для этого нам необходимо дополнить нашу работу элементами рук, а затем оформить с помощью рамки – паспарту.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941BCCB-0A64-4EC9-9B9B-15FE4DA0D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44132" y="3170408"/>
            <a:ext cx="2840123" cy="21300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3C6C4D-FA03-44A0-B41A-7B300BBA36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" t="4864"/>
          <a:stretch/>
        </p:blipFill>
        <p:spPr>
          <a:xfrm rot="5400000">
            <a:off x="2169511" y="3263588"/>
            <a:ext cx="3127407" cy="223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431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1687" y="59786"/>
            <a:ext cx="1124704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1424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679509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47596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172865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40952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07528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477124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243700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011784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779868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547956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я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9281316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0049400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817488" y="281154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679509" y="216347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х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679509" y="1515404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у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679509" y="867332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679509" y="3459620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940952" y="216347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939444" y="1515404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939444" y="888827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939444" y="251487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939444" y="348878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707528" y="2206585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707528" y="1558513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707528" y="910441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709036" y="240755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707528" y="3466547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477124" y="2206585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477124" y="3459620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ш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435020" y="440110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435020" y="4390199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477124" y="4096783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477124" y="4755764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779868" y="216347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7779868" y="1515404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ф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779868" y="3459620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7779868" y="440110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779868" y="4096783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7779868" y="4744855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7779868" y="5392927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г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7779868" y="6040999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9292020" y="216347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9281316" y="1558513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9281316" y="348878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9281316" y="413685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0083732" y="216347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к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0049400" y="1560680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0088888" y="91260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э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0049400" y="3470739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з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0833348" y="2198291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ш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10817488" y="3488786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10817488" y="4136858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с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10817488" y="4784930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10817488" y="5433002"/>
            <a:ext cx="768085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prstClr val="black"/>
                </a:solidFill>
              </a:rPr>
              <a:t>и</a:t>
            </a:r>
          </a:p>
        </p:txBody>
      </p:sp>
    </p:spTree>
    <p:extLst>
      <p:ext uri="{BB962C8B-B14F-4D97-AF65-F5344CB8AC3E}">
        <p14:creationId xmlns:p14="http://schemas.microsoft.com/office/powerpoint/2010/main" val="419929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6954" y="563672"/>
            <a:ext cx="10609545" cy="561166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\Desktop\ДЛЯ  ИЗО\0019-019-Rebjata-beregite-zren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497" y="1406047"/>
            <a:ext cx="6250488" cy="468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411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41117" y="535493"/>
            <a:ext cx="8918531" cy="56273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 практической работы:</a:t>
            </a:r>
          </a:p>
          <a:p>
            <a:pPr marL="0" indent="0" algn="ctr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и завершение </a:t>
            </a:r>
          </a:p>
          <a:p>
            <a:pPr marL="0" indent="0" algn="ctr">
              <a:buNone/>
            </a:pP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панно из шерсти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3A3404D8-52D9-49DF-B00B-765220E6D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16000" y="3892464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4C198E49-4A09-4835-873C-6226B2D4B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29464" y="4086091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64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301" y="273099"/>
            <a:ext cx="10956099" cy="5853113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Правила ТБ при работе иглами для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фелтинга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algn="ctr">
              <a:spcAft>
                <a:spcPts val="0"/>
              </a:spcAft>
            </a:pPr>
            <a:endParaRPr lang="ru-RU" sz="1800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Использовать в работе толстую поролоновую губку. Помните, иглы для </a:t>
            </a:r>
            <a:r>
              <a:rPr lang="ru-RU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фелтинга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 очень острые!</a:t>
            </a:r>
            <a:endParaRPr lang="ru-RU" b="1" i="1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Проколы иглой для валяния необходимо делать аккуратно.</a:t>
            </a:r>
            <a:endParaRPr lang="ru-RU" b="1" i="1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Держать иглу  необходимо перпендикулярно плоскости валяния, иначе она может застрять и сломаться.</a:t>
            </a:r>
            <a:endParaRPr lang="ru-RU" b="1" i="1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</a:rPr>
              <a:t>Не держать рабочую заготовку на весу, так как можно уколоться.</a:t>
            </a:r>
            <a:endParaRPr lang="ru-RU" b="1" i="1" dirty="0">
              <a:latin typeface="Courier New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3620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369269" y="288838"/>
            <a:ext cx="6572250" cy="165269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критерии   оценки</a:t>
            </a:r>
          </a:p>
          <a:p>
            <a:pPr algn="ctr" rtl="0">
              <a:buNone/>
            </a:pP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49520" y="3236509"/>
            <a:ext cx="6044274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122447" y="3106187"/>
            <a:ext cx="6044274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116899" y="1547185"/>
            <a:ext cx="8830849" cy="478592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уроку;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рабочего места;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правил техники безопасности;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выполненной работы;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Взаимопомощь,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взаимоподдержка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63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933" y="228615"/>
            <a:ext cx="10972800" cy="602723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4B4436-FF1A-4E64-AE5B-622BE0861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194" y="1706646"/>
            <a:ext cx="3739145" cy="28043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CF2B88-16AD-449C-AFAD-DB64724EEE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316" y="1304171"/>
            <a:ext cx="6906471" cy="373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955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CC82AD26-DCF9-4591-A24B-843E45BA1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348" y="3967123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457203"/>
            <a:ext cx="10972800" cy="5668963"/>
          </a:xfrm>
        </p:spPr>
        <p:txBody>
          <a:bodyPr/>
          <a:lstStyle/>
          <a:p>
            <a:pPr indent="0" algn="ctr"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	</a:t>
            </a:r>
            <a:r>
              <a:rPr lang="ru-RU" altLang="ru-RU" sz="2800" b="1" dirty="0">
                <a:latin typeface="Times New Roman" pitchFamily="18" charset="0"/>
              </a:rPr>
              <a:t>Вывод</a:t>
            </a:r>
            <a:endParaRPr lang="ru-RU" altLang="ru-RU" sz="2400" dirty="0">
              <a:latin typeface="Times New Roman" pitchFamily="18" charset="0"/>
            </a:endParaRPr>
          </a:p>
          <a:p>
            <a:pPr indent="0">
              <a:buFontTx/>
              <a:buNone/>
            </a:pP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FontTx/>
              <a:buNone/>
            </a:pP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Наши панно  закончены. Работая на коллективным проектом, мы много узнали о </a:t>
            </a:r>
            <a:r>
              <a:rPr lang="ru-RU" altLang="ru-RU" sz="2800" dirty="0" err="1">
                <a:latin typeface="Times New Roman" pitchFamily="18" charset="0"/>
                <a:cs typeface="Times New Roman" pitchFamily="18" charset="0"/>
              </a:rPr>
              <a:t>войлоковалянии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, об истории этого удивительного вида рукоделия. Надеемся, что  работы понравятся ветеранам школы-интерната № 2.  Мы уверены, что замечательная традиция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</a:rPr>
              <a:t> дарить подарки  педагогам будет продолжена нашими учениками.</a:t>
            </a:r>
          </a:p>
          <a:p>
            <a:pPr indent="0">
              <a:buFontTx/>
              <a:buNone/>
            </a:pPr>
            <a:endParaRPr lang="ru-RU" altLang="ru-RU" sz="2800" dirty="0">
              <a:solidFill>
                <a:srgbClr val="000000"/>
              </a:solidFill>
              <a:latin typeface="Times New Roman" pitchFamily="18" charset="0"/>
            </a:endParaRPr>
          </a:p>
          <a:p>
            <a:pPr indent="0" algn="ctr">
              <a:buFontTx/>
              <a:buNone/>
            </a:pPr>
            <a:endParaRPr lang="ru-RU" altLang="ru-RU" sz="2800" b="1" dirty="0">
              <a:latin typeface="Times New Roman" pitchFamily="18" charset="0"/>
            </a:endParaRPr>
          </a:p>
          <a:p>
            <a:pPr indent="0" eaLnBrk="1" hangingPunct="1">
              <a:buFontTx/>
              <a:buNone/>
            </a:pPr>
            <a:endParaRPr lang="ru-RU" altLang="ru-RU" sz="2400" dirty="0">
              <a:latin typeface="Times New Roman" pitchFamily="18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6376AE8C-0868-4102-A73D-A00F8794F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29464" y="4086091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63902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2292" y="438412"/>
            <a:ext cx="10584493" cy="580998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>
                <a:latin typeface="Times New Roman"/>
                <a:ea typeface="Calibri"/>
                <a:cs typeface="Times New Roman"/>
              </a:rPr>
              <a:t>Самооценка, самоанализ на уроке</a:t>
            </a:r>
            <a:endParaRPr lang="ru-RU" sz="3200" b="1" i="1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Справились ли вы с практической работой?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Всё ли у вас получилось?</a:t>
            </a:r>
            <a:r>
              <a:rPr lang="ru-RU" sz="2800" b="1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Были ли трудности?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buFont typeface="Symbol"/>
              <a:buChar char=""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Что нового вы узнали?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Будете вы продолжать изучать эту тему самостоятельно?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Понравился ли вам урок?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Calibri"/>
                <a:ea typeface="Calibri"/>
                <a:cs typeface="Times New Roman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C:\Users\1\Desktop\ДЛЯ  ИЗО\0040-040-Refleksij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7" t="41414" r="12726" b="27475"/>
          <a:stretch/>
        </p:blipFill>
        <p:spPr bwMode="auto">
          <a:xfrm>
            <a:off x="6539155" y="4343306"/>
            <a:ext cx="5161024" cy="153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044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325678"/>
            <a:ext cx="10445685" cy="59227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i="1" dirty="0"/>
          </a:p>
          <a:p>
            <a:pPr marL="0" indent="0" algn="ctr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 ЗАДАНИЕ: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§ 30, стр.152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кроссворд по теме «Декоративно-прикладное творчество башкирского народа»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сообщение о современных видах рукоделия</a:t>
            </a:r>
          </a:p>
          <a:p>
            <a:pPr marL="0" indent="0">
              <a:buNone/>
            </a:pP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1B141D-25F2-43FE-8B12-73C936E17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051665" y="3892464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4F4B30-66F6-46D7-8EEA-BE5074FAE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16000" y="3892464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9122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41" y="1402917"/>
            <a:ext cx="9368447" cy="48454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ВНИМАНИЕ!</a:t>
            </a:r>
          </a:p>
          <a:p>
            <a:pPr marL="0" indent="0" algn="ctr">
              <a:buNone/>
            </a:pP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86"/>
          <a:stretch/>
        </p:blipFill>
        <p:spPr bwMode="auto">
          <a:xfrm>
            <a:off x="4901964" y="2676139"/>
            <a:ext cx="2400735" cy="2346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65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38451"/>
            <a:ext cx="10972800" cy="56877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marL="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знания о последовательности изготовления панно из шерсти в форме презентации проекта.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панно из шерсти в технике сухого валяния.</a:t>
            </a:r>
          </a:p>
          <a:p>
            <a:pPr marL="514350" indent="-514350"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оценка выполненной работы</a:t>
            </a:r>
          </a:p>
          <a:p>
            <a:pPr marL="0" indent="0" algn="ctr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D07D0CB7-9A0F-45F4-9C7C-49D8F8787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4915" y="3846845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B8D3512-6211-4499-A299-76E62FCE3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41569" y="3855359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57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685843"/>
            <a:ext cx="10972800" cy="1706563"/>
          </a:xfrm>
        </p:spPr>
        <p:txBody>
          <a:bodyPr/>
          <a:lstStyle/>
          <a:p>
            <a:pPr eaLnBrk="1" hangingPunct="1"/>
            <a:r>
              <a:rPr lang="ru-RU" altLang="ru-RU" sz="3200" b="1" dirty="0">
                <a:latin typeface="Times New Roman" pitchFamily="18" charset="0"/>
              </a:rPr>
              <a:t>Тема  творческого проекта:</a:t>
            </a:r>
            <a:br>
              <a:rPr lang="ru-RU" altLang="ru-RU" sz="3200" b="1" dirty="0">
                <a:latin typeface="Times New Roman" pitchFamily="18" charset="0"/>
              </a:rPr>
            </a:br>
            <a:br>
              <a:rPr lang="ru-RU" altLang="ru-RU" sz="2400" b="1" i="1" dirty="0">
                <a:latin typeface="Times New Roman" pitchFamily="18" charset="0"/>
              </a:rPr>
            </a:br>
            <a:r>
              <a:rPr lang="ru-RU" altLang="ru-RU" sz="2800" b="1" dirty="0">
                <a:latin typeface="Times New Roman" pitchFamily="18" charset="0"/>
              </a:rPr>
              <a:t>Подарок школе. Панно из войлока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9217F-BDFC-46D8-8B2F-597E56954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34095" y="3855359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0800" y="2895643"/>
            <a:ext cx="10058400" cy="2968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4000" dirty="0"/>
              <a:t>         </a:t>
            </a:r>
            <a:r>
              <a:rPr lang="ru-RU" altLang="ru-RU" sz="2400" b="1" dirty="0">
                <a:latin typeface="Times New Roman" pitchFamily="18" charset="0"/>
              </a:rPr>
              <a:t>Выполнили: </a:t>
            </a:r>
            <a:r>
              <a:rPr lang="ru-RU" altLang="ru-RU" sz="2400" dirty="0">
                <a:latin typeface="Times New Roman" pitchFamily="18" charset="0"/>
              </a:rPr>
              <a:t> ученицы 7 класс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                        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b="1" dirty="0">
                <a:latin typeface="Times New Roman" pitchFamily="18" charset="0"/>
              </a:rPr>
              <a:t>              Руководитель:</a:t>
            </a:r>
            <a:r>
              <a:rPr lang="ru-RU" altLang="ru-RU" sz="2400" dirty="0">
                <a:latin typeface="Times New Roman" pitchFamily="18" charset="0"/>
              </a:rPr>
              <a:t>   Ибрагимова </a:t>
            </a:r>
            <a:r>
              <a:rPr lang="ru-RU" altLang="ru-RU" sz="2400" dirty="0" err="1">
                <a:latin typeface="Times New Roman" pitchFamily="18" charset="0"/>
              </a:rPr>
              <a:t>Галия</a:t>
            </a:r>
            <a:r>
              <a:rPr lang="ru-RU" altLang="ru-RU" sz="2400" dirty="0">
                <a:latin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</a:rPr>
              <a:t>Анваровна</a:t>
            </a:r>
            <a:r>
              <a:rPr lang="ru-RU" altLang="ru-RU" sz="2400" dirty="0">
                <a:latin typeface="Times New Roman" pitchFamily="18" charset="0"/>
              </a:rPr>
              <a:t>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                                            учитель технологии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8CFA82-410B-4BB1-A2EA-838BF2312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41570" y="4047821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74741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304800"/>
            <a:ext cx="10972800" cy="6096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>
                <a:latin typeface="Times New Roman" pitchFamily="18" charset="0"/>
              </a:rPr>
              <a:t>АКТУАЛЬНОСТЬ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ru-RU" sz="1000" dirty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latin typeface="Times New Roman" pitchFamily="18" charset="0"/>
              </a:rPr>
              <a:t>В 2019 году коллектив нашей школы-интерната отмечает 60-летний Юбилей. На празднование этого события соберутся все люди, сделавшие историю нашей школы, а также выпускники разных лет.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latin typeface="Times New Roman" pitchFamily="18" charset="0"/>
              </a:rPr>
              <a:t>Вот уже второй год девочки на уроках технологии делают подарки нашим ветеранам и выпускникам. Они шьют прихватки и футляры для очков, вяжут чехлы для телефонов и подставки под горячее, вышивают салфетки, делают открытки и панно. 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ru-RU" sz="2400" b="1" i="1" dirty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dirty="0">
                <a:latin typeface="Times New Roman" pitchFamily="18" charset="0"/>
              </a:rPr>
              <a:t>                                         </a:t>
            </a:r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6003662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graphicFrame>
        <p:nvGraphicFramePr>
          <p:cNvPr id="3076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621313"/>
              </p:ext>
            </p:extLst>
          </p:nvPr>
        </p:nvGraphicFramePr>
        <p:xfrm>
          <a:off x="4868119" y="3949641"/>
          <a:ext cx="2964440" cy="2451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r:id="rId3" imgW="19504762" imgH="14628571" progId="MSPhotoEd.3">
                  <p:embed/>
                </p:oleObj>
              </mc:Choice>
              <mc:Fallback>
                <p:oleObj r:id="rId3" imgW="19504762" imgH="14628571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8119" y="3949641"/>
                        <a:ext cx="2964440" cy="24511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FF575C60-5DC0-415F-96B2-229385E2A8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71189" y="4095698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8D071C3A-8317-42FB-B14C-30A3B53E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59664" y="4095698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72716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>
          <a:xfrm>
            <a:off x="2780779" y="457244"/>
            <a:ext cx="6615884" cy="3425824"/>
          </a:xfrm>
        </p:spPr>
        <p:txBody>
          <a:bodyPr/>
          <a:lstStyle/>
          <a:p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В этом году мы решили эту работу продолжить, сделать подарки нашим ветеранам и выпускникам. </a:t>
            </a:r>
          </a:p>
          <a:p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Мы решили выполнить коллективный творческий проект с использованием художественных традиций родного края.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032571" y="3348239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00388" y="3313532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883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1D437612-0BBC-4FEE-8E6B-29737B0F3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33515" y="4194375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609600" y="228643"/>
            <a:ext cx="10972800" cy="58975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Выбор</a:t>
            </a:r>
          </a:p>
          <a:p>
            <a:pPr marL="0" indent="0">
              <a:buFontTx/>
              <a:buNone/>
            </a:pP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Для выполнения панно можно использовать разные техники, которые традиционно использовались на территории Башкортостана: вышивку, валяние, вязание, аппликацию.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Размышления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Мы решили выполнить панно в технике сухого валяния, так как эта работа не занимает много времени. И оформить эту работу в рамку-паспарту.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6E89471-B067-420C-85F6-2A966C8E0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77590" y="4229082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940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916" y="2610476"/>
            <a:ext cx="10972800" cy="29718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altLang="ru-RU" sz="2800" b="1" dirty="0">
                <a:solidFill>
                  <a:srgbClr val="000000"/>
                </a:solidFill>
                <a:latin typeface="Times New Roman" pitchFamily="18" charset="0"/>
              </a:rPr>
              <a:t>ПРОБЛЕМА:</a:t>
            </a:r>
          </a:p>
          <a:p>
            <a:pPr algn="ctr" eaLnBrk="1" hangingPunct="1">
              <a:defRPr/>
            </a:pP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</a:rPr>
              <a:t>Важной проблемой стало изучение истории </a:t>
            </a:r>
            <a:r>
              <a:rPr lang="ru-RU" altLang="ru-RU" sz="2800" dirty="0" err="1">
                <a:solidFill>
                  <a:srgbClr val="000000"/>
                </a:solidFill>
                <a:latin typeface="Times New Roman" pitchFamily="18" charset="0"/>
              </a:rPr>
              <a:t>войлоковаляния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</a:rPr>
              <a:t> на территории Башкортостана</a:t>
            </a: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400" dirty="0">
                <a:latin typeface="Times New Roman" pitchFamily="18" charset="0"/>
              </a:rPr>
              <a:t>     </a:t>
            </a:r>
            <a:endParaRPr lang="ru-RU" altLang="ru-RU" sz="2400" b="1" i="1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400" dirty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2400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6000" y="685800"/>
            <a:ext cx="9550400" cy="16065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2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панно из шерсти и оформить её в рамку-паспарту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450E1DF-3364-463A-BA25-5ABFEBC63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9916" y="3857757"/>
            <a:ext cx="2159043" cy="2159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0205838-2132-4430-A40D-1663183BC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578380" y="3892464"/>
            <a:ext cx="2124336" cy="21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7257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1404</TotalTime>
  <Words>971</Words>
  <Application>Microsoft Office PowerPoint</Application>
  <PresentationFormat>Широкоэкранный</PresentationFormat>
  <Paragraphs>213</Paragraphs>
  <Slides>38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53" baseType="lpstr">
      <vt:lpstr>Arial</vt:lpstr>
      <vt:lpstr>Calibri</vt:lpstr>
      <vt:lpstr>Courier New</vt:lpstr>
      <vt:lpstr>Impact</vt:lpstr>
      <vt:lpstr>Symbol</vt:lpstr>
      <vt:lpstr>Times New Roman</vt:lpstr>
      <vt:lpstr>Тема Office</vt:lpstr>
      <vt:lpstr>1_Тема Office</vt:lpstr>
      <vt:lpstr>2_Тема Office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MSPhotoEd.3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 творческого проекта:  Подарок школе. Панно из войлока</vt:lpstr>
      <vt:lpstr>Презентация PowerPoint</vt:lpstr>
      <vt:lpstr>Презентация PowerPoint</vt:lpstr>
      <vt:lpstr>Презентация PowerPoint</vt:lpstr>
      <vt:lpstr>Презентация PowerPoint</vt:lpstr>
      <vt:lpstr>Из  истории  войлоковаляния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Войлок в современном мире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технологии  для 6-х классов (12-13 лет)  «Конструирование юбки. Построение основы чертежа юбки в натуральную величину и с использованием программы «dshape» Подготовила </dc:title>
  <dc:creator>school150</dc:creator>
  <cp:lastModifiedBy>1</cp:lastModifiedBy>
  <cp:revision>162</cp:revision>
  <cp:lastPrinted>2018-11-09T01:29:59Z</cp:lastPrinted>
  <dcterms:created xsi:type="dcterms:W3CDTF">2013-10-21T05:56:17Z</dcterms:created>
  <dcterms:modified xsi:type="dcterms:W3CDTF">2019-04-23T02:50:09Z</dcterms:modified>
</cp:coreProperties>
</file>