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64" r:id="rId2"/>
    <p:sldId id="258" r:id="rId3"/>
    <p:sldId id="257" r:id="rId4"/>
    <p:sldId id="259" r:id="rId5"/>
    <p:sldId id="261" r:id="rId6"/>
    <p:sldId id="260" r:id="rId7"/>
    <p:sldId id="262" r:id="rId8"/>
    <p:sldId id="263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78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6C4F4-CF82-4B6A-942E-39904CF34FA7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5DFE5-1A5F-43B7-96B6-876D5ABA91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6C4F4-CF82-4B6A-942E-39904CF34FA7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5DFE5-1A5F-43B7-96B6-876D5ABA91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6C4F4-CF82-4B6A-942E-39904CF34FA7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5DFE5-1A5F-43B7-96B6-876D5ABA9189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6C4F4-CF82-4B6A-942E-39904CF34FA7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5DFE5-1A5F-43B7-96B6-876D5ABA918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6C4F4-CF82-4B6A-942E-39904CF34FA7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5DFE5-1A5F-43B7-96B6-876D5ABA91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6C4F4-CF82-4B6A-942E-39904CF34FA7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5DFE5-1A5F-43B7-96B6-876D5ABA918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6C4F4-CF82-4B6A-942E-39904CF34FA7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5DFE5-1A5F-43B7-96B6-876D5ABA91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6C4F4-CF82-4B6A-942E-39904CF34FA7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5DFE5-1A5F-43B7-96B6-876D5ABA91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6C4F4-CF82-4B6A-942E-39904CF34FA7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5DFE5-1A5F-43B7-96B6-876D5ABA91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6C4F4-CF82-4B6A-942E-39904CF34FA7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5DFE5-1A5F-43B7-96B6-876D5ABA9189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6C4F4-CF82-4B6A-942E-39904CF34FA7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5DFE5-1A5F-43B7-96B6-876D5ABA918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DF6C4F4-CF82-4B6A-942E-39904CF34FA7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EEA5DFE5-1A5F-43B7-96B6-876D5ABA918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2.png"/><Relationship Id="rId7" Type="http://schemas.openxmlformats.org/officeDocument/2006/relationships/image" Target="../media/image2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microsoft.com/office/2007/relationships/hdphoto" Target="../media/hdphoto6.wdp"/><Relationship Id="rId9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6.jpeg"/><Relationship Id="rId7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microsoft.com/office/2007/relationships/hdphoto" Target="../media/hdphoto1.wdp"/><Relationship Id="rId10" Type="http://schemas.openxmlformats.org/officeDocument/2006/relationships/image" Target="../media/image10.jpeg"/><Relationship Id="rId4" Type="http://schemas.openxmlformats.org/officeDocument/2006/relationships/image" Target="../media/image7.jpeg"/><Relationship Id="rId9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5.wdp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upupenglish.ru/plurals-for-kids/" TargetMode="External"/><Relationship Id="rId2" Type="http://schemas.openxmlformats.org/officeDocument/2006/relationships/hyperlink" Target="https://skysmart.ru/articles/english/mnozhestvennoe-chislo-sushestvitelnyh-v-anglijskom-yazyk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hostingkartinok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051720" y="489288"/>
            <a:ext cx="6635080" cy="1113955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III </a:t>
            </a:r>
            <a:r>
              <a:rPr lang="ru-RU" sz="2400" dirty="0" smtClean="0">
                <a:solidFill>
                  <a:schemeClr val="tx1"/>
                </a:solidFill>
              </a:rPr>
              <a:t>Всероссийский педагогический конкурс «ИКТ-компетентность педагога в современном образовании»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971600" y="2924944"/>
            <a:ext cx="7408333" cy="18002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Образование множественного числа имен существительных в английском языке</a:t>
            </a:r>
            <a:endParaRPr lang="ru-RU"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2458164" y="5661248"/>
            <a:ext cx="6400800" cy="864096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Калинина Светлана Валентиновна</a:t>
            </a:r>
          </a:p>
          <a:p>
            <a:pPr marL="0" indent="0" algn="r">
              <a:buNone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МБОУ  СОШ  №4  г. Иркутска</a:t>
            </a:r>
          </a:p>
          <a:p>
            <a:pPr marL="0" indent="0" algn="r">
              <a:buNone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у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читель английского языка</a:t>
            </a:r>
          </a:p>
          <a:p>
            <a:pPr marL="0" indent="0" algn="r">
              <a:buNone/>
            </a:pP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952" y="404664"/>
            <a:ext cx="1009524" cy="1047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81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Использованные </a:t>
            </a:r>
            <a:r>
              <a:rPr lang="ru-RU" sz="3200" b="1" dirty="0" smtClean="0">
                <a:solidFill>
                  <a:srgbClr val="FF0000"/>
                </a:solidFill>
              </a:rPr>
              <a:t>картинки:</a:t>
            </a:r>
            <a:endParaRPr lang="ru-RU" sz="32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286" y="2537498"/>
            <a:ext cx="500866" cy="500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481" y="3418114"/>
            <a:ext cx="704057" cy="469172"/>
          </a:xfrm>
          <a:prstGeom prst="rect">
            <a:avLst/>
          </a:prstGeom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691" y="4234416"/>
            <a:ext cx="704057" cy="545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209" y="3904752"/>
            <a:ext cx="780507" cy="659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3765" y="2992319"/>
            <a:ext cx="670065" cy="791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203" y="4741210"/>
            <a:ext cx="594518" cy="594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481" y="5808986"/>
            <a:ext cx="752476" cy="690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479" y="5026394"/>
            <a:ext cx="1075108" cy="715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7561" y="5733602"/>
            <a:ext cx="640471" cy="640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52781" y="4183903"/>
            <a:ext cx="23438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https://pngimg.com/images/fruits/banana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22653" y="3460708"/>
            <a:ext cx="24263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https://pngimg.com/images/fruits/banana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648427" y="580898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https://fkite.ru/vozdushnye-zmei/manta/reviews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795139" y="5026394"/>
            <a:ext cx="26277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https://pluspng.com/kite-png-hd-images-8124.html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467692" y="2419498"/>
            <a:ext cx="30639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https://static.insales-cdn.com/images/products/1/5150/51942430/21460_big.jpg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528032" y="2881163"/>
            <a:ext cx="34364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https://ru.dreamstime.com/</a:t>
            </a:r>
            <a:r>
              <a:rPr lang="ru-RU" dirty="0"/>
              <a:t>стоковое-изображение-поцелуи-сердца-</a:t>
            </a:r>
            <a:r>
              <a:rPr lang="en-US" dirty="0"/>
              <a:t>image12748521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687614" y="3887286"/>
            <a:ext cx="28001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https://www.pngegg.com/ru/png-bnqed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687614" y="4564080"/>
            <a:ext cx="28733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https://thypix.com/ru/kartinki-krasivyh-buketov-tsvetov/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649737" y="5694137"/>
            <a:ext cx="31500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https://www.pinterest.ru/pin/492581277969923076/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0839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475656" y="2675467"/>
            <a:ext cx="3095550" cy="8975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>
                <a:solidFill>
                  <a:schemeClr val="tx1"/>
                </a:solidFill>
              </a:rPr>
              <a:t>https://fruitsparadise.ru/product/apelsini-otbornie</a:t>
            </a:r>
            <a:r>
              <a:rPr lang="en-US" sz="1800" dirty="0"/>
              <a:t>/</a:t>
            </a:r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Использованные </a:t>
            </a:r>
            <a:r>
              <a:rPr lang="ru-RU" sz="3200" b="1" dirty="0" smtClean="0">
                <a:solidFill>
                  <a:srgbClr val="FF0000"/>
                </a:solidFill>
              </a:rPr>
              <a:t>картинки:</a:t>
            </a:r>
            <a:endParaRPr lang="ru-RU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648" y="2610630"/>
            <a:ext cx="737358" cy="737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206" y="4650827"/>
            <a:ext cx="685800" cy="68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073102"/>
            <a:ext cx="842941" cy="773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645" y="3671789"/>
            <a:ext cx="1249363" cy="72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437" y="5658938"/>
            <a:ext cx="1011778" cy="78918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36616" y="5591866"/>
            <a:ext cx="33674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</a:t>
            </a:r>
            <a:r>
              <a:rPr lang="en-US" dirty="0" smtClean="0"/>
              <a:t>hivemodern.com/pages/product11897/cherner-children-table-benjamin-cherner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597388" y="4068809"/>
            <a:ext cx="326172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https://foodpainting.neocities.org/kid-washing-dishes-clipart.html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023651"/>
            <a:ext cx="949112" cy="65807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761237" y="3105835"/>
            <a:ext cx="30780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https://www.flickr.com/photos/dogislove/103269177/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497215" y="3797111"/>
            <a:ext cx="27867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https://catherineasquithgallery.com/belye-fony/10627-kniga-na-belom-fone-210-foto.html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2280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2420888"/>
            <a:ext cx="8424936" cy="4065315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 smtClean="0"/>
              <a:t>Чтобы образовать множественное число, к именам существи-тельным в единственном числе добавляем окончания </a:t>
            </a:r>
            <a:r>
              <a:rPr lang="en-US" sz="3500" b="1" dirty="0" smtClean="0"/>
              <a:t>–s/-es</a:t>
            </a:r>
            <a:r>
              <a:rPr lang="ru-RU" dirty="0" smtClean="0"/>
              <a:t>. Артикль  </a:t>
            </a:r>
            <a:r>
              <a:rPr lang="en-US" sz="3200" b="1" dirty="0"/>
              <a:t>a</a:t>
            </a:r>
            <a:r>
              <a:rPr lang="ru-RU" sz="3600" b="1" dirty="0"/>
              <a:t> </a:t>
            </a:r>
            <a:r>
              <a:rPr lang="en-US" dirty="0"/>
              <a:t> </a:t>
            </a:r>
            <a:r>
              <a:rPr lang="ru-RU" dirty="0" smtClean="0"/>
              <a:t>уже </a:t>
            </a:r>
            <a:r>
              <a:rPr lang="ru-RU" dirty="0"/>
              <a:t>не нужен. Мы его </a:t>
            </a:r>
            <a:r>
              <a:rPr lang="ru-RU" dirty="0" smtClean="0"/>
              <a:t>убираем:</a:t>
            </a:r>
          </a:p>
          <a:p>
            <a:pPr marL="0" indent="0" algn="ctr">
              <a:buNone/>
            </a:pPr>
            <a:endParaRPr lang="en-US" sz="1100" dirty="0" smtClean="0"/>
          </a:p>
          <a:p>
            <a:pPr marL="0" indent="0" algn="ctr">
              <a:buNone/>
            </a:pPr>
            <a:r>
              <a:rPr lang="en-US" sz="2800" dirty="0" smtClean="0">
                <a:solidFill>
                  <a:srgbClr val="067824"/>
                </a:solidFill>
              </a:rPr>
              <a:t>a doll – doll</a:t>
            </a:r>
            <a:r>
              <a:rPr lang="en-US" sz="3000" b="1" dirty="0" smtClean="0">
                <a:solidFill>
                  <a:srgbClr val="067824"/>
                </a:solidFill>
              </a:rPr>
              <a:t>s</a:t>
            </a:r>
          </a:p>
          <a:p>
            <a:pPr marL="0" indent="0" algn="ctr">
              <a:buNone/>
            </a:pPr>
            <a:r>
              <a:rPr lang="en-US" sz="2800" dirty="0">
                <a:solidFill>
                  <a:srgbClr val="067824"/>
                </a:solidFill>
              </a:rPr>
              <a:t>a</a:t>
            </a:r>
            <a:r>
              <a:rPr lang="en-US" sz="2800" dirty="0" smtClean="0">
                <a:solidFill>
                  <a:srgbClr val="067824"/>
                </a:solidFill>
              </a:rPr>
              <a:t> cat – cat</a:t>
            </a:r>
            <a:r>
              <a:rPr lang="en-US" sz="3000" b="1" dirty="0" smtClean="0">
                <a:solidFill>
                  <a:srgbClr val="067824"/>
                </a:solidFill>
              </a:rPr>
              <a:t>s</a:t>
            </a:r>
          </a:p>
          <a:p>
            <a:pPr marL="0" indent="0" algn="ctr">
              <a:buNone/>
            </a:pPr>
            <a:r>
              <a:rPr lang="en-US" sz="2800" dirty="0">
                <a:solidFill>
                  <a:srgbClr val="067824"/>
                </a:solidFill>
              </a:rPr>
              <a:t>a</a:t>
            </a:r>
            <a:r>
              <a:rPr lang="en-US" sz="2800" dirty="0" smtClean="0">
                <a:solidFill>
                  <a:srgbClr val="067824"/>
                </a:solidFill>
              </a:rPr>
              <a:t> box – box</a:t>
            </a:r>
            <a:r>
              <a:rPr lang="en-US" sz="3000" b="1" dirty="0" smtClean="0">
                <a:solidFill>
                  <a:srgbClr val="067824"/>
                </a:solidFill>
              </a:rPr>
              <a:t>es</a:t>
            </a:r>
          </a:p>
          <a:p>
            <a:pPr marL="0" indent="0" algn="ctr">
              <a:buNone/>
            </a:pPr>
            <a:r>
              <a:rPr lang="en-US" sz="2800" dirty="0">
                <a:solidFill>
                  <a:srgbClr val="067824"/>
                </a:solidFill>
              </a:rPr>
              <a:t>a</a:t>
            </a:r>
            <a:r>
              <a:rPr lang="en-US" sz="2800" dirty="0" smtClean="0">
                <a:solidFill>
                  <a:srgbClr val="067824"/>
                </a:solidFill>
              </a:rPr>
              <a:t> pie – pie</a:t>
            </a:r>
            <a:r>
              <a:rPr lang="en-US" sz="3000" b="1" dirty="0" smtClean="0">
                <a:solidFill>
                  <a:srgbClr val="067824"/>
                </a:solidFill>
              </a:rPr>
              <a:t>s</a:t>
            </a:r>
          </a:p>
          <a:p>
            <a:pPr marL="0" indent="0" algn="ctr">
              <a:buNone/>
            </a:pPr>
            <a:r>
              <a:rPr lang="en-US" sz="2800" dirty="0">
                <a:solidFill>
                  <a:srgbClr val="067824"/>
                </a:solidFill>
              </a:rPr>
              <a:t>a</a:t>
            </a:r>
            <a:r>
              <a:rPr lang="en-US" sz="2800" dirty="0" smtClean="0">
                <a:solidFill>
                  <a:srgbClr val="067824"/>
                </a:solidFill>
              </a:rPr>
              <a:t> rose – ros</a:t>
            </a:r>
            <a:r>
              <a:rPr lang="en-US" sz="3000" b="1" dirty="0" smtClean="0">
                <a:solidFill>
                  <a:srgbClr val="067824"/>
                </a:solidFill>
              </a:rPr>
              <a:t>es</a:t>
            </a:r>
            <a:r>
              <a:rPr lang="ru-RU" sz="3000" dirty="0" smtClean="0">
                <a:solidFill>
                  <a:srgbClr val="067824"/>
                </a:solidFill>
              </a:rPr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25272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Правило образования 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множественного числа имен существительных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097390"/>
            <a:ext cx="2016224" cy="120973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3907731"/>
            <a:ext cx="1872208" cy="1621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748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822"/>
    </mc:Choice>
    <mc:Fallback xmlns="">
      <p:transition spd="slow" advTm="41822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772816"/>
            <a:ext cx="8236437" cy="4782047"/>
          </a:xfrm>
        </p:spPr>
        <p:txBody>
          <a:bodyPr/>
          <a:lstStyle/>
          <a:p>
            <a:pPr marL="0" indent="0" algn="just">
              <a:buNone/>
            </a:pPr>
            <a:r>
              <a:rPr lang="ru-RU" sz="2200" dirty="0" smtClean="0"/>
              <a:t>К большинству имен существительных добавляется окончание </a:t>
            </a:r>
          </a:p>
          <a:p>
            <a:pPr marL="0" indent="0" algn="just">
              <a:buNone/>
            </a:pPr>
            <a:r>
              <a:rPr lang="ru-RU" sz="2800" b="1" dirty="0" smtClean="0"/>
              <a:t>–</a:t>
            </a:r>
            <a:r>
              <a:rPr lang="en-US" sz="2800" b="1" dirty="0" smtClean="0"/>
              <a:t>s</a:t>
            </a:r>
            <a:r>
              <a:rPr lang="ru-RU" sz="2200" dirty="0" smtClean="0"/>
              <a:t>. После звонких согласных и гласных </a:t>
            </a:r>
            <a:r>
              <a:rPr lang="ru-RU" sz="2800" b="1" dirty="0" smtClean="0"/>
              <a:t>–</a:t>
            </a:r>
            <a:r>
              <a:rPr lang="en-US" sz="2800" b="1" dirty="0" smtClean="0"/>
              <a:t>s</a:t>
            </a:r>
            <a:r>
              <a:rPr lang="ru-RU" sz="2200" dirty="0" smtClean="0"/>
              <a:t> читается </a:t>
            </a:r>
            <a:r>
              <a:rPr lang="en-US" sz="2800" b="1" dirty="0" smtClean="0"/>
              <a:t>[z]</a:t>
            </a:r>
            <a:r>
              <a:rPr lang="ru-RU" sz="2200" dirty="0" smtClean="0"/>
              <a:t>, а после глухих согласных – </a:t>
            </a:r>
            <a:r>
              <a:rPr lang="en-US" sz="2800" b="1" dirty="0" smtClean="0"/>
              <a:t>[s]</a:t>
            </a:r>
            <a:r>
              <a:rPr lang="ru-RU" sz="2200" dirty="0"/>
              <a:t>:</a:t>
            </a:r>
            <a:endParaRPr lang="en-US" sz="2200" dirty="0" smtClean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>
                <a:solidFill>
                  <a:srgbClr val="067824"/>
                </a:solidFill>
              </a:rPr>
              <a:t>a pen – pen</a:t>
            </a:r>
            <a:r>
              <a:rPr lang="en-US" sz="2800" b="1" u="sng" dirty="0" smtClean="0">
                <a:solidFill>
                  <a:srgbClr val="067824"/>
                </a:solidFill>
              </a:rPr>
              <a:t>s</a:t>
            </a:r>
            <a:r>
              <a:rPr lang="en-US" dirty="0" smtClean="0">
                <a:solidFill>
                  <a:srgbClr val="067824"/>
                </a:solidFill>
              </a:rPr>
              <a:t> [z]</a:t>
            </a:r>
          </a:p>
          <a:p>
            <a:pPr marL="0" indent="0" algn="ctr">
              <a:buNone/>
            </a:pPr>
            <a:endParaRPr lang="en-US" dirty="0" smtClean="0">
              <a:solidFill>
                <a:srgbClr val="067824"/>
              </a:solidFill>
            </a:endParaRPr>
          </a:p>
          <a:p>
            <a:pPr marL="0" indent="0" algn="ctr">
              <a:buNone/>
            </a:pPr>
            <a:r>
              <a:rPr lang="en-US" dirty="0">
                <a:solidFill>
                  <a:srgbClr val="067824"/>
                </a:solidFill>
              </a:rPr>
              <a:t>a</a:t>
            </a:r>
            <a:r>
              <a:rPr lang="en-US" dirty="0" smtClean="0">
                <a:solidFill>
                  <a:srgbClr val="067824"/>
                </a:solidFill>
              </a:rPr>
              <a:t> banana – banana</a:t>
            </a:r>
            <a:r>
              <a:rPr lang="en-US" sz="2800" b="1" u="sng" dirty="0" smtClean="0">
                <a:solidFill>
                  <a:srgbClr val="067824"/>
                </a:solidFill>
              </a:rPr>
              <a:t>s</a:t>
            </a:r>
            <a:r>
              <a:rPr lang="en-US" dirty="0" smtClean="0">
                <a:solidFill>
                  <a:srgbClr val="067824"/>
                </a:solidFill>
              </a:rPr>
              <a:t> [z]</a:t>
            </a:r>
            <a:endParaRPr lang="ru-RU" dirty="0" smtClean="0">
              <a:solidFill>
                <a:srgbClr val="067824"/>
              </a:solidFill>
            </a:endParaRPr>
          </a:p>
          <a:p>
            <a:pPr marL="0" indent="0" algn="ctr">
              <a:buNone/>
            </a:pPr>
            <a:endParaRPr lang="ru-RU" dirty="0">
              <a:solidFill>
                <a:srgbClr val="067824"/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rgbClr val="067824"/>
                </a:solidFill>
              </a:rPr>
              <a:t>a book – book</a:t>
            </a:r>
            <a:r>
              <a:rPr lang="en-US" sz="2800" b="1" u="sng" dirty="0" smtClean="0">
                <a:solidFill>
                  <a:srgbClr val="067824"/>
                </a:solidFill>
              </a:rPr>
              <a:t>s</a:t>
            </a:r>
            <a:r>
              <a:rPr lang="en-US" dirty="0" smtClean="0">
                <a:solidFill>
                  <a:srgbClr val="067824"/>
                </a:solidFill>
              </a:rPr>
              <a:t> [s]</a:t>
            </a:r>
            <a:r>
              <a:rPr lang="ru-RU" dirty="0" smtClean="0">
                <a:solidFill>
                  <a:srgbClr val="067824"/>
                </a:solidFill>
              </a:rPr>
              <a:t>.</a:t>
            </a:r>
            <a:endParaRPr lang="ru-RU" dirty="0">
              <a:solidFill>
                <a:srgbClr val="067824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Правило чтения окончания  </a:t>
            </a:r>
            <a:r>
              <a:rPr lang="en-US" sz="4000" b="1" dirty="0" smtClean="0">
                <a:solidFill>
                  <a:srgbClr val="FF0000"/>
                </a:solidFill>
              </a:rPr>
              <a:t>–s</a:t>
            </a:r>
            <a:r>
              <a:rPr lang="ru-RU" sz="4000" b="1" dirty="0" smtClean="0">
                <a:solidFill>
                  <a:srgbClr val="FF0000"/>
                </a:solidFill>
              </a:rPr>
              <a:t> 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имен существительных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0633" y="3244752"/>
            <a:ext cx="989976" cy="9899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4586" y="2975211"/>
            <a:ext cx="1089112" cy="10891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164" y="5208362"/>
            <a:ext cx="1297184" cy="10954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5208362"/>
            <a:ext cx="2081856" cy="12028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2415" y="4064323"/>
            <a:ext cx="1393149" cy="92837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000" y="4085328"/>
            <a:ext cx="1408284" cy="1087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518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777"/>
    </mc:Choice>
    <mc:Fallback xmlns="">
      <p:transition spd="slow" advTm="26777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2060848"/>
            <a:ext cx="8496944" cy="4248472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Когда слово заканчивается на непроизносимую гласную </a:t>
            </a:r>
            <a:r>
              <a:rPr lang="en-US" sz="2800" b="1" dirty="0" smtClean="0"/>
              <a:t>e</a:t>
            </a:r>
            <a:r>
              <a:rPr lang="ru-RU" dirty="0" smtClean="0"/>
              <a:t>,  добавляем окончание </a:t>
            </a:r>
            <a:r>
              <a:rPr lang="en-US" sz="2800" b="1" dirty="0" smtClean="0"/>
              <a:t>–s</a:t>
            </a:r>
            <a:r>
              <a:rPr lang="ru-RU" dirty="0" smtClean="0"/>
              <a:t>. В произношении ориентируемся по конечному звуку в слове: </a:t>
            </a:r>
          </a:p>
          <a:p>
            <a:pPr algn="just"/>
            <a:r>
              <a:rPr lang="ru-RU" dirty="0" smtClean="0"/>
              <a:t>если на конце слова слышим звонкий согласный звук, то произносим окончание  </a:t>
            </a:r>
            <a:r>
              <a:rPr lang="en-US" sz="2800" b="1" dirty="0" smtClean="0"/>
              <a:t>[z]</a:t>
            </a:r>
            <a:r>
              <a:rPr lang="ru-RU" dirty="0" smtClean="0"/>
              <a:t>;</a:t>
            </a:r>
          </a:p>
          <a:p>
            <a:pPr algn="just"/>
            <a:r>
              <a:rPr lang="ru-RU" dirty="0"/>
              <a:t>е</a:t>
            </a:r>
            <a:r>
              <a:rPr lang="ru-RU" dirty="0" smtClean="0"/>
              <a:t>сли на конце слова слышим глухой согласный звук, то произносим </a:t>
            </a:r>
            <a:r>
              <a:rPr lang="en-US" sz="2800" b="1" dirty="0" smtClean="0"/>
              <a:t>[s]</a:t>
            </a:r>
            <a:r>
              <a:rPr lang="ru-RU" dirty="0"/>
              <a:t>:</a:t>
            </a:r>
            <a:endParaRPr lang="ru-RU" dirty="0" smtClean="0"/>
          </a:p>
          <a:p>
            <a:pPr marL="0" indent="0" algn="ctr">
              <a:buNone/>
            </a:pPr>
            <a:r>
              <a:rPr lang="en-US" dirty="0">
                <a:solidFill>
                  <a:srgbClr val="067824"/>
                </a:solidFill>
              </a:rPr>
              <a:t>a</a:t>
            </a:r>
            <a:r>
              <a:rPr lang="en-US" dirty="0" smtClean="0">
                <a:solidFill>
                  <a:srgbClr val="067824"/>
                </a:solidFill>
              </a:rPr>
              <a:t> table – table</a:t>
            </a:r>
            <a:r>
              <a:rPr lang="en-US" sz="2800" b="1" u="sng" dirty="0" smtClean="0">
                <a:solidFill>
                  <a:srgbClr val="067824"/>
                </a:solidFill>
              </a:rPr>
              <a:t>s</a:t>
            </a:r>
            <a:r>
              <a:rPr lang="en-US" dirty="0" smtClean="0">
                <a:solidFill>
                  <a:srgbClr val="067824"/>
                </a:solidFill>
              </a:rPr>
              <a:t> [z]</a:t>
            </a:r>
          </a:p>
          <a:p>
            <a:pPr marL="0" indent="0" algn="ctr">
              <a:buNone/>
            </a:pPr>
            <a:r>
              <a:rPr lang="en-US" dirty="0">
                <a:solidFill>
                  <a:srgbClr val="067824"/>
                </a:solidFill>
              </a:rPr>
              <a:t>a</a:t>
            </a:r>
            <a:r>
              <a:rPr lang="en-US" dirty="0" smtClean="0">
                <a:solidFill>
                  <a:srgbClr val="067824"/>
                </a:solidFill>
              </a:rPr>
              <a:t> kite – kite</a:t>
            </a:r>
            <a:r>
              <a:rPr lang="en-US" sz="2800" b="1" u="sng" dirty="0" smtClean="0">
                <a:solidFill>
                  <a:srgbClr val="067824"/>
                </a:solidFill>
              </a:rPr>
              <a:t>s</a:t>
            </a:r>
            <a:r>
              <a:rPr lang="en-US" dirty="0" smtClean="0">
                <a:solidFill>
                  <a:srgbClr val="067824"/>
                </a:solidFill>
              </a:rPr>
              <a:t> [s]</a:t>
            </a:r>
            <a:r>
              <a:rPr lang="ru-RU" dirty="0" smtClean="0">
                <a:solidFill>
                  <a:srgbClr val="067824"/>
                </a:solidFill>
              </a:rPr>
              <a:t>.</a:t>
            </a:r>
            <a:endParaRPr lang="ru-RU" dirty="0">
              <a:solidFill>
                <a:srgbClr val="067824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Правило чтения окончания  </a:t>
            </a:r>
            <a:r>
              <a:rPr lang="en-US" b="1" dirty="0">
                <a:solidFill>
                  <a:srgbClr val="FF0000"/>
                </a:solidFill>
              </a:rPr>
              <a:t>–s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sz="3600" b="1" dirty="0">
                <a:solidFill>
                  <a:srgbClr val="FF0000"/>
                </a:solidFill>
              </a:rPr>
              <a:t>имен существительных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5159951"/>
            <a:ext cx="1185900" cy="11859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79" r="12701"/>
          <a:stretch/>
        </p:blipFill>
        <p:spPr>
          <a:xfrm>
            <a:off x="5875073" y="4869160"/>
            <a:ext cx="1253831" cy="114631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1170" y="5228400"/>
            <a:ext cx="1676178" cy="111745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280329"/>
            <a:ext cx="1368152" cy="1067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05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576"/>
    </mc:Choice>
    <mc:Fallback xmlns="">
      <p:transition spd="slow" advTm="28576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2106950"/>
            <a:ext cx="8164429" cy="43239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Если слово </a:t>
            </a:r>
            <a:r>
              <a:rPr lang="ru-RU" dirty="0"/>
              <a:t>з</a:t>
            </a:r>
            <a:r>
              <a:rPr lang="ru-RU" dirty="0" smtClean="0"/>
              <a:t>аканчивается на </a:t>
            </a:r>
            <a:r>
              <a:rPr lang="en-US" sz="2800" b="1" dirty="0" smtClean="0"/>
              <a:t>–se</a:t>
            </a:r>
            <a:r>
              <a:rPr lang="en-US" dirty="0" smtClean="0"/>
              <a:t>, </a:t>
            </a:r>
            <a:r>
              <a:rPr lang="en-US" sz="2800" b="1" dirty="0" smtClean="0"/>
              <a:t>-ce</a:t>
            </a:r>
            <a:r>
              <a:rPr lang="ru-RU" dirty="0" smtClean="0"/>
              <a:t>, </a:t>
            </a:r>
            <a:r>
              <a:rPr lang="en-US" sz="2800" b="1" dirty="0" smtClean="0"/>
              <a:t>-ge</a:t>
            </a:r>
            <a:r>
              <a:rPr lang="ru-RU" dirty="0" smtClean="0"/>
              <a:t>, то добавляем окончание </a:t>
            </a:r>
            <a:r>
              <a:rPr lang="en-US" sz="2800" b="1" dirty="0" smtClean="0"/>
              <a:t>–s</a:t>
            </a:r>
            <a:r>
              <a:rPr lang="ru-RU" dirty="0" smtClean="0"/>
              <a:t>, но произносим его  </a:t>
            </a:r>
            <a:r>
              <a:rPr lang="en-US" b="1" dirty="0"/>
              <a:t>[</a:t>
            </a:r>
            <a:r>
              <a:rPr lang="en-US" b="1" dirty="0" err="1">
                <a:latin typeface="Arial"/>
                <a:cs typeface="Arial"/>
              </a:rPr>
              <a:t>ɪz</a:t>
            </a:r>
            <a:r>
              <a:rPr lang="en-US" b="1" dirty="0" smtClean="0">
                <a:latin typeface="Arial"/>
                <a:cs typeface="Arial"/>
              </a:rPr>
              <a:t>]</a:t>
            </a:r>
            <a:r>
              <a:rPr lang="ru-RU" dirty="0">
                <a:latin typeface="Arial"/>
                <a:cs typeface="Arial"/>
              </a:rPr>
              <a:t>:</a:t>
            </a:r>
            <a:endParaRPr lang="en-US" sz="1050" dirty="0">
              <a:latin typeface="Arial"/>
              <a:cs typeface="Arial"/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rgbClr val="067824"/>
                </a:solidFill>
              </a:rPr>
              <a:t>a rose – rose</a:t>
            </a:r>
            <a:r>
              <a:rPr lang="en-US" sz="2800" b="1" dirty="0" smtClean="0">
                <a:solidFill>
                  <a:srgbClr val="067824"/>
                </a:solidFill>
              </a:rPr>
              <a:t>s</a:t>
            </a:r>
          </a:p>
          <a:p>
            <a:pPr marL="0" indent="0" algn="ctr">
              <a:buNone/>
            </a:pPr>
            <a:r>
              <a:rPr lang="en-US" dirty="0">
                <a:solidFill>
                  <a:srgbClr val="067824"/>
                </a:solidFill>
              </a:rPr>
              <a:t>a</a:t>
            </a:r>
            <a:r>
              <a:rPr lang="en-US" dirty="0" smtClean="0">
                <a:solidFill>
                  <a:srgbClr val="067824"/>
                </a:solidFill>
              </a:rPr>
              <a:t> horse – horse</a:t>
            </a:r>
            <a:r>
              <a:rPr lang="en-US" sz="2800" b="1" dirty="0" smtClean="0">
                <a:solidFill>
                  <a:srgbClr val="067824"/>
                </a:solidFill>
              </a:rPr>
              <a:t>s</a:t>
            </a:r>
          </a:p>
          <a:p>
            <a:pPr marL="0" indent="0" algn="ctr">
              <a:buNone/>
            </a:pPr>
            <a:r>
              <a:rPr lang="en-US" dirty="0">
                <a:solidFill>
                  <a:srgbClr val="067824"/>
                </a:solidFill>
              </a:rPr>
              <a:t>a</a:t>
            </a:r>
            <a:r>
              <a:rPr lang="en-US" dirty="0" smtClean="0">
                <a:solidFill>
                  <a:srgbClr val="067824"/>
                </a:solidFill>
              </a:rPr>
              <a:t> place - place</a:t>
            </a:r>
            <a:r>
              <a:rPr lang="en-US" sz="2800" b="1" dirty="0" smtClean="0">
                <a:solidFill>
                  <a:srgbClr val="067824"/>
                </a:solidFill>
              </a:rPr>
              <a:t>s</a:t>
            </a:r>
            <a:endParaRPr lang="en-US" sz="3200" b="1" dirty="0" smtClean="0">
              <a:solidFill>
                <a:srgbClr val="067824"/>
              </a:solidFill>
            </a:endParaRPr>
          </a:p>
          <a:p>
            <a:pPr marL="0" indent="0" algn="ctr">
              <a:buNone/>
            </a:pPr>
            <a:r>
              <a:rPr lang="en-US" dirty="0">
                <a:solidFill>
                  <a:srgbClr val="067824"/>
                </a:solidFill>
              </a:rPr>
              <a:t>a</a:t>
            </a:r>
            <a:r>
              <a:rPr lang="en-US" dirty="0" smtClean="0">
                <a:solidFill>
                  <a:srgbClr val="067824"/>
                </a:solidFill>
              </a:rPr>
              <a:t>n orange - orange</a:t>
            </a:r>
            <a:r>
              <a:rPr lang="en-US" sz="2800" b="1" dirty="0" smtClean="0">
                <a:solidFill>
                  <a:srgbClr val="067824"/>
                </a:solidFill>
              </a:rPr>
              <a:t>s</a:t>
            </a:r>
          </a:p>
          <a:p>
            <a:pPr marL="0" indent="0" algn="ctr">
              <a:buNone/>
            </a:pPr>
            <a:r>
              <a:rPr lang="en-US" dirty="0">
                <a:solidFill>
                  <a:srgbClr val="067824"/>
                </a:solidFill>
              </a:rPr>
              <a:t>a</a:t>
            </a:r>
            <a:r>
              <a:rPr lang="en-US" dirty="0" smtClean="0">
                <a:solidFill>
                  <a:srgbClr val="067824"/>
                </a:solidFill>
              </a:rPr>
              <a:t> page – page</a:t>
            </a:r>
            <a:r>
              <a:rPr lang="en-US" sz="2800" b="1" dirty="0" smtClean="0">
                <a:solidFill>
                  <a:srgbClr val="067824"/>
                </a:solidFill>
              </a:rPr>
              <a:t>s</a:t>
            </a:r>
            <a:r>
              <a:rPr lang="ru-RU" sz="2800" dirty="0" smtClean="0">
                <a:solidFill>
                  <a:srgbClr val="067824"/>
                </a:solidFill>
              </a:rPr>
              <a:t>.</a:t>
            </a:r>
            <a:endParaRPr lang="en-US" sz="2800" dirty="0" smtClean="0">
              <a:solidFill>
                <a:srgbClr val="067824"/>
              </a:solidFill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Правило чтения окончания  </a:t>
            </a:r>
            <a:r>
              <a:rPr lang="en-US" sz="4000" b="1" dirty="0">
                <a:solidFill>
                  <a:srgbClr val="FF0000"/>
                </a:solidFill>
              </a:rPr>
              <a:t>–s</a:t>
            </a:r>
            <a:r>
              <a:rPr lang="ru-RU" sz="4000" b="1" dirty="0">
                <a:solidFill>
                  <a:srgbClr val="FF0000"/>
                </a:solidFill>
              </a:rPr>
              <a:t> </a:t>
            </a:r>
            <a:br>
              <a:rPr lang="ru-RU" sz="4000" b="1" dirty="0">
                <a:solidFill>
                  <a:srgbClr val="FF0000"/>
                </a:solidFill>
              </a:rPr>
            </a:br>
            <a:r>
              <a:rPr lang="ru-RU" sz="3200" b="1" dirty="0">
                <a:solidFill>
                  <a:srgbClr val="FF0000"/>
                </a:solidFill>
              </a:rPr>
              <a:t>имен существительных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102772"/>
            <a:ext cx="1385392" cy="13853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5013176"/>
            <a:ext cx="1296144" cy="129614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4869160"/>
            <a:ext cx="1368152" cy="136815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6142" y="3223224"/>
            <a:ext cx="1824364" cy="1264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142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463"/>
    </mc:Choice>
    <mc:Fallback xmlns="">
      <p:transition spd="slow" advTm="32463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2379066"/>
            <a:ext cx="8496943" cy="428133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Когда слово заканчивается на </a:t>
            </a:r>
            <a:r>
              <a:rPr lang="en-US" sz="2800" b="1" dirty="0" smtClean="0"/>
              <a:t>–s</a:t>
            </a:r>
            <a:r>
              <a:rPr lang="en-US" dirty="0" smtClean="0"/>
              <a:t>, </a:t>
            </a:r>
            <a:r>
              <a:rPr lang="en-US" sz="2800" b="1" dirty="0" smtClean="0"/>
              <a:t>-ss</a:t>
            </a:r>
            <a:r>
              <a:rPr lang="en-US" dirty="0" smtClean="0"/>
              <a:t>, </a:t>
            </a:r>
            <a:r>
              <a:rPr lang="en-US" sz="2800" b="1" dirty="0" smtClean="0"/>
              <a:t>-sh</a:t>
            </a:r>
            <a:r>
              <a:rPr lang="en-US" dirty="0" smtClean="0"/>
              <a:t>, </a:t>
            </a:r>
            <a:r>
              <a:rPr lang="en-US" sz="2800" b="1" dirty="0" smtClean="0"/>
              <a:t>-ch</a:t>
            </a:r>
            <a:r>
              <a:rPr lang="en-US" dirty="0" smtClean="0"/>
              <a:t>, </a:t>
            </a:r>
            <a:r>
              <a:rPr lang="en-US" sz="2800" b="1" dirty="0" smtClean="0"/>
              <a:t>-x</a:t>
            </a:r>
            <a:r>
              <a:rPr lang="ru-RU" dirty="0" smtClean="0"/>
              <a:t>, добавляем окончание </a:t>
            </a:r>
            <a:r>
              <a:rPr lang="ru-RU" sz="2800" b="1" dirty="0" smtClean="0"/>
              <a:t>–</a:t>
            </a:r>
            <a:r>
              <a:rPr lang="en-US" sz="2800" b="1" dirty="0" smtClean="0"/>
              <a:t>es</a:t>
            </a:r>
            <a:r>
              <a:rPr lang="ru-RU" sz="2800" b="1" dirty="0" smtClean="0"/>
              <a:t> </a:t>
            </a:r>
            <a:r>
              <a:rPr lang="ru-RU" dirty="0" smtClean="0"/>
              <a:t>и читаем </a:t>
            </a:r>
            <a:r>
              <a:rPr lang="ru-RU" dirty="0" smtClean="0">
                <a:latin typeface="+mj-lt"/>
              </a:rPr>
              <a:t>его </a:t>
            </a:r>
            <a:r>
              <a:rPr lang="en-US" sz="2800" b="1" dirty="0" smtClean="0">
                <a:latin typeface="+mj-lt"/>
              </a:rPr>
              <a:t>[</a:t>
            </a:r>
            <a:r>
              <a:rPr lang="en-US" b="1" dirty="0" err="1" smtClean="0">
                <a:latin typeface="+mj-lt"/>
                <a:cs typeface="Arial"/>
              </a:rPr>
              <a:t>ɪ</a:t>
            </a:r>
            <a:r>
              <a:rPr lang="en-US" sz="2800" b="1" dirty="0" err="1" smtClean="0">
                <a:latin typeface="+mj-lt"/>
                <a:cs typeface="Arial"/>
              </a:rPr>
              <a:t>z</a:t>
            </a:r>
            <a:r>
              <a:rPr lang="en-US" sz="2800" b="1" dirty="0" smtClean="0">
                <a:latin typeface="+mj-lt"/>
                <a:cs typeface="Arial"/>
              </a:rPr>
              <a:t>]</a:t>
            </a:r>
            <a:r>
              <a:rPr lang="ru-RU" dirty="0">
                <a:latin typeface="Arial"/>
                <a:cs typeface="Arial"/>
              </a:rPr>
              <a:t>:</a:t>
            </a:r>
            <a:endParaRPr lang="en-US" dirty="0" smtClean="0">
              <a:latin typeface="Arial"/>
              <a:cs typeface="Arial"/>
            </a:endParaRPr>
          </a:p>
          <a:p>
            <a:pPr marL="0" indent="0" algn="ctr">
              <a:buNone/>
            </a:pPr>
            <a:endParaRPr lang="ru-RU" sz="1800" dirty="0" smtClean="0">
              <a:latin typeface="Arial"/>
              <a:cs typeface="Arial"/>
            </a:endParaRPr>
          </a:p>
          <a:p>
            <a:pPr marL="0" indent="0" algn="ctr">
              <a:buNone/>
            </a:pPr>
            <a:r>
              <a:rPr lang="en-US" dirty="0">
                <a:solidFill>
                  <a:srgbClr val="067824"/>
                </a:solidFill>
                <a:latin typeface="Arial"/>
                <a:cs typeface="Arial"/>
              </a:rPr>
              <a:t>a</a:t>
            </a:r>
            <a:r>
              <a:rPr lang="en-US" dirty="0" smtClean="0">
                <a:solidFill>
                  <a:srgbClr val="067824"/>
                </a:solidFill>
                <a:latin typeface="Arial"/>
                <a:cs typeface="Arial"/>
              </a:rPr>
              <a:t> bus – bus</a:t>
            </a:r>
            <a:r>
              <a:rPr lang="en-US" sz="2800" b="1" dirty="0" smtClean="0">
                <a:solidFill>
                  <a:srgbClr val="067824"/>
                </a:solidFill>
                <a:latin typeface="Arial"/>
                <a:cs typeface="Arial"/>
              </a:rPr>
              <a:t>es</a:t>
            </a:r>
            <a:r>
              <a:rPr lang="en-US" dirty="0" smtClean="0">
                <a:solidFill>
                  <a:srgbClr val="067824"/>
                </a:solidFill>
                <a:latin typeface="Arial"/>
                <a:cs typeface="Arial"/>
              </a:rPr>
              <a:t> </a:t>
            </a:r>
          </a:p>
          <a:p>
            <a:pPr marL="0" indent="0" algn="ctr">
              <a:buNone/>
            </a:pPr>
            <a:r>
              <a:rPr lang="en-US" dirty="0">
                <a:solidFill>
                  <a:srgbClr val="067824"/>
                </a:solidFill>
                <a:latin typeface="Arial"/>
                <a:cs typeface="Arial"/>
              </a:rPr>
              <a:t>a</a:t>
            </a:r>
            <a:r>
              <a:rPr lang="en-US" dirty="0" smtClean="0">
                <a:solidFill>
                  <a:srgbClr val="067824"/>
                </a:solidFill>
                <a:latin typeface="Arial"/>
                <a:cs typeface="Arial"/>
              </a:rPr>
              <a:t> kiss – kiss</a:t>
            </a:r>
            <a:r>
              <a:rPr lang="en-US" sz="2800" b="1" dirty="0" smtClean="0">
                <a:solidFill>
                  <a:srgbClr val="067824"/>
                </a:solidFill>
                <a:latin typeface="Arial"/>
                <a:cs typeface="Arial"/>
              </a:rPr>
              <a:t>es</a:t>
            </a:r>
          </a:p>
          <a:p>
            <a:pPr marL="0" indent="0" algn="ctr">
              <a:buNone/>
            </a:pPr>
            <a:r>
              <a:rPr lang="en-US" dirty="0">
                <a:solidFill>
                  <a:srgbClr val="067824"/>
                </a:solidFill>
                <a:latin typeface="Arial"/>
                <a:cs typeface="Arial"/>
              </a:rPr>
              <a:t>a</a:t>
            </a:r>
            <a:r>
              <a:rPr lang="en-US" dirty="0" smtClean="0">
                <a:solidFill>
                  <a:srgbClr val="067824"/>
                </a:solidFill>
                <a:latin typeface="Arial"/>
                <a:cs typeface="Arial"/>
              </a:rPr>
              <a:t> dish – dish</a:t>
            </a:r>
            <a:r>
              <a:rPr lang="en-US" sz="2800" b="1" dirty="0" smtClean="0">
                <a:solidFill>
                  <a:srgbClr val="067824"/>
                </a:solidFill>
                <a:latin typeface="Arial"/>
                <a:cs typeface="Arial"/>
              </a:rPr>
              <a:t>es</a:t>
            </a:r>
          </a:p>
          <a:p>
            <a:pPr marL="0" indent="0" algn="ctr">
              <a:buNone/>
            </a:pPr>
            <a:r>
              <a:rPr lang="en-US" dirty="0">
                <a:solidFill>
                  <a:srgbClr val="067824"/>
                </a:solidFill>
                <a:latin typeface="Arial"/>
                <a:cs typeface="Arial"/>
              </a:rPr>
              <a:t>a</a:t>
            </a:r>
            <a:r>
              <a:rPr lang="en-US" dirty="0" smtClean="0">
                <a:solidFill>
                  <a:srgbClr val="067824"/>
                </a:solidFill>
                <a:latin typeface="Arial"/>
                <a:cs typeface="Arial"/>
              </a:rPr>
              <a:t> bench – bench</a:t>
            </a:r>
            <a:r>
              <a:rPr lang="en-US" sz="2800" b="1" dirty="0" smtClean="0">
                <a:solidFill>
                  <a:srgbClr val="067824"/>
                </a:solidFill>
                <a:latin typeface="Arial"/>
                <a:cs typeface="Arial"/>
              </a:rPr>
              <a:t>es</a:t>
            </a:r>
          </a:p>
          <a:p>
            <a:pPr marL="0" indent="0" algn="ctr">
              <a:buNone/>
            </a:pPr>
            <a:r>
              <a:rPr lang="en-US" dirty="0">
                <a:solidFill>
                  <a:srgbClr val="067824"/>
                </a:solidFill>
                <a:latin typeface="Arial"/>
                <a:cs typeface="Arial"/>
              </a:rPr>
              <a:t>a</a:t>
            </a:r>
            <a:r>
              <a:rPr lang="en-US" dirty="0" smtClean="0">
                <a:solidFill>
                  <a:srgbClr val="067824"/>
                </a:solidFill>
                <a:latin typeface="Arial"/>
                <a:cs typeface="Arial"/>
              </a:rPr>
              <a:t> box – box</a:t>
            </a:r>
            <a:r>
              <a:rPr lang="en-US" sz="2800" b="1" dirty="0" smtClean="0">
                <a:solidFill>
                  <a:srgbClr val="067824"/>
                </a:solidFill>
                <a:latin typeface="Arial"/>
                <a:cs typeface="Arial"/>
              </a:rPr>
              <a:t>es</a:t>
            </a:r>
            <a:r>
              <a:rPr lang="ru-RU" sz="2800" dirty="0">
                <a:solidFill>
                  <a:srgbClr val="067824"/>
                </a:solidFill>
                <a:latin typeface="Arial"/>
                <a:cs typeface="Arial"/>
              </a:rPr>
              <a:t>.</a:t>
            </a:r>
            <a:r>
              <a:rPr lang="ru-RU" dirty="0" smtClean="0">
                <a:solidFill>
                  <a:srgbClr val="067824"/>
                </a:solidFill>
              </a:rPr>
              <a:t> </a:t>
            </a:r>
            <a:endParaRPr lang="ru-RU" dirty="0">
              <a:solidFill>
                <a:srgbClr val="067824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22040" y="404664"/>
            <a:ext cx="8229600" cy="125272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Окончание  </a:t>
            </a:r>
            <a:r>
              <a:rPr lang="en-US" sz="4000" b="1" dirty="0" smtClean="0">
                <a:solidFill>
                  <a:srgbClr val="FF0000"/>
                </a:solidFill>
              </a:rPr>
              <a:t>–</a:t>
            </a:r>
            <a:r>
              <a:rPr lang="en-US" sz="4000" b="1" dirty="0" err="1" smtClean="0">
                <a:solidFill>
                  <a:srgbClr val="FF0000"/>
                </a:solidFill>
              </a:rPr>
              <a:t>es</a:t>
            </a:r>
            <a:r>
              <a:rPr lang="ru-RU" sz="40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>
                <a:solidFill>
                  <a:srgbClr val="FF0000"/>
                </a:solidFill>
              </a:rPr>
              <a:t/>
            </a:r>
            <a:br>
              <a:rPr lang="ru-RU" sz="3200" b="1" dirty="0">
                <a:solidFill>
                  <a:srgbClr val="FF0000"/>
                </a:solidFill>
              </a:rPr>
            </a:br>
            <a:r>
              <a:rPr lang="ru-RU" sz="3200" b="1" dirty="0">
                <a:solidFill>
                  <a:srgbClr val="FF0000"/>
                </a:solidFill>
              </a:rPr>
              <a:t>имен </a:t>
            </a:r>
            <a:r>
              <a:rPr lang="ru-RU" sz="3200" b="1" dirty="0" smtClean="0">
                <a:solidFill>
                  <a:srgbClr val="FF0000"/>
                </a:solidFill>
              </a:rPr>
              <a:t>существительных во множественном числе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408" y="3645024"/>
            <a:ext cx="2613795" cy="23917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1160" y="3645024"/>
            <a:ext cx="1987057" cy="234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57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319"/>
    </mc:Choice>
    <mc:Fallback xmlns="">
      <p:transition spd="slow" advTm="36319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988840"/>
            <a:ext cx="8496943" cy="460851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/>
              <a:t>Некоторые имена существительные имеют особую форму множественного числа</a:t>
            </a:r>
            <a:r>
              <a:rPr lang="ru-RU" dirty="0"/>
              <a:t>:</a:t>
            </a:r>
            <a:r>
              <a:rPr lang="ru-RU" dirty="0" smtClean="0"/>
              <a:t> </a:t>
            </a:r>
          </a:p>
          <a:p>
            <a:pPr marL="0" indent="0" algn="ctr">
              <a:buNone/>
            </a:pPr>
            <a:r>
              <a:rPr lang="en-US" dirty="0">
                <a:solidFill>
                  <a:srgbClr val="067824"/>
                </a:solidFill>
              </a:rPr>
              <a:t>a fish [f</a:t>
            </a:r>
            <a:r>
              <a:rPr lang="en-US" sz="2000" dirty="0">
                <a:solidFill>
                  <a:srgbClr val="067824"/>
                </a:solidFill>
              </a:rPr>
              <a:t>ɪʃ</a:t>
            </a:r>
            <a:r>
              <a:rPr lang="en-US" dirty="0">
                <a:solidFill>
                  <a:srgbClr val="067824"/>
                </a:solidFill>
              </a:rPr>
              <a:t>] – fish [f</a:t>
            </a:r>
            <a:r>
              <a:rPr lang="en-US" sz="2000" dirty="0">
                <a:solidFill>
                  <a:srgbClr val="067824"/>
                </a:solidFill>
              </a:rPr>
              <a:t>ɪʃ</a:t>
            </a:r>
            <a:r>
              <a:rPr lang="en-US" dirty="0">
                <a:solidFill>
                  <a:srgbClr val="067824"/>
                </a:solidFill>
              </a:rPr>
              <a:t>]</a:t>
            </a:r>
            <a:endParaRPr lang="ru-RU" dirty="0">
              <a:solidFill>
                <a:srgbClr val="067824"/>
              </a:solidFill>
            </a:endParaRPr>
          </a:p>
          <a:p>
            <a:pPr marL="0" indent="0" algn="ctr">
              <a:buNone/>
            </a:pPr>
            <a:r>
              <a:rPr lang="en-US" dirty="0">
                <a:solidFill>
                  <a:srgbClr val="067824"/>
                </a:solidFill>
              </a:rPr>
              <a:t>a goose [gu:s] – geese [gi:s]</a:t>
            </a:r>
            <a:endParaRPr lang="ru-RU" dirty="0">
              <a:solidFill>
                <a:srgbClr val="067824"/>
              </a:solidFill>
            </a:endParaRPr>
          </a:p>
          <a:p>
            <a:pPr marL="0" indent="0" algn="ctr">
              <a:buNone/>
            </a:pPr>
            <a:r>
              <a:rPr lang="en-US" dirty="0">
                <a:solidFill>
                  <a:srgbClr val="067824"/>
                </a:solidFill>
              </a:rPr>
              <a:t>a sheep [</a:t>
            </a:r>
            <a:r>
              <a:rPr lang="en-US" sz="2000" dirty="0">
                <a:solidFill>
                  <a:srgbClr val="067824"/>
                </a:solidFill>
              </a:rPr>
              <a:t>ʃ</a:t>
            </a:r>
            <a:r>
              <a:rPr lang="en-US" dirty="0">
                <a:solidFill>
                  <a:srgbClr val="067824"/>
                </a:solidFill>
              </a:rPr>
              <a:t>i:p] – sheep [</a:t>
            </a:r>
            <a:r>
              <a:rPr lang="en-US" sz="2000" dirty="0">
                <a:solidFill>
                  <a:srgbClr val="067824"/>
                </a:solidFill>
              </a:rPr>
              <a:t>ʃ</a:t>
            </a:r>
            <a:r>
              <a:rPr lang="en-US" dirty="0">
                <a:solidFill>
                  <a:srgbClr val="067824"/>
                </a:solidFill>
              </a:rPr>
              <a:t>i:p]</a:t>
            </a:r>
            <a:endParaRPr lang="ru-RU" dirty="0">
              <a:solidFill>
                <a:srgbClr val="067824"/>
              </a:solidFill>
            </a:endParaRPr>
          </a:p>
          <a:p>
            <a:pPr marL="0" indent="0" algn="ctr">
              <a:buNone/>
            </a:pPr>
            <a:r>
              <a:rPr lang="en-US" dirty="0">
                <a:solidFill>
                  <a:srgbClr val="067824"/>
                </a:solidFill>
              </a:rPr>
              <a:t>a mouse [ma</a:t>
            </a:r>
            <a:r>
              <a:rPr lang="en-US" sz="1400" dirty="0">
                <a:solidFill>
                  <a:srgbClr val="067824"/>
                </a:solidFill>
              </a:rPr>
              <a:t>Ʊ</a:t>
            </a:r>
            <a:r>
              <a:rPr lang="en-US" dirty="0">
                <a:solidFill>
                  <a:srgbClr val="067824"/>
                </a:solidFill>
              </a:rPr>
              <a:t>s] – mice [ma</a:t>
            </a:r>
            <a:r>
              <a:rPr lang="en-US" sz="2000" dirty="0">
                <a:solidFill>
                  <a:srgbClr val="067824"/>
                </a:solidFill>
              </a:rPr>
              <a:t>ɪ</a:t>
            </a:r>
            <a:r>
              <a:rPr lang="en-US" dirty="0">
                <a:solidFill>
                  <a:srgbClr val="067824"/>
                </a:solidFill>
              </a:rPr>
              <a:t>s]</a:t>
            </a:r>
            <a:endParaRPr lang="ru-RU" dirty="0">
              <a:solidFill>
                <a:srgbClr val="067824"/>
              </a:solidFill>
            </a:endParaRPr>
          </a:p>
          <a:p>
            <a:pPr marL="0" indent="0" algn="ctr">
              <a:buNone/>
            </a:pPr>
            <a:r>
              <a:rPr lang="en-US" dirty="0">
                <a:solidFill>
                  <a:srgbClr val="067824"/>
                </a:solidFill>
              </a:rPr>
              <a:t>a deer [d</a:t>
            </a:r>
            <a:r>
              <a:rPr lang="en-US" sz="2000" dirty="0">
                <a:solidFill>
                  <a:srgbClr val="067824"/>
                </a:solidFill>
              </a:rPr>
              <a:t>ɪə</a:t>
            </a:r>
            <a:r>
              <a:rPr lang="en-US" dirty="0">
                <a:solidFill>
                  <a:srgbClr val="067824"/>
                </a:solidFill>
              </a:rPr>
              <a:t>] – deer [d</a:t>
            </a:r>
            <a:r>
              <a:rPr lang="en-US" sz="2000" dirty="0">
                <a:solidFill>
                  <a:srgbClr val="067824"/>
                </a:solidFill>
              </a:rPr>
              <a:t>ɪə</a:t>
            </a:r>
            <a:r>
              <a:rPr lang="en-US" dirty="0">
                <a:solidFill>
                  <a:srgbClr val="067824"/>
                </a:solidFill>
              </a:rPr>
              <a:t>]</a:t>
            </a:r>
            <a:endParaRPr lang="ru-RU" dirty="0">
              <a:solidFill>
                <a:srgbClr val="067824"/>
              </a:solidFill>
            </a:endParaRPr>
          </a:p>
          <a:p>
            <a:pPr marL="0" indent="0" algn="ctr">
              <a:buNone/>
            </a:pPr>
            <a:r>
              <a:rPr lang="en-US" dirty="0">
                <a:solidFill>
                  <a:srgbClr val="067824"/>
                </a:solidFill>
              </a:rPr>
              <a:t>a child [t</a:t>
            </a:r>
            <a:r>
              <a:rPr lang="en-US" sz="2000" dirty="0">
                <a:solidFill>
                  <a:srgbClr val="067824"/>
                </a:solidFill>
              </a:rPr>
              <a:t>ʃ</a:t>
            </a:r>
            <a:r>
              <a:rPr lang="en-US" dirty="0">
                <a:solidFill>
                  <a:srgbClr val="067824"/>
                </a:solidFill>
              </a:rPr>
              <a:t>a</a:t>
            </a:r>
            <a:r>
              <a:rPr lang="en-US" sz="2000" dirty="0">
                <a:solidFill>
                  <a:srgbClr val="067824"/>
                </a:solidFill>
              </a:rPr>
              <a:t>ɪ</a:t>
            </a:r>
            <a:r>
              <a:rPr lang="en-US" dirty="0">
                <a:solidFill>
                  <a:srgbClr val="067824"/>
                </a:solidFill>
              </a:rPr>
              <a:t>ld] – children [‘t</a:t>
            </a:r>
            <a:r>
              <a:rPr lang="en-US" sz="2000" dirty="0">
                <a:solidFill>
                  <a:srgbClr val="067824"/>
                </a:solidFill>
              </a:rPr>
              <a:t>ʃɪ</a:t>
            </a:r>
            <a:r>
              <a:rPr lang="en-US" dirty="0">
                <a:solidFill>
                  <a:srgbClr val="067824"/>
                </a:solidFill>
              </a:rPr>
              <a:t>ldr</a:t>
            </a:r>
            <a:r>
              <a:rPr lang="en-US" sz="2000" dirty="0">
                <a:solidFill>
                  <a:srgbClr val="067824"/>
                </a:solidFill>
              </a:rPr>
              <a:t>ə</a:t>
            </a:r>
            <a:r>
              <a:rPr lang="en-US" dirty="0">
                <a:solidFill>
                  <a:srgbClr val="067824"/>
                </a:solidFill>
              </a:rPr>
              <a:t>n]</a:t>
            </a:r>
            <a:endParaRPr lang="ru-RU" dirty="0">
              <a:solidFill>
                <a:srgbClr val="067824"/>
              </a:solidFill>
            </a:endParaRPr>
          </a:p>
          <a:p>
            <a:pPr marL="0" indent="0" algn="ctr">
              <a:buNone/>
            </a:pPr>
            <a:r>
              <a:rPr lang="en-US" dirty="0">
                <a:solidFill>
                  <a:srgbClr val="067824"/>
                </a:solidFill>
              </a:rPr>
              <a:t>a man [mæn] – men [men]</a:t>
            </a:r>
            <a:endParaRPr lang="ru-RU" dirty="0">
              <a:solidFill>
                <a:srgbClr val="067824"/>
              </a:solidFill>
            </a:endParaRPr>
          </a:p>
          <a:p>
            <a:pPr marL="0" indent="0" algn="ctr">
              <a:buNone/>
            </a:pPr>
            <a:r>
              <a:rPr lang="en-US" dirty="0">
                <a:solidFill>
                  <a:srgbClr val="067824"/>
                </a:solidFill>
              </a:rPr>
              <a:t>a woman [‘w</a:t>
            </a:r>
            <a:r>
              <a:rPr lang="en-US" sz="1400" dirty="0">
                <a:solidFill>
                  <a:srgbClr val="067824"/>
                </a:solidFill>
              </a:rPr>
              <a:t>Ʊ</a:t>
            </a:r>
            <a:r>
              <a:rPr lang="en-US" dirty="0">
                <a:solidFill>
                  <a:srgbClr val="067824"/>
                </a:solidFill>
              </a:rPr>
              <a:t>m</a:t>
            </a:r>
            <a:r>
              <a:rPr lang="en-US" sz="2000" dirty="0">
                <a:solidFill>
                  <a:srgbClr val="067824"/>
                </a:solidFill>
              </a:rPr>
              <a:t>ə</a:t>
            </a:r>
            <a:r>
              <a:rPr lang="en-US" dirty="0">
                <a:solidFill>
                  <a:srgbClr val="067824"/>
                </a:solidFill>
              </a:rPr>
              <a:t>n] – women [‘w</a:t>
            </a:r>
            <a:r>
              <a:rPr lang="en-US" sz="2000" dirty="0">
                <a:solidFill>
                  <a:srgbClr val="067824"/>
                </a:solidFill>
              </a:rPr>
              <a:t>ɪ</a:t>
            </a:r>
            <a:r>
              <a:rPr lang="en-US" dirty="0">
                <a:solidFill>
                  <a:srgbClr val="067824"/>
                </a:solidFill>
              </a:rPr>
              <a:t>m</a:t>
            </a:r>
            <a:r>
              <a:rPr lang="en-US" sz="2000" dirty="0">
                <a:solidFill>
                  <a:srgbClr val="067824"/>
                </a:solidFill>
              </a:rPr>
              <a:t>ɪ</a:t>
            </a:r>
            <a:r>
              <a:rPr lang="en-US" dirty="0">
                <a:solidFill>
                  <a:srgbClr val="067824"/>
                </a:solidFill>
              </a:rPr>
              <a:t>n</a:t>
            </a:r>
            <a:r>
              <a:rPr lang="en-US" dirty="0" smtClean="0">
                <a:solidFill>
                  <a:srgbClr val="067824"/>
                </a:solidFill>
              </a:rPr>
              <a:t>]</a:t>
            </a:r>
            <a:r>
              <a:rPr lang="ru-RU" dirty="0">
                <a:solidFill>
                  <a:srgbClr val="067824"/>
                </a:solidFill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Слова - исключения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5134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844824"/>
            <a:ext cx="8352927" cy="4392488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 </a:t>
            </a:r>
            <a:r>
              <a:rPr lang="en-US" sz="2800" b="1" dirty="0" smtClean="0"/>
              <a:t>A lot of / lots of </a:t>
            </a:r>
            <a:r>
              <a:rPr lang="ru-RU" dirty="0" smtClean="0"/>
              <a:t>употребляются в значении </a:t>
            </a:r>
            <a:r>
              <a:rPr lang="ru-RU" sz="2800" b="1" dirty="0" smtClean="0"/>
              <a:t>много</a:t>
            </a:r>
            <a:r>
              <a:rPr lang="ru-RU" dirty="0" smtClean="0"/>
              <a:t>:</a:t>
            </a:r>
            <a:endParaRPr lang="en-US" dirty="0" smtClean="0"/>
          </a:p>
          <a:p>
            <a:pPr marL="0" indent="0" algn="ctr">
              <a:buNone/>
            </a:pPr>
            <a:endParaRPr lang="ru-RU" sz="1400" dirty="0" smtClean="0"/>
          </a:p>
          <a:p>
            <a:pPr marL="0" indent="0" algn="ctr">
              <a:buNone/>
            </a:pPr>
            <a:r>
              <a:rPr lang="en-US" sz="2800" b="1" dirty="0" smtClean="0">
                <a:solidFill>
                  <a:srgbClr val="067824"/>
                </a:solidFill>
              </a:rPr>
              <a:t>a lot of  </a:t>
            </a:r>
            <a:r>
              <a:rPr lang="ru-RU" sz="2800" b="1" dirty="0" smtClean="0">
                <a:solidFill>
                  <a:srgbClr val="067824"/>
                </a:solidFill>
              </a:rPr>
              <a:t> </a:t>
            </a:r>
            <a:r>
              <a:rPr lang="en-US" dirty="0" smtClean="0">
                <a:solidFill>
                  <a:srgbClr val="067824"/>
                </a:solidFill>
              </a:rPr>
              <a:t>[</a:t>
            </a:r>
            <a:r>
              <a:rPr lang="en-US" dirty="0" smtClean="0">
                <a:solidFill>
                  <a:srgbClr val="067824"/>
                </a:solidFill>
                <a:latin typeface="Arial"/>
                <a:cs typeface="Arial"/>
              </a:rPr>
              <a:t>ə lɒt əv]  </a:t>
            </a:r>
            <a:r>
              <a:rPr lang="en-US" sz="2800" b="1" dirty="0" smtClean="0">
                <a:solidFill>
                  <a:srgbClr val="067824"/>
                </a:solidFill>
              </a:rPr>
              <a:t> </a:t>
            </a:r>
            <a:r>
              <a:rPr lang="en-US" dirty="0" smtClean="0">
                <a:solidFill>
                  <a:srgbClr val="067824"/>
                </a:solidFill>
              </a:rPr>
              <a:t>books</a:t>
            </a:r>
          </a:p>
          <a:p>
            <a:pPr marL="0" indent="0" algn="ctr">
              <a:buNone/>
            </a:pPr>
            <a:r>
              <a:rPr lang="en-US" sz="2800" b="1" dirty="0">
                <a:solidFill>
                  <a:srgbClr val="067824"/>
                </a:solidFill>
              </a:rPr>
              <a:t>l</a:t>
            </a:r>
            <a:r>
              <a:rPr lang="en-US" sz="2800" b="1" dirty="0" smtClean="0">
                <a:solidFill>
                  <a:srgbClr val="067824"/>
                </a:solidFill>
              </a:rPr>
              <a:t>ots of   </a:t>
            </a:r>
            <a:r>
              <a:rPr lang="en-US" dirty="0" smtClean="0">
                <a:solidFill>
                  <a:srgbClr val="067824"/>
                </a:solidFill>
              </a:rPr>
              <a:t>[</a:t>
            </a:r>
            <a:r>
              <a:rPr lang="en-US" dirty="0" smtClean="0">
                <a:solidFill>
                  <a:srgbClr val="067824"/>
                </a:solidFill>
                <a:latin typeface="Arial"/>
                <a:cs typeface="Arial"/>
              </a:rPr>
              <a:t>lɒts </a:t>
            </a:r>
            <a:r>
              <a:rPr lang="en-US" dirty="0">
                <a:solidFill>
                  <a:srgbClr val="067824"/>
                </a:solidFill>
                <a:latin typeface="Arial"/>
                <a:cs typeface="Arial"/>
              </a:rPr>
              <a:t>əv]</a:t>
            </a:r>
            <a:r>
              <a:rPr lang="en-US" b="1" dirty="0">
                <a:solidFill>
                  <a:srgbClr val="067824"/>
                </a:solidFill>
              </a:rPr>
              <a:t> </a:t>
            </a:r>
            <a:r>
              <a:rPr lang="en-US" b="1" dirty="0" smtClean="0">
                <a:solidFill>
                  <a:srgbClr val="067824"/>
                </a:solidFill>
              </a:rPr>
              <a:t>  </a:t>
            </a:r>
            <a:r>
              <a:rPr lang="en-US" dirty="0" smtClean="0">
                <a:solidFill>
                  <a:srgbClr val="067824"/>
                </a:solidFill>
              </a:rPr>
              <a:t>women.</a:t>
            </a:r>
          </a:p>
          <a:p>
            <a:pPr marL="0" indent="0">
              <a:buNone/>
            </a:pPr>
            <a:r>
              <a:rPr lang="ru-RU" dirty="0" smtClean="0"/>
              <a:t>Разницы между ними нет, но </a:t>
            </a:r>
            <a:r>
              <a:rPr lang="en-US" sz="2800" b="1" dirty="0" smtClean="0"/>
              <a:t>a lot of </a:t>
            </a:r>
            <a:r>
              <a:rPr lang="ru-RU" dirty="0" smtClean="0"/>
              <a:t>чаще употребляется в официальной речи, а </a:t>
            </a:r>
            <a:r>
              <a:rPr lang="en-US" sz="2800" b="1" dirty="0" smtClean="0"/>
              <a:t>lots of </a:t>
            </a:r>
            <a:r>
              <a:rPr lang="ru-RU" sz="2800" b="1" dirty="0" smtClean="0"/>
              <a:t> </a:t>
            </a:r>
            <a:r>
              <a:rPr lang="ru-RU" dirty="0" smtClean="0"/>
              <a:t>- в разговорной:</a:t>
            </a:r>
            <a:endParaRPr lang="en-US" dirty="0" smtClean="0"/>
          </a:p>
          <a:p>
            <a:pPr marL="0" indent="0">
              <a:buNone/>
            </a:pPr>
            <a:endParaRPr lang="ru-RU" sz="1400" dirty="0" smtClean="0"/>
          </a:p>
          <a:p>
            <a:pPr marL="0" indent="0" algn="ctr">
              <a:buNone/>
            </a:pPr>
            <a:r>
              <a:rPr lang="en-US" dirty="0">
                <a:solidFill>
                  <a:srgbClr val="067824"/>
                </a:solidFill>
              </a:rPr>
              <a:t>H</a:t>
            </a:r>
            <a:r>
              <a:rPr lang="en-US" dirty="0" smtClean="0">
                <a:solidFill>
                  <a:srgbClr val="067824"/>
                </a:solidFill>
              </a:rPr>
              <a:t>elen reads </a:t>
            </a:r>
            <a:r>
              <a:rPr lang="en-US" sz="2800" b="1" dirty="0" smtClean="0">
                <a:solidFill>
                  <a:srgbClr val="067824"/>
                </a:solidFill>
              </a:rPr>
              <a:t>a lot of </a:t>
            </a:r>
            <a:r>
              <a:rPr lang="en-US" dirty="0" smtClean="0">
                <a:solidFill>
                  <a:srgbClr val="067824"/>
                </a:solidFill>
              </a:rPr>
              <a:t>English books.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067824"/>
                </a:solidFill>
              </a:rPr>
              <a:t>Children like to eat </a:t>
            </a:r>
            <a:r>
              <a:rPr lang="en-US" sz="2800" b="1" dirty="0" smtClean="0">
                <a:solidFill>
                  <a:srgbClr val="067824"/>
                </a:solidFill>
              </a:rPr>
              <a:t>lots of </a:t>
            </a:r>
            <a:r>
              <a:rPr lang="en-US" dirty="0" smtClean="0">
                <a:solidFill>
                  <a:srgbClr val="067824"/>
                </a:solidFill>
              </a:rPr>
              <a:t>sweets.</a:t>
            </a:r>
            <a:endParaRPr lang="ru-RU" dirty="0">
              <a:solidFill>
                <a:srgbClr val="067824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Употребление </a:t>
            </a:r>
            <a:r>
              <a:rPr lang="en-US" sz="4000" b="1" dirty="0" smtClean="0">
                <a:solidFill>
                  <a:srgbClr val="FF0000"/>
                </a:solidFill>
              </a:rPr>
              <a:t>a lot of / lots of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557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УМК </a:t>
            </a:r>
            <a:r>
              <a:rPr lang="en-US" dirty="0" smtClean="0"/>
              <a:t>“Rainbow English” </a:t>
            </a:r>
            <a:r>
              <a:rPr lang="ru-RU" dirty="0" smtClean="0"/>
              <a:t>3 класс (авторы Афанасьева О.В., Михеева И.В.)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Сайты: </a:t>
            </a:r>
          </a:p>
          <a:p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skysmart.ru/articles/english/mnozhestvennoe-chislo-sushestvitelnyh-v-anglijskom-yazyke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r>
              <a:rPr lang="en-US" dirty="0">
                <a:hlinkClick r:id="rId3"/>
              </a:rPr>
              <a:t>https://upupenglish.ru/plurals-for-kids</a:t>
            </a:r>
            <a:r>
              <a:rPr lang="en-US" dirty="0" smtClean="0">
                <a:hlinkClick r:id="rId3"/>
              </a:rPr>
              <a:t>/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r>
              <a:rPr lang="en-US" dirty="0">
                <a:hlinkClick r:id="rId4"/>
              </a:rPr>
              <a:t>http://hostingkartinok.com</a:t>
            </a:r>
            <a:r>
              <a:rPr lang="en-US" dirty="0" smtClean="0">
                <a:hlinkClick r:id="rId4"/>
              </a:rPr>
              <a:t>/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Использованные источники: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46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439</TotalTime>
  <Words>571</Words>
  <Application>Microsoft Office PowerPoint</Application>
  <PresentationFormat>Экран (4:3)</PresentationFormat>
  <Paragraphs>87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III Всероссийский педагогический конкурс «ИКТ-компетентность педагога в современном образовании»</vt:lpstr>
      <vt:lpstr>Правило образования  множественного числа имен существительных</vt:lpstr>
      <vt:lpstr>Правило чтения окончания  –s  имен существительных</vt:lpstr>
      <vt:lpstr>Правило чтения окончания  –s  имен существительных</vt:lpstr>
      <vt:lpstr>Правило чтения окончания  –s  имен существительных</vt:lpstr>
      <vt:lpstr>Окончание  –es  имен существительных во множественном числе</vt:lpstr>
      <vt:lpstr>Слова - исключения</vt:lpstr>
      <vt:lpstr>Употребление a lot of / lots of</vt:lpstr>
      <vt:lpstr>Использованные источники:</vt:lpstr>
      <vt:lpstr>Использованные картинки:</vt:lpstr>
      <vt:lpstr>Использованные картинки: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Образование множественного числа имен существительных в английском языке</dc:title>
  <dc:creator>ПК</dc:creator>
  <cp:lastModifiedBy>ПК</cp:lastModifiedBy>
  <cp:revision>80</cp:revision>
  <dcterms:created xsi:type="dcterms:W3CDTF">2020-03-31T08:26:28Z</dcterms:created>
  <dcterms:modified xsi:type="dcterms:W3CDTF">2022-02-27T08:40:40Z</dcterms:modified>
</cp:coreProperties>
</file>