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1"/>
  </p:sldMasterIdLst>
  <p:notesMasterIdLst>
    <p:notesMasterId r:id="rId2"/>
  </p:notesMasterIdLst>
  <p:sldIdLst>
    <p:sldId id="261" r:id="rId3"/>
    <p:sldId id="267" r:id="rId4"/>
    <p:sldId id="309" r:id="rId5"/>
    <p:sldId id="264" r:id="rId6"/>
    <p:sldId id="262" r:id="rId7"/>
    <p:sldId id="263" r:id="rId8"/>
    <p:sldId id="265" r:id="rId9"/>
    <p:sldId id="266" r:id="rId10"/>
    <p:sldId id="270" r:id="rId11"/>
    <p:sldId id="271" r:id="rId12"/>
    <p:sldId id="305" r:id="rId13"/>
    <p:sldId id="269" r:id="rId14"/>
    <p:sldId id="292" r:id="rId15"/>
    <p:sldId id="256" r:id="rId16"/>
    <p:sldId id="284" r:id="rId17"/>
    <p:sldId id="258" r:id="rId18"/>
    <p:sldId id="280" r:id="rId19"/>
    <p:sldId id="259" r:id="rId20"/>
    <p:sldId id="257" r:id="rId21"/>
    <p:sldId id="299" r:id="rId22"/>
    <p:sldId id="268" r:id="rId23"/>
    <p:sldId id="281" r:id="rId24"/>
    <p:sldId id="273" r:id="rId25"/>
    <p:sldId id="311" r:id="rId26"/>
    <p:sldId id="310" r:id="rId27"/>
    <p:sldId id="272" r:id="rId28"/>
    <p:sldId id="274" r:id="rId29"/>
    <p:sldId id="293" r:id="rId30"/>
    <p:sldId id="282" r:id="rId31"/>
    <p:sldId id="283" r:id="rId32"/>
    <p:sldId id="275" r:id="rId33"/>
    <p:sldId id="277" r:id="rId34"/>
    <p:sldId id="278" r:id="rId35"/>
    <p:sldId id="291" r:id="rId36"/>
    <p:sldId id="279" r:id="rId37"/>
    <p:sldId id="285" r:id="rId38"/>
    <p:sldId id="290" r:id="rId39"/>
    <p:sldId id="303" r:id="rId40"/>
    <p:sldId id="287" r:id="rId41"/>
    <p:sldId id="288" r:id="rId42"/>
    <p:sldId id="289" r:id="rId43"/>
    <p:sldId id="312" r:id="rId44"/>
    <p:sldId id="302" r:id="rId45"/>
    <p:sldId id="304" r:id="rId46"/>
    <p:sldId id="295" r:id="rId47"/>
    <p:sldId id="301" r:id="rId48"/>
    <p:sldId id="296" r:id="rId49"/>
    <p:sldId id="300" r:id="rId50"/>
    <p:sldId id="297" r:id="rId51"/>
    <p:sldId id="298" r:id="rId52"/>
    <p:sldId id="307" r:id="rId53"/>
    <p:sldId id="308" r:id="rId54"/>
  </p:sldIdLst>
  <p:sldSz cx="9144000" cy="6858000" type="screen4x3"/>
  <p:notesSz cx="6858000" cy="9144000"/>
  <p:custDataLst>
    <p:tags r:id="rId5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8" autoAdjust="0"/>
    <p:restoredTop sz="94660"/>
  </p:normalViewPr>
  <p:slideViewPr>
    <p:cSldViewPr>
      <p:cViewPr varScale="1">
        <p:scale>
          <a:sx n="64" d="100"/>
          <a:sy n="64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tags" Target="tags/tag1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3BC3A3D4-2C34-4731-AAD6-8DBD215ADA93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C2C57B81-B605-48E5-960A-2778D80DF7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8971233"/>
      </p:ext>
    </p:extLst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C2C57B81-B605-48E5-960A-2778D80DF7E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677177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4C71EC6-210F-42DE-9C53-41977AD35B3D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pPr/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4C71EC6-210F-42DE-9C53-41977AD35B3D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>
            <a:defPPr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/>
          </a:lstStyle>
          <a:p>
            <a:pPr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/>
            <a:fld id="{B4C71EC6-210F-42DE-9C53-41977AD35B3D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/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4.jpeg" /><Relationship Id="rId3" Type="http://schemas.openxmlformats.org/officeDocument/2006/relationships/image" Target="../media/image35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8.jpeg" /><Relationship Id="rId3" Type="http://schemas.openxmlformats.org/officeDocument/2006/relationships/image" Target="../media/image3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0.jpeg" /><Relationship Id="rId3" Type="http://schemas.openxmlformats.org/officeDocument/2006/relationships/image" Target="../media/image4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2.jpeg" /><Relationship Id="rId3" Type="http://schemas.openxmlformats.org/officeDocument/2006/relationships/image" Target="../media/image43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4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5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6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7.jpeg" /><Relationship Id="rId3" Type="http://schemas.openxmlformats.org/officeDocument/2006/relationships/image" Target="../media/image48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9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0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1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2.jpeg" /><Relationship Id="rId3" Type="http://schemas.openxmlformats.org/officeDocument/2006/relationships/image" Target="../media/image5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4.jpeg" /><Relationship Id="rId3" Type="http://schemas.openxmlformats.org/officeDocument/2006/relationships/image" Target="../media/image55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6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7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8.jpeg" /><Relationship Id="rId3" Type="http://schemas.openxmlformats.org/officeDocument/2006/relationships/image" Target="../media/image59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0.jpeg" /><Relationship Id="rId3" Type="http://schemas.openxmlformats.org/officeDocument/2006/relationships/image" Target="../media/image61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2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3.jpeg" /><Relationship Id="rId3" Type="http://schemas.openxmlformats.org/officeDocument/2006/relationships/image" Target="../media/image64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5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6.jpeg" /><Relationship Id="rId3" Type="http://schemas.openxmlformats.org/officeDocument/2006/relationships/image" Target="../media/image67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9.jpeg" /><Relationship Id="rId3" Type="http://schemas.openxmlformats.org/officeDocument/2006/relationships/image" Target="../media/image70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48680"/>
            <a:ext cx="9144000" cy="1470025"/>
          </a:xfrm>
        </p:spPr>
        <p:txBody>
          <a:bodyPr/>
          <a:lstStyle>
            <a:defPPr/>
          </a:lstStyle>
          <a:p>
            <a:pPr marL="182880" indent="0" algn="ctr">
              <a:buNone/>
            </a:pPr>
            <a:r>
              <a:rPr lang="ru-RU" sz="320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комплекс «Игроград» как средство социализации и ранней профориентации детей старшего дошкольного возраста</a:t>
            </a:r>
            <a:endParaRPr lang="ru-RU" sz="320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defPPr/>
          </a:lstStyle>
          <a:p>
            <a:endParaRPr lang="ru-RU"/>
          </a:p>
        </p:txBody>
      </p:sp>
      <p:pic>
        <p:nvPicPr>
          <p:cNvPr id="1027" name="Picture 3" descr="F:\фото МБДОУ № 32\SAM_2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51720" y="2276872"/>
            <a:ext cx="5240919" cy="393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1975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5122" name="Picture 2" descr="D:\Гульшат\Ст.воспит\ФОТО 22.03.2016\137___031\IMG_65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5576" y="548680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2975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20482" name="Picture 2" descr="D:\Гульшат\Ст.воспит\ФОТО 22.03.2016\28.12.16\139___05\IMG_7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7" y="260648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D:\Гульшат\Ст.воспит\ФОТО 22.03.2016\28.12.16\139___05\IMG_72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47864" y="2466863"/>
            <a:ext cx="5580131" cy="418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6931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0242" name="Picture 2" descr="D:\Гульшат\Ст.воспит\йога\IMG_63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4048" y="1556791"/>
            <a:ext cx="3810451" cy="508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G:\DCIM\147___01\IMG_8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18286" y="243727"/>
            <a:ext cx="4983116" cy="400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760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25144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smtClean="0"/>
              <a:t>Би-би студия</a:t>
            </a:r>
            <a:endParaRPr lang="ru-RU"/>
          </a:p>
        </p:txBody>
      </p:sp>
      <p:pic>
        <p:nvPicPr>
          <p:cNvPr id="25602" name="Picture 2" descr="D:\Гульшат\Ст.воспит\Игроград\Новая папка\Би-би 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30550" y="731838"/>
            <a:ext cx="4301690" cy="390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4731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67944" y="2996952"/>
            <a:ext cx="4732511" cy="354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DCIM\146___12\IMG_81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7544" y="332656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878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7410" name="Picture 2" descr="D:\Гульшат\Ст.воспит\фото физо конкурс\IMG_46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9592" y="692696"/>
            <a:ext cx="7236296" cy="54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462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3075" name="Picture 3" descr="D:\Гульшат\Ст.воспит\ФОТО 22.03.2016\131___09\IMG_5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95936" y="548680"/>
            <a:ext cx="4822187" cy="573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Гульшат\Ст.воспит\ФОТО 22.03.2016\131___09\IMG_5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522671"/>
            <a:ext cx="4148346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Гульшат\Ст.воспит\ФОТО 22.03.2016\131___09\IMG_5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5928" y="675071"/>
            <a:ext cx="4148346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725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4338" name="Picture 2" descr="G:\DCIM\146___12\IMG_82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2868795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80999" y="260648"/>
            <a:ext cx="461344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242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4098" name="Picture 2" descr="D:\Гульшат\Ст.воспит\ФОТО 22.03.2016\131___09\IMG_5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971600" y="764704"/>
            <a:ext cx="7068277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169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869160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err="1" smtClean="0"/>
              <a:t>Ням-ням студия</a:t>
            </a:r>
            <a:endParaRPr lang="ru-RU"/>
          </a:p>
        </p:txBody>
      </p:sp>
      <p:pic>
        <p:nvPicPr>
          <p:cNvPr id="27650" name="Picture 2" descr="D:\Гульшат\Ст.воспит\Игроград\Новая папка\Ням-ням 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85866" y="731838"/>
            <a:ext cx="4417836" cy="39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206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6525344" cy="2841496"/>
          </a:xfrm>
        </p:spPr>
        <p:txBody>
          <a:bodyPr>
            <a:noAutofit/>
          </a:bodyPr>
          <a:lstStyle>
            <a:defPPr/>
          </a:lstStyle>
          <a:p>
            <a:pPr algn="just"/>
            <a:r>
              <a:rPr lang="ru-RU" sz="2400"/>
              <a:t>Идеи гуманистической направленности процесса обучения и воспитания ребенка утверждают приоритет всеобщих человеческих ценностей: свободной личности ребенка, развития его талантов и возможностей, личностного и равноправного общения с другими людьми. </a:t>
            </a:r>
          </a:p>
        </p:txBody>
      </p:sp>
      <p:sp>
        <p:nvSpPr>
          <p:cNvPr id="5" name="Объект 2"/>
          <p:cNvSpPr txBox="1"/>
          <p:nvPr/>
        </p:nvSpPr>
        <p:spPr>
          <a:xfrm>
            <a:off x="2339752" y="3789040"/>
            <a:ext cx="6400800" cy="2625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6" name="Объект 2"/>
          <p:cNvSpPr txBox="1"/>
          <p:nvPr/>
        </p:nvSpPr>
        <p:spPr>
          <a:xfrm>
            <a:off x="2371820" y="3429000"/>
            <a:ext cx="6400800" cy="2841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/>
              <a:t>Социализация личности идет на протяжении всей жизни человека, но основы её успешной реализации заложены в детстве. Дошкольное детство – период активного овладения механизмами социализации, усвоения норм социального поведения.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537015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7170" name="Picture 2" descr="D:\Гульшат\Ст.воспит\ФОТО 22.03.2016\133___11\IMG_57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91880" y="2528900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Гульшат\Ст.воспит\ДОП\IMG-20151216-WA0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7505" y="188640"/>
            <a:ext cx="5472608" cy="339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609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4098" name="Picture 2" descr="D:\Гульшат\Ст.воспит\Игроград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2068" y="764704"/>
            <a:ext cx="8211850" cy="514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853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013176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smtClean="0"/>
              <a:t>Студия Почемучки</a:t>
            </a:r>
            <a:endParaRPr lang="ru-RU"/>
          </a:p>
        </p:txBody>
      </p:sp>
      <p:pic>
        <p:nvPicPr>
          <p:cNvPr id="28674" name="Picture 2" descr="D:\Гульшат\Ст.воспит\Игроград\Новая папка\Студия Почемучки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54526" y="731838"/>
            <a:ext cx="4393738" cy="426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6888575"/>
      </p:ext>
    </p:extLst>
  </p:cSld>
  <p:clrMapOvr>
    <a:masterClrMapping/>
  </p:clrMapOvr>
  <p:transition spd="slow">
    <p:pull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9218" name="Picture 2" descr="D:\Гульшат\Ст.воспит\ФОТО 22.03.2016\132___10\IMG_5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7544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741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5122" name="Picture 2" descr="F:\фото МБДОУ № 32\Новая папка (2)\SAM_3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3" y="3104964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фото МБДОУ № 32\Новая папка (2)\SAM_33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67944" y="188640"/>
            <a:ext cx="4778896" cy="358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8756889"/>
      </p:ext>
    </p:extLst>
  </p:cSld>
  <p:clrMapOvr>
    <a:masterClrMapping/>
  </p:clrMapOvr>
  <p:transition spd="slow">
    <p:push dir="u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564904"/>
            <a:ext cx="7232591" cy="1143000"/>
          </a:xfrm>
        </p:spPr>
        <p:txBody>
          <a:bodyPr/>
          <a:lstStyle>
            <a:defPPr/>
          </a:lstStyle>
          <a:p>
            <a:pPr algn="ctr"/>
            <a:r>
              <a:rPr lang="ru-RU" sz="4400" smtClean="0"/>
              <a:t>Студия Робототехники</a:t>
            </a:r>
            <a:endParaRPr lang="ru-RU" sz="440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8426293"/>
      </p:ext>
    </p:extLst>
  </p:cSld>
  <p:clrMapOvr>
    <a:masterClrMapping/>
  </p:clrMapOvr>
  <p:transition spd="slow">
    <p:cover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7170" name="Picture 2" descr="G:\DCIM\146___12\IMG_82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3107928"/>
            <a:ext cx="4693030" cy="351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79912" y="332656"/>
            <a:ext cx="4986511" cy="3741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8273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9218" name="Picture 2" descr="G:\DCIM\146___12\IMG_82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5616" y="692696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4230238"/>
      </p:ext>
    </p:extLst>
  </p:cSld>
  <p:clrMapOvr>
    <a:masterClrMapping/>
  </p:clrMapOvr>
  <p:transition spd="slow">
    <p:randomBar dir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941168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smtClean="0"/>
              <a:t>Арт студия</a:t>
            </a:r>
            <a:endParaRPr lang="ru-RU"/>
          </a:p>
        </p:txBody>
      </p:sp>
      <p:pic>
        <p:nvPicPr>
          <p:cNvPr id="29698" name="Picture 2" descr="D:\Гульшат\Ст.воспит\Игроград\Новая папка\Арт-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50162" y="731838"/>
            <a:ext cx="4354085" cy="399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0472107"/>
      </p:ext>
    </p:extLst>
  </p:cSld>
  <p:clrMapOvr>
    <a:masterClrMapping/>
  </p:clrMapOvr>
  <p:transition spd="slow">
    <p:wheel spokes="1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5362" name="Picture 2" descr="D:\Гульшат\Ст.воспит\Игроград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260648"/>
            <a:ext cx="5236464" cy="346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D:\Гульшат\Ст.воспит\Игроград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07904" y="3429000"/>
            <a:ext cx="4968240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052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5904656"/>
          </a:xfrm>
        </p:spPr>
        <p:txBody>
          <a:bodyPr>
            <a:noAutofit/>
          </a:bodyPr>
          <a:lstStyle>
            <a:defPPr/>
          </a:lstStyle>
          <a:p>
            <a:pPr algn="just"/>
            <a:r>
              <a:rPr lang="ru-RU" sz="2300"/>
              <a:t>В соответствии с Федеральным государственным образовательным стандартом дошкольного образования социально-коммуникативное развитие дошкольников направлено на усвоение норм и ценностей, принятых в обществе, включая моральные и нравственные ценности; развитие общения и взаимодействия ребёнка со взрослыми и сверстниками; становление самостоятельности, целенаправленности и саморегуляции собственных действий;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сверстниками, формирование уважительного отношения и чувства принадлежности к своей семье и к сообществу детей и взрослых в детском саду; формирование позитивных установок к различным видам труда и творчества; формирование основ безопасного поведения в быту, социуме, природе.</a:t>
            </a:r>
          </a:p>
        </p:txBody>
      </p:sp>
    </p:spTree>
    <p:extLst>
      <p:ext uri="{BB962C8B-B14F-4D97-AF65-F5344CB8AC3E}">
        <p14:creationId xmlns:p14="http://schemas.microsoft.com/office/powerpoint/2010/main" xmlns="" val="2187722707"/>
      </p:ext>
    </p:extLst>
  </p:cSld>
  <p:clrMapOvr>
    <a:masterClrMapping/>
  </p:clrMapOvr>
  <p:transition spd="slow">
    <p:pull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6387" name="Picture 3" descr="D:\Гульшат\Ст.воспит\Фестиваль цветов\IMG_74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19872" y="2567076"/>
            <a:ext cx="5598368" cy="419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D:\Гульшат\Ст.воспит\Фестиваль цветов\IMG_743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260648"/>
            <a:ext cx="6400800" cy="304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622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0242" name="Picture 2" descr="G:\DCIM\146___12\IMG_82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11960" y="3140968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260648"/>
            <a:ext cx="4633382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4994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2290" name="Picture 2" descr="G:\DCIM\146___12\IMG_8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9592" y="692696"/>
            <a:ext cx="729681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DCIM\146___12\IMG_8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43608" y="692696"/>
            <a:ext cx="729681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782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3314" name="Picture 2" descr="G:\DCIM\146___12\IMG_83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43608" y="620688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6736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941168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err="1" smtClean="0"/>
              <a:t>Космо - студия</a:t>
            </a:r>
            <a:endParaRPr lang="ru-RU"/>
          </a:p>
        </p:txBody>
      </p:sp>
      <p:pic>
        <p:nvPicPr>
          <p:cNvPr id="24578" name="Picture 2" descr="D:\Гульшат\Ст.воспит\Игроград\Новая папка\Космо-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81474" y="731838"/>
            <a:ext cx="4150766" cy="409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9179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8434" name="Picture 2" descr="D:\Гульшат\Ст.воспит\ФОТО 22.03.2016\28.12.16\138___04\IMG_69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2780928"/>
            <a:ext cx="5196069" cy="3897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Фото для статьи\SAM_33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51920" y="188640"/>
            <a:ext cx="5066928" cy="380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958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9458" name="Picture 2" descr="D:\Гульшат\Ст.воспит\ФОТО 22.03.2016\28.12.16\138___04\IMG_69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27583" y="620688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7431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653136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smtClean="0"/>
              <a:t>Ля-ля-фа студия</a:t>
            </a:r>
            <a:endParaRPr lang="ru-RU"/>
          </a:p>
        </p:txBody>
      </p:sp>
      <p:pic>
        <p:nvPicPr>
          <p:cNvPr id="23554" name="Picture 2" descr="D:\Гульшат\Ст.воспит\Игроград\Новая папка\Ля-ля-фа 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06652" y="731838"/>
            <a:ext cx="4081572" cy="386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Гульшат\Ст.воспит\Игроград\Новая папка\Ля-ля-фа студ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83768" y="764704"/>
            <a:ext cx="4081572" cy="386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7730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3074" name="Picture 2" descr="D:\Гульшат\Ст.воспит\Игроград\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5616" y="692695"/>
            <a:ext cx="7272808" cy="524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6518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21506" name="Picture 2" descr="D:\Гульшат\Ст.воспит\ФОТО 22.03.2016\28.12.16\143___09\IMG_75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97660" y="188640"/>
            <a:ext cx="518457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D:\Гульшат\Ст.воспит\ФОТО 22.03.2016\28.12.16\143___09\IMG_76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2852936"/>
            <a:ext cx="5076056" cy="380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Гульшат\Ст.воспит\ФОТО 22.03.2016\28.12.16\143___09\IMG_75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0060" y="341040"/>
            <a:ext cx="518457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0971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08920"/>
            <a:ext cx="6834796" cy="1143000"/>
          </a:xfrm>
        </p:spPr>
        <p:txBody>
          <a:bodyPr/>
          <a:lstStyle>
            <a:defPPr/>
          </a:lstStyle>
          <a:p>
            <a:pPr/>
            <a:r>
              <a:rPr 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№32</a:t>
            </a:r>
            <a:endParaRPr lang="ru-RU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684" y="4437112"/>
            <a:ext cx="8417024" cy="116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D:\Гульшат\Ст.воспит\Флаг, герб, гимн\вариант 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9994" r="899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97371"/>
            <a:ext cx="2942009" cy="207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Гульшат\Ст.воспит\Флаг, герб, гимн\флаг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56674" y="185632"/>
            <a:ext cx="3059832" cy="203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9385201"/>
      </p:ext>
    </p:extLst>
  </p:cSld>
  <p:clrMapOvr>
    <a:masterClrMapping/>
  </p:clrMapOvr>
  <p:transition spd="slow">
    <p:cover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22530" name="Picture 2" descr="D:\Гульшат\Ст.воспит\ФОТО 22.03.2016\28.12.16\144___10\IMG_7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67944" y="333585"/>
            <a:ext cx="4788024" cy="359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D:\Гульшат\Ст.воспит\ФОТО 22.03.2016\28.12.16\139___05\IMG_71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2780928"/>
            <a:ext cx="5076056" cy="380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046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013176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smtClean="0"/>
              <a:t>Прыг-скок студия</a:t>
            </a:r>
            <a:endParaRPr lang="ru-RU"/>
          </a:p>
        </p:txBody>
      </p:sp>
      <p:pic>
        <p:nvPicPr>
          <p:cNvPr id="30722" name="Picture 2" descr="D:\Гульшат\Ст.воспит\Игроград\Новая папка\Прыг-скок 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86726" y="731838"/>
            <a:ext cx="4561538" cy="405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296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4098" name="Picture 2" descr="F:\Фото для статьи\DSC023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15616" y="620688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0572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4098" name="Picture 2" descr="D:\Гульшат\Ст.воспит\ФОТО 22.03.2016\138___04\IMG_68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8435" y="188640"/>
            <a:ext cx="4434965" cy="591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Гульшат\Ст.воспит\ФОТО 22.03.2016\138___04\IMG_68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99992" y="764704"/>
            <a:ext cx="4387924" cy="585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123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6147" name="Picture 3" descr="D:\Гульшат\Ст.воспит\ФОТО 22.03.2016\137___03\IMG_6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1052736"/>
            <a:ext cx="4245936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Гульшат\Ст.воспит\ФОТО 22.03.2016\137___03\IMG_63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260648"/>
            <a:ext cx="5436096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3635532"/>
      </p:ext>
    </p:extLst>
  </p:cSld>
  <p:clrMapOvr>
    <a:masterClrMapping/>
  </p:clrMapOvr>
  <p:transition spd="slow">
    <p:pull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085184"/>
            <a:ext cx="6512511" cy="1143000"/>
          </a:xfrm>
        </p:spPr>
        <p:txBody>
          <a:bodyPr/>
          <a:lstStyle>
            <a:defPPr/>
          </a:lstStyle>
          <a:p>
            <a:pPr algn="ctr"/>
            <a:r>
              <a:rPr lang="ru-RU" err="1" smtClean="0"/>
              <a:t>Релакс-студия</a:t>
            </a:r>
            <a:endParaRPr lang="ru-RU"/>
          </a:p>
        </p:txBody>
      </p:sp>
      <p:pic>
        <p:nvPicPr>
          <p:cNvPr id="31746" name="Picture 2" descr="D:\Гульшат\Ст.воспит\Игроград\Новая папка\Релакс-студи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72616" y="731838"/>
            <a:ext cx="4575648" cy="403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596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2051" name="Picture 3" descr="D:\Гульшат\Ст.воспит\Игроград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19872" y="3212976"/>
            <a:ext cx="5370513" cy="335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Гульшат\Ст.воспит\Игроград\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188640"/>
            <a:ext cx="5665953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9720949"/>
      </p:ext>
    </p:extLst>
  </p:cSld>
  <p:clrMapOvr>
    <a:masterClrMapping/>
  </p:clrMapOvr>
  <p:transition spd="slow">
    <p:randomBar dir="vert"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013176"/>
            <a:ext cx="7704856" cy="1143000"/>
          </a:xfrm>
        </p:spPr>
        <p:txBody>
          <a:bodyPr/>
          <a:lstStyle>
            <a:defPPr/>
          </a:lstStyle>
          <a:p>
            <a:pPr algn="ctr"/>
            <a:r>
              <a:rPr lang="ru-RU" sz="4400" smtClean="0"/>
              <a:t>Студия Добрые лекарства</a:t>
            </a:r>
            <a:endParaRPr lang="ru-RU" sz="4400"/>
          </a:p>
        </p:txBody>
      </p:sp>
      <p:pic>
        <p:nvPicPr>
          <p:cNvPr id="32770" name="Picture 2" descr="D:\Гульшат\Ст.воспит\Игроград\Новая папка\Студия Добрые лекарств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34485" y="731838"/>
            <a:ext cx="4441771" cy="404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1483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1028" name="Picture 4" descr="D:\Гульшат\Ст.воспит\Игроград\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47864" y="404664"/>
            <a:ext cx="5577840" cy="34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Гульшат\Ст.воспит\Игроград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3140968"/>
            <a:ext cx="4810125" cy="34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95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157192"/>
            <a:ext cx="8424936" cy="1143000"/>
          </a:xfrm>
        </p:spPr>
        <p:txBody>
          <a:bodyPr/>
          <a:lstStyle>
            <a:defPPr/>
          </a:lstStyle>
          <a:p>
            <a:pPr algn="ctr"/>
            <a:r>
              <a:rPr lang="ru-RU" sz="4300" smtClean="0"/>
              <a:t>Студия Любителей животных</a:t>
            </a:r>
            <a:endParaRPr lang="ru-RU" sz="4300"/>
          </a:p>
        </p:txBody>
      </p:sp>
      <p:pic>
        <p:nvPicPr>
          <p:cNvPr id="33794" name="Picture 2" descr="D:\Гульшат\Ст.воспит\Игроград\Новая папка\Студия Любителей животных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67572" y="731838"/>
            <a:ext cx="4624708" cy="428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6833947"/>
      </p:ext>
    </p:extLst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653136"/>
            <a:ext cx="8208912" cy="1143000"/>
          </a:xfrm>
        </p:spPr>
        <p:txBody>
          <a:bodyPr/>
          <a:lstStyle>
            <a:defPPr/>
          </a:lstStyle>
          <a:p>
            <a:pPr marL="0" indent="0" algn="just">
              <a:buNone/>
            </a:pPr>
            <a:r>
              <a:rPr lang="ru-RU" sz="280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развитие способностей ребенка к сотрудничеству и формирование его личностных навыков через социализацию дошкольников по средствам сюжетно – ролевых  игр.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260648"/>
            <a:ext cx="6010593" cy="4248471"/>
          </a:xfrm>
        </p:spPr>
      </p:pic>
    </p:spTree>
    <p:extLst>
      <p:ext uri="{BB962C8B-B14F-4D97-AF65-F5344CB8AC3E}">
        <p14:creationId xmlns:p14="http://schemas.microsoft.com/office/powerpoint/2010/main" xmlns="" val="1721488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8194" name="Picture 2" descr="D:\Гульшат\Ст.воспит\ФОТО 22.03.2016\132___10\IMG_51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03848" y="2314686"/>
            <a:ext cx="5697710" cy="427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Гульшат\Ст.воспит\ФОТО 22.03.2016\132___10\IMG_51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260648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2239145"/>
      </p:ext>
    </p:extLst>
  </p:cSld>
  <p:clrMapOvr>
    <a:masterClrMapping/>
  </p:clrMapOvr>
  <p:transition spd="slow">
    <p:push dir="u"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3645024"/>
            <a:ext cx="6264696" cy="2088232"/>
          </a:xfrm>
        </p:spPr>
        <p:txBody>
          <a:bodyPr/>
          <a:lstStyle>
            <a:defPPr/>
          </a:lstStyle>
          <a:p>
            <a:pPr marL="228600" lvl="0" indent="-182880">
              <a:spcBef>
                <a:spcPct val="20000"/>
              </a:spcBef>
              <a:spcAft>
                <a:spcPts val="300"/>
              </a:spcAft>
            </a:pPr>
            <a:r>
              <a:rPr lang="ru-RU" sz="2800" b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  <a:t>«Многие детские игры – </a:t>
            </a:r>
            <a:r>
              <a:rPr lang="ru-RU" sz="2800" b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  <a:t>подражание </a:t>
            </a:r>
            <a:r>
              <a:rPr lang="ru-RU" sz="2800" b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  <a:t>серьезной деятельности взрослых.»</a:t>
            </a:r>
            <a:br>
              <a:rPr lang="ru-RU" sz="2800" b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</a:br>
            <a:r>
              <a:rPr lang="ru-RU" sz="2800" b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  <a:t>Я. Корчак</a:t>
            </a:r>
            <a:endParaRPr lang="ru-RU" sz="280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836712"/>
            <a:ext cx="6912768" cy="2304256"/>
          </a:xfrm>
        </p:spPr>
        <p:txBody>
          <a:bodyPr>
            <a:noAutofit/>
          </a:bodyPr>
          <a:lstStyle>
            <a:defPPr/>
          </a:lstStyle>
          <a:p>
            <a:pPr algn="just"/>
            <a:r>
              <a:rPr lang="ru-RU" sz="2800" smtClean="0"/>
              <a:t>«Дети должны жить в мире красоты, игры, сказки, музыки, рисунка, фантазии, творчества. Этот мир должен окружать ребенка…»</a:t>
            </a:r>
          </a:p>
          <a:p>
            <a:pPr marL="45720" indent="0" algn="r">
              <a:buNone/>
            </a:pPr>
            <a:r>
              <a:rPr lang="ru-RU" sz="2800" smtClean="0"/>
              <a:t>В. Сухомлинский</a:t>
            </a: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xmlns="" val="889173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97152"/>
            <a:ext cx="6512511" cy="1143000"/>
          </a:xfrm>
        </p:spPr>
        <p:txBody>
          <a:bodyPr/>
          <a:lstStyle>
            <a:defPPr/>
          </a:lstStyle>
          <a:p>
            <a:pPr/>
            <a:r>
              <a:rPr lang="ru-RU" smtClean="0"/>
              <a:t>Благодарим за внимание</a:t>
            </a:r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22601" y="332656"/>
            <a:ext cx="5832648" cy="4129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1202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340768"/>
            <a:ext cx="7435380" cy="5256584"/>
          </a:xfrm>
        </p:spPr>
      </p:pic>
      <p:sp>
        <p:nvSpPr>
          <p:cNvPr id="3" name="Прямоугольник 2"/>
          <p:cNvSpPr/>
          <p:nvPr/>
        </p:nvSpPr>
        <p:spPr>
          <a:xfrm>
            <a:off x="1403648" y="188640"/>
            <a:ext cx="6636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/>
          </a:lstStyle>
          <a:p>
            <a:pPr algn="ctr"/>
            <a:r>
              <a:rPr lang="ru-RU" sz="54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Карта «Игрограда»</a:t>
            </a:r>
            <a:endParaRPr lang="ru-RU" sz="5400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163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476672"/>
            <a:ext cx="6840760" cy="5760640"/>
          </a:xfrm>
        </p:spPr>
      </p:pic>
    </p:spTree>
    <p:extLst>
      <p:ext uri="{BB962C8B-B14F-4D97-AF65-F5344CB8AC3E}">
        <p14:creationId xmlns:p14="http://schemas.microsoft.com/office/powerpoint/2010/main" xmlns="" val="122017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37112"/>
            <a:ext cx="6512511" cy="1143000"/>
          </a:xfrm>
        </p:spPr>
        <p:txBody>
          <a:bodyPr/>
          <a:lstStyle>
            <a:defPPr/>
          </a:lstStyle>
          <a:p>
            <a:pPr marL="0" indent="0" algn="ctr">
              <a:buNone/>
            </a:pPr>
            <a:r>
              <a:rPr lang="ru-RU" smtClean="0"/>
              <a:t>Центр управления играми</a:t>
            </a:r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2128" y="268760"/>
            <a:ext cx="4496136" cy="4130616"/>
          </a:xfrm>
        </p:spPr>
      </p:pic>
    </p:spTree>
    <p:extLst>
      <p:ext uri="{BB962C8B-B14F-4D97-AF65-F5344CB8AC3E}">
        <p14:creationId xmlns:p14="http://schemas.microsoft.com/office/powerpoint/2010/main" xmlns="" val="3121487961"/>
      </p:ext>
    </p:extLst>
  </p:cSld>
  <p:clrMapOvr>
    <a:masterClrMapping/>
  </p:clrMapOvr>
  <p:transition spd="slow">
    <p:wheel spokes="1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>
            <a:defPPr/>
          </a:lstStyle>
          <a:p>
            <a:pPr/>
            <a:endParaRPr lang="ru-RU"/>
          </a:p>
        </p:txBody>
      </p:sp>
      <p:pic>
        <p:nvPicPr>
          <p:cNvPr id="3074" name="Picture 2" descr="D:\Гульшат\Ст.воспит\Игроград\IMG_7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379911"/>
            <a:ext cx="4464496" cy="362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Гульшат\Ст.воспит\ФОТО 22.03.2016\28.12.16\142___08\IMG_74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79912" y="2780928"/>
            <a:ext cx="4932040" cy="369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Arial"/>
        <a:cs typeface="Arial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Arial"/>
        <a:cs typeface="Arial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Template>Slipstream</Template>
  <Company/>
  <PresentationFormat>On-screen Show (4:3)</PresentationFormat>
  <Paragraphs>23</Paragraphs>
  <Slides>52</Slides>
  <Notes>1</Notes>
  <TotalTime>1456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baseType="lpstr" size="58">
      <vt:lpstr>Arial</vt:lpstr>
      <vt:lpstr>Trebuchet MS</vt:lpstr>
      <vt:lpstr>Georgia</vt:lpstr>
      <vt:lpstr>Calibri</vt:lpstr>
      <vt:lpstr>Times New Roman</vt:lpstr>
      <vt:lpstr>Воздушный поток</vt:lpstr>
      <vt:lpstr>Игровой комплекс «Игроград» как средство социализации и ранней профориентации детей старшего дошкольного возраста</vt:lpstr>
      <vt:lpstr>PowerPoint Presentation</vt:lpstr>
      <vt:lpstr>PowerPoint Presentation</vt:lpstr>
      <vt:lpstr>МБДОУ Детский сад №32</vt:lpstr>
      <vt:lpstr>Цель: развитие способностей ребенка к сотрудничеству и формирование его личностных навыков через социализацию дошкольников по средствам сюжетно – ролевых  игр.</vt:lpstr>
      <vt:lpstr>PowerPoint Presentation</vt:lpstr>
      <vt:lpstr>PowerPoint Presentation</vt:lpstr>
      <vt:lpstr>Центр управления играми</vt:lpstr>
      <vt:lpstr>PowerPoint Presentation</vt:lpstr>
      <vt:lpstr>PowerPoint Presentation</vt:lpstr>
      <vt:lpstr>PowerPoint Presentation</vt:lpstr>
      <vt:lpstr>PowerPoint Presentation</vt:lpstr>
      <vt:lpstr>Би-би студия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Ням-ням студия</vt:lpstr>
      <vt:lpstr>PowerPoint Presentation</vt:lpstr>
      <vt:lpstr>PowerPoint Presentation</vt:lpstr>
      <vt:lpstr>Студия Почемучки</vt:lpstr>
      <vt:lpstr>PowerPoint Presentation</vt:lpstr>
      <vt:lpstr>PowerPoint Presentation</vt:lpstr>
      <vt:lpstr>Студия Робототехники</vt:lpstr>
      <vt:lpstr>PowerPoint Presentation</vt:lpstr>
      <vt:lpstr>PowerPoint Presentation</vt:lpstr>
      <vt:lpstr>Арт студия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Космо - студия</vt:lpstr>
      <vt:lpstr>PowerPoint Presentation</vt:lpstr>
      <vt:lpstr>PowerPoint Presentation</vt:lpstr>
      <vt:lpstr>Ля-ля-фа студия</vt:lpstr>
      <vt:lpstr>PowerPoint Presentation</vt:lpstr>
      <vt:lpstr>PowerPoint Presentation</vt:lpstr>
      <vt:lpstr>PowerPoint Presentation</vt:lpstr>
      <vt:lpstr>Прыг-скок студия</vt:lpstr>
      <vt:lpstr>PowerPoint Presentation</vt:lpstr>
      <vt:lpstr>PowerPoint Presentation</vt:lpstr>
      <vt:lpstr>PowerPoint Presentation</vt:lpstr>
      <vt:lpstr>Релакс-студия</vt:lpstr>
      <vt:lpstr>PowerPoint Presentation</vt:lpstr>
      <vt:lpstr>Студия Добрые лекарства</vt:lpstr>
      <vt:lpstr>PowerPoint Presentation</vt:lpstr>
      <vt:lpstr>Студия Любителей животных</vt:lpstr>
      <vt:lpstr>PowerPoint Presentation</vt:lpstr>
      <vt:lpstr>«Многие детские игры – подражание серьезной деятельности взрослых.»Я. Корчак</vt:lpstr>
      <vt:lpstr>Благодарим за внимание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Администратор</dc:creator>
  <cp:lastModifiedBy>Svetlana</cp:lastModifiedBy>
  <cp:revision>49</cp:revision>
  <dcterms:created xsi:type="dcterms:W3CDTF">2016-12-30T06:00:03Z</dcterms:created>
  <dcterms:modified xsi:type="dcterms:W3CDTF">2025-04-01T06:07:17Z</dcterms:modified>
</cp:coreProperties>
</file>