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70" r:id="rId5"/>
    <p:sldId id="271" r:id="rId6"/>
    <p:sldId id="262" r:id="rId7"/>
    <p:sldId id="272" r:id="rId8"/>
    <p:sldId id="260" r:id="rId9"/>
    <p:sldId id="259" r:id="rId10"/>
    <p:sldId id="261" r:id="rId11"/>
    <p:sldId id="263" r:id="rId12"/>
    <p:sldId id="264" r:id="rId13"/>
    <p:sldId id="265" r:id="rId14"/>
    <p:sldId id="266" r:id="rId15"/>
    <p:sldId id="267" r:id="rId16"/>
    <p:sldId id="268" r:id="rId17"/>
    <p:sldId id="269" r:id="rId18"/>
    <p:sldId id="273" r:id="rId19"/>
    <p:sldId id="274" r:id="rId20"/>
    <p:sldId id="277"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45"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25.02.2022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000" r="-3000"/>
          </a:stretch>
        </a:blipFill>
        <a:effectLst/>
      </p:bgPr>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B106E36-FD25-4E2D-B0AA-010F637433A0}" type="datetimeFigureOut">
              <a:rPr lang="ru-RU" smtClean="0"/>
              <a:pPr/>
              <a:t>25.02.2022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25C68B6-61C2-468F-89AB-4B9F7531AA68}"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17581" y="836713"/>
            <a:ext cx="7175351" cy="3024336"/>
          </a:xfrm>
        </p:spPr>
        <p:txBody>
          <a:bodyPr/>
          <a:lstStyle/>
          <a:p>
            <a:pPr marL="182880" indent="0">
              <a:buNone/>
            </a:pPr>
            <a:r>
              <a:rPr lang="ru-RU" i="1" dirty="0" smtClean="0"/>
              <a:t>Активные </a:t>
            </a:r>
            <a:r>
              <a:rPr lang="ru-RU" i="1" dirty="0" smtClean="0"/>
              <a:t>методы обучения </a:t>
            </a:r>
            <a:br>
              <a:rPr lang="ru-RU" i="1" dirty="0" smtClean="0"/>
            </a:br>
            <a:r>
              <a:rPr lang="ru-RU" i="1" dirty="0" smtClean="0"/>
              <a:t>на уроках русского </a:t>
            </a:r>
            <a:r>
              <a:rPr lang="ru-RU" i="1" dirty="0" smtClean="0"/>
              <a:t>языка</a:t>
            </a:r>
            <a:br>
              <a:rPr lang="ru-RU" i="1" dirty="0" smtClean="0"/>
            </a:br>
            <a:r>
              <a:rPr lang="ru-RU" i="1" dirty="0" smtClean="0"/>
              <a:t>(из опыта работы)</a:t>
            </a:r>
            <a:endParaRPr lang="ru-RU" i="1" dirty="0"/>
          </a:p>
        </p:txBody>
      </p:sp>
      <p:sp>
        <p:nvSpPr>
          <p:cNvPr id="3" name="Подзаголовок 2"/>
          <p:cNvSpPr>
            <a:spLocks noGrp="1"/>
          </p:cNvSpPr>
          <p:nvPr>
            <p:ph type="subTitle" idx="1"/>
          </p:nvPr>
        </p:nvSpPr>
        <p:spPr>
          <a:xfrm>
            <a:off x="1371600" y="3933055"/>
            <a:ext cx="6400800" cy="1440161"/>
          </a:xfrm>
        </p:spPr>
        <p:txBody>
          <a:bodyPr>
            <a:normAutofit lnSpcReduction="10000"/>
          </a:bodyPr>
          <a:lstStyle/>
          <a:p>
            <a:pPr algn="r"/>
            <a:endParaRPr lang="ru-RU" dirty="0" smtClean="0"/>
          </a:p>
          <a:p>
            <a:pPr algn="r"/>
            <a:endParaRPr lang="ru-RU" dirty="0" smtClean="0"/>
          </a:p>
          <a:p>
            <a:pPr algn="r"/>
            <a:r>
              <a:rPr lang="ru-RU" dirty="0" err="1" smtClean="0"/>
              <a:t>Гусенкова</a:t>
            </a:r>
            <a:r>
              <a:rPr lang="ru-RU" dirty="0" smtClean="0"/>
              <a:t> В.В.,</a:t>
            </a:r>
          </a:p>
          <a:p>
            <a:pPr algn="r"/>
            <a:r>
              <a:rPr lang="ru-RU" dirty="0" smtClean="0"/>
              <a:t>учитель начальных классов</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72067" y="2132856"/>
            <a:ext cx="7408333" cy="3796475"/>
          </a:xfrm>
        </p:spPr>
        <p:txBody>
          <a:bodyPr>
            <a:normAutofit fontScale="85000" lnSpcReduction="10000"/>
          </a:bodyPr>
          <a:lstStyle/>
          <a:p>
            <a:pPr marL="0" indent="0">
              <a:buNone/>
            </a:pPr>
            <a:r>
              <a:rPr lang="ru-RU" b="1" dirty="0" smtClean="0"/>
              <a:t>Как появилось имя прилагательное</a:t>
            </a:r>
            <a:endParaRPr lang="ru-RU" dirty="0" smtClean="0"/>
          </a:p>
          <a:p>
            <a:pPr marL="0" indent="0">
              <a:buNone/>
            </a:pPr>
            <a:r>
              <a:rPr lang="ru-RU" dirty="0" smtClean="0"/>
              <a:t>В алфавите все буквы дружили с именем существительным. Оно было доброе и очень трудолюбивое. Оно постоянно что-нибудь сочиняло или мастерило. И нужен был ему помощник, который пояснял бы все предметы, придуманные существительным, и во всём бы ему подчинялся. Буква И взялась помочь. Она собрала все буквы алфавита, и стали они думать, как назвать помощника. </a:t>
            </a:r>
          </a:p>
          <a:p>
            <a:pPr marL="0" indent="0">
              <a:buNone/>
            </a:pPr>
            <a:r>
              <a:rPr lang="ru-RU" dirty="0" smtClean="0"/>
              <a:t>— Ну, раз он будет прилагаться к имени существительному, то и назовём его — имя прилагательное. </a:t>
            </a:r>
          </a:p>
          <a:p>
            <a:pPr marL="0" indent="0">
              <a:buNone/>
            </a:pPr>
            <a:r>
              <a:rPr lang="ru-RU" dirty="0" smtClean="0"/>
              <a:t>Так и появилось имя прилагательное и стало стоять в том же роде, числе и падеже, что и имя существительное.</a:t>
            </a:r>
          </a:p>
          <a:p>
            <a:endParaRPr lang="ru-RU" dirty="0"/>
          </a:p>
        </p:txBody>
      </p:sp>
      <p:sp>
        <p:nvSpPr>
          <p:cNvPr id="2" name="Заголовок 1"/>
          <p:cNvSpPr>
            <a:spLocks noGrp="1"/>
          </p:cNvSpPr>
          <p:nvPr>
            <p:ph type="title"/>
          </p:nvPr>
        </p:nvSpPr>
        <p:spPr/>
        <p:txBody>
          <a:bodyPr>
            <a:normAutofit/>
          </a:bodyPr>
          <a:lstStyle/>
          <a:p>
            <a:r>
              <a:rPr lang="ru-RU" i="1" dirty="0" smtClean="0"/>
              <a:t>Орфографические сказки.</a:t>
            </a:r>
            <a:endParaRPr lang="ru-RU"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492896"/>
            <a:ext cx="8229600" cy="3633267"/>
          </a:xfrm>
        </p:spPr>
        <p:txBody>
          <a:bodyPr>
            <a:normAutofit/>
          </a:bodyPr>
          <a:lstStyle/>
          <a:p>
            <a:r>
              <a:rPr lang="ru-RU" sz="3600" dirty="0" smtClean="0"/>
              <a:t>Мыши,лыжи,пень,часы,</a:t>
            </a:r>
          </a:p>
          <a:p>
            <a:r>
              <a:rPr lang="ru-RU" sz="3600" dirty="0" smtClean="0"/>
              <a:t>Воробьи,лиса,весы,</a:t>
            </a:r>
          </a:p>
          <a:p>
            <a:r>
              <a:rPr lang="ru-RU" sz="3600" dirty="0" smtClean="0"/>
              <a:t>Котик васька,пес Пушок-</a:t>
            </a:r>
          </a:p>
          <a:p>
            <a:r>
              <a:rPr lang="ru-RU" sz="3600" dirty="0" smtClean="0"/>
              <a:t>Сколько правил здесь, дружок?</a:t>
            </a:r>
            <a:endParaRPr lang="ru-RU" sz="3600" dirty="0"/>
          </a:p>
        </p:txBody>
      </p:sp>
      <p:sp>
        <p:nvSpPr>
          <p:cNvPr id="2" name="Заголовок 1"/>
          <p:cNvSpPr>
            <a:spLocks noGrp="1"/>
          </p:cNvSpPr>
          <p:nvPr>
            <p:ph type="title"/>
          </p:nvPr>
        </p:nvSpPr>
        <p:spPr>
          <a:xfrm>
            <a:off x="457200" y="274638"/>
            <a:ext cx="8229600" cy="1725602"/>
          </a:xfrm>
        </p:spPr>
        <p:txBody>
          <a:bodyPr>
            <a:normAutofit fontScale="90000"/>
          </a:bodyPr>
          <a:lstStyle/>
          <a:p>
            <a:r>
              <a:rPr lang="ru-RU" i="1" dirty="0" smtClean="0"/>
              <a:t>Использование для чтения и письма орфографически-насыщенного материала</a:t>
            </a:r>
            <a:endParaRPr lang="ru-RU"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2800" i="1" dirty="0" smtClean="0"/>
              <a:t>Миша тихо шёл по лесу. Вдруг Миша заметил дятла. Дятел уселся на стволе старого дерева. Далеко был слышен стук дятла. Дятел звонко стал долбить сухую кору дерева. Возле дятла вертятся шустрые синицы. Синицы подбирают жучков и червячков. Всем помогает дятел.</a:t>
            </a:r>
            <a:endParaRPr lang="ru-RU" sz="2800" dirty="0"/>
          </a:p>
        </p:txBody>
      </p:sp>
      <p:sp>
        <p:nvSpPr>
          <p:cNvPr id="2" name="Заголовок 1"/>
          <p:cNvSpPr>
            <a:spLocks noGrp="1"/>
          </p:cNvSpPr>
          <p:nvPr>
            <p:ph type="title"/>
          </p:nvPr>
        </p:nvSpPr>
        <p:spPr/>
        <p:txBody>
          <a:bodyPr>
            <a:normAutofit fontScale="90000"/>
          </a:bodyPr>
          <a:lstStyle/>
          <a:p>
            <a:r>
              <a:rPr lang="ru-RU" i="1" dirty="0" smtClean="0"/>
              <a:t>Большой и маленький текст</a:t>
            </a:r>
            <a:br>
              <a:rPr lang="ru-RU" i="1" dirty="0" smtClean="0"/>
            </a:br>
            <a:r>
              <a:rPr lang="ru-RU" i="1" dirty="0" smtClean="0"/>
              <a:t>(измени текст)</a:t>
            </a:r>
            <a:endParaRPr lang="ru-RU"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r>
              <a:rPr lang="ru-RU" dirty="0" smtClean="0"/>
              <a:t>1.Словарный диктант для соседа.</a:t>
            </a:r>
          </a:p>
          <a:p>
            <a:pPr>
              <a:buNone/>
            </a:pPr>
            <a:r>
              <a:rPr lang="ru-RU" dirty="0" smtClean="0"/>
              <a:t>2.Графический диктант.</a:t>
            </a:r>
          </a:p>
          <a:p>
            <a:pPr>
              <a:buNone/>
            </a:pPr>
            <a:r>
              <a:rPr lang="ru-RU" dirty="0" smtClean="0"/>
              <a:t>3.Парный выход.</a:t>
            </a:r>
          </a:p>
          <a:p>
            <a:pPr>
              <a:buNone/>
            </a:pPr>
            <a:r>
              <a:rPr lang="ru-RU" dirty="0" smtClean="0"/>
              <a:t>Написать, как можно больше слов с суффиксом –</a:t>
            </a:r>
            <a:r>
              <a:rPr lang="ru-RU" dirty="0" err="1" smtClean="0"/>
              <a:t>иц</a:t>
            </a:r>
            <a:r>
              <a:rPr lang="ru-RU" dirty="0" smtClean="0"/>
              <a:t>.</a:t>
            </a:r>
          </a:p>
          <a:p>
            <a:pPr>
              <a:buNone/>
            </a:pPr>
            <a:r>
              <a:rPr lang="ru-RU" dirty="0" smtClean="0"/>
              <a:t>Сколько слов получилось в вашей паре?А в классе?</a:t>
            </a:r>
          </a:p>
          <a:p>
            <a:pPr>
              <a:buNone/>
            </a:pPr>
            <a:r>
              <a:rPr lang="ru-RU" dirty="0" smtClean="0"/>
              <a:t>Одинаковое или разное значение придает словам суффикс?</a:t>
            </a:r>
          </a:p>
        </p:txBody>
      </p:sp>
      <p:sp>
        <p:nvSpPr>
          <p:cNvPr id="2" name="Заголовок 1"/>
          <p:cNvSpPr>
            <a:spLocks noGrp="1"/>
          </p:cNvSpPr>
          <p:nvPr>
            <p:ph type="title"/>
          </p:nvPr>
        </p:nvSpPr>
        <p:spPr/>
        <p:txBody>
          <a:bodyPr/>
          <a:lstStyle/>
          <a:p>
            <a:r>
              <a:rPr lang="ru-RU" i="1" dirty="0" smtClean="0"/>
              <a:t>Работа в парах</a:t>
            </a:r>
            <a:endParaRPr lang="ru-RU"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r>
              <a:rPr lang="ru-RU" sz="3600" dirty="0" smtClean="0"/>
              <a:t>1.Аалтрек,лажок,раукжк,зоонкв</a:t>
            </a:r>
          </a:p>
          <a:p>
            <a:pPr marL="0" indent="0">
              <a:buNone/>
            </a:pPr>
            <a:r>
              <a:rPr lang="ru-RU" sz="3600" dirty="0" smtClean="0"/>
              <a:t>(</a:t>
            </a:r>
            <a:r>
              <a:rPr lang="ru-RU" sz="3600" dirty="0" err="1" smtClean="0"/>
              <a:t>тарелка,ложка,кружка,звонок</a:t>
            </a:r>
            <a:r>
              <a:rPr lang="ru-RU" sz="3600" dirty="0" smtClean="0"/>
              <a:t>)</a:t>
            </a:r>
          </a:p>
          <a:p>
            <a:pPr marL="0" indent="0">
              <a:buNone/>
            </a:pPr>
            <a:r>
              <a:rPr lang="ru-RU" sz="3600" dirty="0" smtClean="0"/>
              <a:t>2.Оарз,страа,енкл,роамкша</a:t>
            </a:r>
          </a:p>
          <a:p>
            <a:pPr marL="0" indent="0">
              <a:buNone/>
            </a:pPr>
            <a:r>
              <a:rPr lang="ru-RU" sz="3600" dirty="0" smtClean="0"/>
              <a:t>(роза,астра,клен,ромашка)</a:t>
            </a:r>
            <a:endParaRPr lang="ru-RU" sz="3600" dirty="0"/>
          </a:p>
        </p:txBody>
      </p:sp>
      <p:sp>
        <p:nvSpPr>
          <p:cNvPr id="2" name="Заголовок 1"/>
          <p:cNvSpPr>
            <a:spLocks noGrp="1"/>
          </p:cNvSpPr>
          <p:nvPr>
            <p:ph type="title"/>
          </p:nvPr>
        </p:nvSpPr>
        <p:spPr/>
        <p:txBody>
          <a:bodyPr>
            <a:normAutofit/>
          </a:bodyPr>
          <a:lstStyle/>
          <a:p>
            <a:r>
              <a:rPr lang="ru-RU" i="1" dirty="0" smtClean="0"/>
              <a:t>Игра «Шифровальщики»</a:t>
            </a:r>
            <a:endParaRPr lang="ru-RU" i="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marL="0" indent="0">
              <a:buNone/>
            </a:pPr>
            <a:r>
              <a:rPr lang="ru-RU" sz="3200" dirty="0" smtClean="0"/>
              <a:t>Дается краткая слоговая  характеристика слова, и указываются в нем типы орфограммы.</a:t>
            </a:r>
          </a:p>
          <a:p>
            <a:pPr marL="0" indent="0">
              <a:buNone/>
            </a:pPr>
            <a:r>
              <a:rPr lang="ru-RU" sz="3200" dirty="0" smtClean="0"/>
              <a:t>Например:в глаголе 3 слога,2-й ударный.</a:t>
            </a:r>
          </a:p>
          <a:p>
            <a:pPr marL="0" indent="0">
              <a:buNone/>
            </a:pPr>
            <a:r>
              <a:rPr lang="ru-RU" sz="3200" dirty="0" smtClean="0"/>
              <a:t>(рисуем)</a:t>
            </a:r>
            <a:endParaRPr lang="ru-RU" sz="3200" dirty="0"/>
          </a:p>
        </p:txBody>
      </p:sp>
      <p:sp>
        <p:nvSpPr>
          <p:cNvPr id="2" name="Заголовок 1"/>
          <p:cNvSpPr>
            <a:spLocks noGrp="1"/>
          </p:cNvSpPr>
          <p:nvPr>
            <p:ph type="title"/>
          </p:nvPr>
        </p:nvSpPr>
        <p:spPr/>
        <p:txBody>
          <a:bodyPr/>
          <a:lstStyle/>
          <a:p>
            <a:r>
              <a:rPr lang="ru-RU" i="1" dirty="0" smtClean="0"/>
              <a:t>Игра «Узнай меня»</a:t>
            </a:r>
            <a:endParaRPr lang="ru-RU"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72067" y="2357430"/>
            <a:ext cx="7408333" cy="3768733"/>
          </a:xfrm>
        </p:spPr>
        <p:txBody>
          <a:bodyPr>
            <a:normAutofit/>
          </a:bodyPr>
          <a:lstStyle/>
          <a:p>
            <a:r>
              <a:rPr lang="ru-RU" sz="3200" dirty="0" smtClean="0"/>
              <a:t>Написать правильно,разобраться и оъяснить значения и правописание</a:t>
            </a:r>
          </a:p>
          <a:p>
            <a:r>
              <a:rPr lang="ru-RU" sz="3200" dirty="0" smtClean="0"/>
              <a:t>Подождем под дождем</a:t>
            </a:r>
          </a:p>
          <a:p>
            <a:r>
              <a:rPr lang="ru-RU" sz="3200" dirty="0" smtClean="0"/>
              <a:t>Поднес поднос под (самый)нос</a:t>
            </a:r>
          </a:p>
          <a:p>
            <a:r>
              <a:rPr lang="ru-RU" sz="3200" dirty="0" smtClean="0"/>
              <a:t>Влез в лес</a:t>
            </a:r>
            <a:endParaRPr lang="ru-RU" sz="3200" dirty="0"/>
          </a:p>
        </p:txBody>
      </p:sp>
      <p:sp>
        <p:nvSpPr>
          <p:cNvPr id="2" name="Заголовок 1"/>
          <p:cNvSpPr>
            <a:spLocks noGrp="1"/>
          </p:cNvSpPr>
          <p:nvPr>
            <p:ph type="title"/>
          </p:nvPr>
        </p:nvSpPr>
        <p:spPr/>
        <p:txBody>
          <a:bodyPr/>
          <a:lstStyle/>
          <a:p>
            <a:r>
              <a:rPr lang="ru-RU" i="1" dirty="0" smtClean="0"/>
              <a:t>«Хитрые сочетания»</a:t>
            </a:r>
            <a:endParaRPr lang="ru-RU" i="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endParaRPr lang="ru-RU" dirty="0" smtClean="0"/>
          </a:p>
        </p:txBody>
      </p:sp>
      <p:sp>
        <p:nvSpPr>
          <p:cNvPr id="2" name="Заголовок 1"/>
          <p:cNvSpPr>
            <a:spLocks noGrp="1"/>
          </p:cNvSpPr>
          <p:nvPr>
            <p:ph type="title"/>
          </p:nvPr>
        </p:nvSpPr>
        <p:spPr/>
        <p:txBody>
          <a:bodyPr/>
          <a:lstStyle/>
          <a:p>
            <a:r>
              <a:rPr lang="ru-RU" i="1" dirty="0" smtClean="0"/>
              <a:t>Эстафета</a:t>
            </a:r>
            <a:endParaRPr lang="ru-RU" i="1" dirty="0"/>
          </a:p>
        </p:txBody>
      </p:sp>
      <p:graphicFrame>
        <p:nvGraphicFramePr>
          <p:cNvPr id="4" name="Таблица 3"/>
          <p:cNvGraphicFramePr>
            <a:graphicFrameLocks noGrp="1"/>
          </p:cNvGraphicFramePr>
          <p:nvPr>
            <p:extLst>
              <p:ext uri="{D42A27DB-BD31-4B8C-83A1-F6EECF244321}">
                <p14:modId xmlns:p14="http://schemas.microsoft.com/office/powerpoint/2010/main" xmlns="" val="2379194102"/>
              </p:ext>
            </p:extLst>
          </p:nvPr>
        </p:nvGraphicFramePr>
        <p:xfrm>
          <a:off x="467544" y="2060848"/>
          <a:ext cx="8286807" cy="4214841"/>
        </p:xfrm>
        <a:graphic>
          <a:graphicData uri="http://schemas.openxmlformats.org/drawingml/2006/table">
            <a:tbl>
              <a:tblPr firstRow="1" bandRow="1">
                <a:tableStyleId>{5C22544A-7EE6-4342-B048-85BDC9FD1C3A}</a:tableStyleId>
              </a:tblPr>
              <a:tblGrid>
                <a:gridCol w="2762269"/>
                <a:gridCol w="2762269"/>
                <a:gridCol w="2762269"/>
              </a:tblGrid>
              <a:tr h="842968">
                <a:tc>
                  <a:txBody>
                    <a:bodyPr/>
                    <a:lstStyle/>
                    <a:p>
                      <a:r>
                        <a:rPr lang="ru-RU" dirty="0" smtClean="0"/>
                        <a:t>Команда 1</a:t>
                      </a:r>
                      <a:endParaRPr lang="ru-RU" dirty="0"/>
                    </a:p>
                  </a:txBody>
                  <a:tcPr/>
                </a:tc>
                <a:tc>
                  <a:txBody>
                    <a:bodyPr/>
                    <a:lstStyle/>
                    <a:p>
                      <a:r>
                        <a:rPr lang="ru-RU" dirty="0" smtClean="0"/>
                        <a:t>Команда 2</a:t>
                      </a:r>
                      <a:endParaRPr lang="ru-RU" dirty="0"/>
                    </a:p>
                  </a:txBody>
                  <a:tcPr/>
                </a:tc>
                <a:tc>
                  <a:txBody>
                    <a:bodyPr/>
                    <a:lstStyle/>
                    <a:p>
                      <a:r>
                        <a:rPr lang="ru-RU" dirty="0" smtClean="0"/>
                        <a:t>Команда 3</a:t>
                      </a:r>
                      <a:endParaRPr lang="ru-RU" dirty="0"/>
                    </a:p>
                  </a:txBody>
                  <a:tcPr/>
                </a:tc>
              </a:tr>
              <a:tr h="3371873">
                <a:tc>
                  <a:txBody>
                    <a:bodyPr/>
                    <a:lstStyle/>
                    <a:p>
                      <a:r>
                        <a:rPr lang="ru-RU" dirty="0" smtClean="0"/>
                        <a:t>Стоит на стол.</a:t>
                      </a:r>
                    </a:p>
                    <a:p>
                      <a:r>
                        <a:rPr lang="ru-RU" dirty="0" smtClean="0"/>
                        <a:t>Одет в брон.</a:t>
                      </a:r>
                    </a:p>
                    <a:p>
                      <a:r>
                        <a:rPr lang="ru-RU" dirty="0" smtClean="0"/>
                        <a:t>Блестит на солнц.</a:t>
                      </a:r>
                    </a:p>
                    <a:p>
                      <a:r>
                        <a:rPr lang="ru-RU" dirty="0" smtClean="0"/>
                        <a:t>Идет по пустын.</a:t>
                      </a:r>
                    </a:p>
                    <a:p>
                      <a:r>
                        <a:rPr lang="ru-RU" dirty="0" smtClean="0"/>
                        <a:t>Пишет в тетрадк.</a:t>
                      </a:r>
                      <a:endParaRPr lang="ru-RU" dirty="0"/>
                    </a:p>
                  </a:txBody>
                  <a:tcPr/>
                </a:tc>
                <a:tc>
                  <a:txBody>
                    <a:bodyPr/>
                    <a:lstStyle/>
                    <a:p>
                      <a:r>
                        <a:rPr lang="ru-RU" dirty="0" smtClean="0"/>
                        <a:t>Пошел к бабушк.</a:t>
                      </a:r>
                    </a:p>
                    <a:p>
                      <a:r>
                        <a:rPr lang="ru-RU" dirty="0" smtClean="0"/>
                        <a:t>Добежал до башн.</a:t>
                      </a:r>
                    </a:p>
                    <a:p>
                      <a:r>
                        <a:rPr lang="ru-RU" dirty="0" smtClean="0"/>
                        <a:t>Бежит по тропинк.</a:t>
                      </a:r>
                    </a:p>
                    <a:p>
                      <a:r>
                        <a:rPr lang="ru-RU" dirty="0" smtClean="0"/>
                        <a:t>Гостил</a:t>
                      </a:r>
                      <a:r>
                        <a:rPr lang="ru-RU" baseline="0" dirty="0" smtClean="0"/>
                        <a:t> в деревн.</a:t>
                      </a:r>
                    </a:p>
                    <a:p>
                      <a:r>
                        <a:rPr lang="ru-RU" baseline="0" dirty="0" smtClean="0"/>
                        <a:t>Писать в тетрад.</a:t>
                      </a:r>
                      <a:endParaRPr lang="ru-RU" dirty="0" smtClean="0"/>
                    </a:p>
                  </a:txBody>
                  <a:tcPr/>
                </a:tc>
                <a:tc>
                  <a:txBody>
                    <a:bodyPr/>
                    <a:lstStyle/>
                    <a:p>
                      <a:r>
                        <a:rPr lang="ru-RU" dirty="0" smtClean="0"/>
                        <a:t>Написал дочер.</a:t>
                      </a:r>
                    </a:p>
                    <a:p>
                      <a:r>
                        <a:rPr lang="ru-RU" dirty="0" smtClean="0"/>
                        <a:t>Вспоминает о лет.</a:t>
                      </a:r>
                    </a:p>
                    <a:p>
                      <a:r>
                        <a:rPr lang="ru-RU" dirty="0" smtClean="0"/>
                        <a:t>Купается в рек.</a:t>
                      </a:r>
                    </a:p>
                    <a:p>
                      <a:r>
                        <a:rPr lang="ru-RU" dirty="0" smtClean="0"/>
                        <a:t>Собрались на площад.</a:t>
                      </a:r>
                    </a:p>
                    <a:p>
                      <a:r>
                        <a:rPr lang="ru-RU" dirty="0" smtClean="0"/>
                        <a:t>Кататься на лошад.</a:t>
                      </a:r>
                      <a:endParaRPr lang="ru-RU"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3600" b="1" i="1" dirty="0" smtClean="0"/>
              <a:t>Карусель</a:t>
            </a:r>
          </a:p>
          <a:p>
            <a:r>
              <a:rPr lang="ru-RU" sz="3600" b="1" i="1" dirty="0" smtClean="0"/>
              <a:t>Рассказ правила по цепочке</a:t>
            </a:r>
          </a:p>
          <a:p>
            <a:r>
              <a:rPr lang="ru-RU" sz="3600" b="1" i="1" dirty="0" smtClean="0"/>
              <a:t>Кто быстрее?</a:t>
            </a:r>
            <a:endParaRPr lang="ru-RU" sz="3600" b="1" i="1" dirty="0"/>
          </a:p>
        </p:txBody>
      </p:sp>
      <p:sp>
        <p:nvSpPr>
          <p:cNvPr id="2" name="Заголовок 1"/>
          <p:cNvSpPr>
            <a:spLocks noGrp="1"/>
          </p:cNvSpPr>
          <p:nvPr>
            <p:ph type="title"/>
          </p:nvPr>
        </p:nvSpPr>
        <p:spPr/>
        <p:txBody>
          <a:bodyPr/>
          <a:lstStyle/>
          <a:p>
            <a:r>
              <a:rPr lang="ru-RU" i="1" dirty="0" smtClean="0"/>
              <a:t>Работа в группах</a:t>
            </a:r>
            <a:endParaRPr lang="ru-RU" i="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72067" y="1988840"/>
            <a:ext cx="7408333" cy="4137323"/>
          </a:xfrm>
        </p:spPr>
        <p:txBody>
          <a:bodyPr>
            <a:normAutofit/>
          </a:bodyPr>
          <a:lstStyle/>
          <a:p>
            <a:pPr marL="0" indent="0">
              <a:buNone/>
            </a:pPr>
            <a:r>
              <a:rPr lang="ru-RU" sz="4000" dirty="0" smtClean="0"/>
              <a:t>                   </a:t>
            </a:r>
            <a:r>
              <a:rPr lang="ru-RU" sz="4000" dirty="0" err="1" smtClean="0"/>
              <a:t>Синквейн</a:t>
            </a:r>
            <a:endParaRPr lang="ru-RU" sz="4000" dirty="0"/>
          </a:p>
        </p:txBody>
      </p:sp>
      <p:sp>
        <p:nvSpPr>
          <p:cNvPr id="2" name="Заголовок 1"/>
          <p:cNvSpPr>
            <a:spLocks noGrp="1"/>
          </p:cNvSpPr>
          <p:nvPr>
            <p:ph type="title"/>
          </p:nvPr>
        </p:nvSpPr>
        <p:spPr/>
        <p:txBody>
          <a:bodyPr/>
          <a:lstStyle/>
          <a:p>
            <a:r>
              <a:rPr lang="ru-RU" i="1" dirty="0" smtClean="0"/>
              <a:t>Закрепление </a:t>
            </a:r>
            <a:endParaRPr lang="ru-RU" i="1" dirty="0"/>
          </a:p>
        </p:txBody>
      </p:sp>
      <p:sp>
        <p:nvSpPr>
          <p:cNvPr id="4" name="Прямоугольник 3"/>
          <p:cNvSpPr/>
          <p:nvPr/>
        </p:nvSpPr>
        <p:spPr>
          <a:xfrm>
            <a:off x="467544" y="2928934"/>
            <a:ext cx="7992888" cy="2492990"/>
          </a:xfrm>
          <a:prstGeom prst="rect">
            <a:avLst/>
          </a:prstGeom>
        </p:spPr>
        <p:txBody>
          <a:bodyPr wrap="square">
            <a:spAutoFit/>
          </a:bodyPr>
          <a:lstStyle/>
          <a:p>
            <a:endParaRPr lang="ru-RU" dirty="0" smtClean="0"/>
          </a:p>
          <a:p>
            <a:pPr algn="ctr"/>
            <a:r>
              <a:rPr lang="ru-RU" sz="3200" b="1" dirty="0" smtClean="0"/>
              <a:t> </a:t>
            </a:r>
            <a:r>
              <a:rPr lang="ru-RU" sz="3200" b="1" i="1" dirty="0" smtClean="0">
                <a:solidFill>
                  <a:srgbClr val="00B0F0"/>
                </a:solidFill>
              </a:rPr>
              <a:t>Рефлексия</a:t>
            </a:r>
            <a:endParaRPr lang="ru-RU" sz="3200" b="1" i="1" dirty="0">
              <a:solidFill>
                <a:srgbClr val="00B0F0"/>
              </a:solidFill>
            </a:endParaRPr>
          </a:p>
          <a:p>
            <a:endParaRPr lang="ru-RU" dirty="0" smtClean="0"/>
          </a:p>
          <a:p>
            <a:r>
              <a:rPr lang="ru-RU" dirty="0" smtClean="0"/>
              <a:t>        </a:t>
            </a:r>
            <a:r>
              <a:rPr lang="ru-RU" sz="4400" dirty="0" smtClean="0">
                <a:solidFill>
                  <a:srgbClr val="7030A0"/>
                </a:solidFill>
              </a:rPr>
              <a:t>Комплимент</a:t>
            </a:r>
            <a:endParaRPr lang="ru-RU" sz="4400" dirty="0">
              <a:solidFill>
                <a:srgbClr val="7030A0"/>
              </a:solidFill>
            </a:endParaRPr>
          </a:p>
          <a:p>
            <a:r>
              <a:rPr lang="ru-RU" sz="4400" dirty="0" smtClean="0">
                <a:solidFill>
                  <a:srgbClr val="7030A0"/>
                </a:solidFill>
              </a:rPr>
              <a:t>                                  Пантомима</a:t>
            </a:r>
            <a:endParaRPr lang="ru-RU" sz="4400"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   -это система методов,обеспечивающих активность и разнообразие мыслительной </a:t>
            </a:r>
          </a:p>
          <a:p>
            <a:pPr>
              <a:buNone/>
            </a:pPr>
            <a:r>
              <a:rPr lang="ru-RU" dirty="0" smtClean="0"/>
              <a:t>    и практической деятельности учащихся в процессе освоения учебного материала.</a:t>
            </a:r>
            <a:endParaRPr lang="ru-RU" dirty="0"/>
          </a:p>
        </p:txBody>
      </p:sp>
      <p:sp>
        <p:nvSpPr>
          <p:cNvPr id="2" name="Заголовок 1"/>
          <p:cNvSpPr>
            <a:spLocks noGrp="1"/>
          </p:cNvSpPr>
          <p:nvPr>
            <p:ph type="title"/>
          </p:nvPr>
        </p:nvSpPr>
        <p:spPr/>
        <p:txBody>
          <a:bodyPr>
            <a:normAutofit/>
          </a:bodyPr>
          <a:lstStyle/>
          <a:p>
            <a:r>
              <a:rPr lang="ru-RU" i="1" dirty="0" smtClean="0"/>
              <a:t>Активные методы обучения</a:t>
            </a:r>
            <a:endParaRPr lang="ru-RU" i="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i="1" dirty="0" smtClean="0"/>
              <a:t>Библиотека МЭШ</a:t>
            </a:r>
            <a:endParaRPr lang="ru-RU" i="1"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2060848"/>
            <a:ext cx="2448272" cy="3451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00760" y="2643182"/>
            <a:ext cx="2940496" cy="28803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59832" y="2564904"/>
            <a:ext cx="2736304" cy="30060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57274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Спасибо за внимание!</a:t>
            </a:r>
            <a:endParaRPr lang="ru-RU" dirty="0"/>
          </a:p>
        </p:txBody>
      </p:sp>
      <p:sp>
        <p:nvSpPr>
          <p:cNvPr id="2" name="Заголовок 1"/>
          <p:cNvSpPr>
            <a:spLocks noGrp="1"/>
          </p:cNvSpPr>
          <p:nvPr>
            <p:ph type="title"/>
          </p:nvPr>
        </p:nvSpPr>
        <p:spPr/>
        <p:txBody>
          <a:bodyPr/>
          <a:lstStyle/>
          <a:p>
            <a:endParaRPr lang="ru-RU"/>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512" y="260648"/>
            <a:ext cx="8784976" cy="62646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r>
              <a:rPr lang="ru-RU" dirty="0" smtClean="0"/>
              <a:t>-групповая форма организации;</a:t>
            </a:r>
          </a:p>
          <a:p>
            <a:pPr>
              <a:buNone/>
            </a:pPr>
            <a:r>
              <a:rPr lang="ru-RU" dirty="0" smtClean="0"/>
              <a:t>-использование деятельностного подхода к обучению;</a:t>
            </a:r>
          </a:p>
          <a:p>
            <a:pPr>
              <a:buNone/>
            </a:pPr>
            <a:r>
              <a:rPr lang="ru-RU" dirty="0" smtClean="0"/>
              <a:t>-практическая направленность деятельности;</a:t>
            </a:r>
          </a:p>
          <a:p>
            <a:pPr>
              <a:buNone/>
            </a:pPr>
            <a:r>
              <a:rPr lang="ru-RU" dirty="0" smtClean="0"/>
              <a:t>-игровой и творческий характер обучения;</a:t>
            </a:r>
          </a:p>
          <a:p>
            <a:pPr>
              <a:buNone/>
            </a:pPr>
            <a:r>
              <a:rPr lang="ru-RU" dirty="0" smtClean="0"/>
              <a:t>-интерактивность учебного процесса;</a:t>
            </a:r>
          </a:p>
          <a:p>
            <a:pPr>
              <a:buNone/>
            </a:pPr>
            <a:r>
              <a:rPr lang="ru-RU" dirty="0" smtClean="0"/>
              <a:t>-включение в работу разнообразных коммуникаций.</a:t>
            </a:r>
            <a:endParaRPr lang="ru-RU" dirty="0"/>
          </a:p>
        </p:txBody>
      </p:sp>
      <p:sp>
        <p:nvSpPr>
          <p:cNvPr id="2" name="Заголовок 1"/>
          <p:cNvSpPr>
            <a:spLocks noGrp="1"/>
          </p:cNvSpPr>
          <p:nvPr>
            <p:ph type="title"/>
          </p:nvPr>
        </p:nvSpPr>
        <p:spPr/>
        <p:txBody>
          <a:bodyPr>
            <a:normAutofit fontScale="90000"/>
          </a:bodyPr>
          <a:lstStyle/>
          <a:p>
            <a:r>
              <a:rPr lang="ru-RU" i="1" dirty="0" smtClean="0"/>
              <a:t>Особенности активных методов обучения:</a:t>
            </a:r>
            <a:endParaRPr lang="ru-RU"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Планета гласных</a:t>
            </a:r>
          </a:p>
          <a:p>
            <a:pPr>
              <a:buNone/>
            </a:pPr>
            <a:r>
              <a:rPr lang="ru-RU" dirty="0" smtClean="0"/>
              <a:t>Остров «Лексика»</a:t>
            </a:r>
          </a:p>
          <a:p>
            <a:pPr>
              <a:buNone/>
            </a:pPr>
            <a:r>
              <a:rPr lang="ru-RU" dirty="0" smtClean="0"/>
              <a:t>Страна заглавных букв</a:t>
            </a:r>
          </a:p>
          <a:p>
            <a:endParaRPr lang="ru-RU" dirty="0"/>
          </a:p>
        </p:txBody>
      </p:sp>
      <p:sp>
        <p:nvSpPr>
          <p:cNvPr id="2" name="Заголовок 1"/>
          <p:cNvSpPr>
            <a:spLocks noGrp="1"/>
          </p:cNvSpPr>
          <p:nvPr>
            <p:ph type="title"/>
          </p:nvPr>
        </p:nvSpPr>
        <p:spPr/>
        <p:txBody>
          <a:bodyPr>
            <a:normAutofit/>
          </a:bodyPr>
          <a:lstStyle/>
          <a:p>
            <a:r>
              <a:rPr lang="ru-RU" i="1" dirty="0" smtClean="0"/>
              <a:t>«Фантастическая добавка» </a:t>
            </a:r>
            <a:endParaRPr lang="ru-RU" i="1" dirty="0"/>
          </a:p>
        </p:txBody>
      </p:sp>
      <p:pic>
        <p:nvPicPr>
          <p:cNvPr id="1028" name="Picture 4" descr="https://im0-tub-ru.yandex.net/i?id=a02431094db13c7b8ed55a5d6e05984d&amp;ref=rim&amp;n=33&amp;w=150&amp;h=18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64088" y="2708920"/>
            <a:ext cx="2808312" cy="302433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72067" y="2357431"/>
            <a:ext cx="7408333" cy="3500462"/>
          </a:xfrm>
        </p:spPr>
        <p:txBody>
          <a:bodyPr>
            <a:normAutofit lnSpcReduction="10000"/>
          </a:bodyPr>
          <a:lstStyle/>
          <a:p>
            <a:pPr>
              <a:buNone/>
            </a:pPr>
            <a:r>
              <a:rPr lang="ru-RU" b="1" i="1" dirty="0" smtClean="0"/>
              <a:t>Активизация мыслительной деятельности.</a:t>
            </a:r>
          </a:p>
          <a:p>
            <a:pPr>
              <a:buNone/>
            </a:pPr>
            <a:r>
              <a:rPr lang="ru-RU" dirty="0" smtClean="0"/>
              <a:t>4 класс</a:t>
            </a:r>
          </a:p>
          <a:p>
            <a:pPr>
              <a:buNone/>
            </a:pPr>
            <a:r>
              <a:rPr lang="ru-RU" dirty="0" smtClean="0"/>
              <a:t>Может ли приставка стоять в середине слова?</a:t>
            </a:r>
          </a:p>
          <a:p>
            <a:pPr>
              <a:buNone/>
            </a:pPr>
            <a:r>
              <a:rPr lang="ru-RU" dirty="0" smtClean="0"/>
              <a:t>1класс</a:t>
            </a:r>
          </a:p>
          <a:p>
            <a:pPr>
              <a:buNone/>
            </a:pPr>
            <a:r>
              <a:rPr lang="ru-RU" dirty="0" smtClean="0"/>
              <a:t>Ель,ёж,юла,яблоко</a:t>
            </a:r>
          </a:p>
          <a:p>
            <a:pPr>
              <a:buNone/>
            </a:pPr>
            <a:endParaRPr lang="ru-RU" dirty="0" smtClean="0"/>
          </a:p>
          <a:p>
            <a:pPr>
              <a:buNone/>
            </a:pPr>
            <a:endParaRPr lang="ru-RU" dirty="0"/>
          </a:p>
          <a:p>
            <a:pPr>
              <a:buNone/>
            </a:pPr>
            <a:r>
              <a:rPr lang="ru-RU" dirty="0" smtClean="0"/>
              <a:t>« Что общего у этих слов?»</a:t>
            </a:r>
            <a:endParaRPr lang="ru-RU" dirty="0"/>
          </a:p>
        </p:txBody>
      </p:sp>
      <p:sp>
        <p:nvSpPr>
          <p:cNvPr id="2" name="Заголовок 1"/>
          <p:cNvSpPr>
            <a:spLocks noGrp="1"/>
          </p:cNvSpPr>
          <p:nvPr>
            <p:ph type="title"/>
          </p:nvPr>
        </p:nvSpPr>
        <p:spPr/>
        <p:txBody>
          <a:bodyPr/>
          <a:lstStyle/>
          <a:p>
            <a:r>
              <a:rPr lang="ru-RU" i="1" dirty="0" smtClean="0"/>
              <a:t>Отсроченная загадка</a:t>
            </a:r>
            <a:endParaRPr lang="ru-RU" i="1"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28662" y="4357694"/>
            <a:ext cx="936104" cy="64487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71802" y="4357694"/>
            <a:ext cx="864096" cy="73818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57686" y="4357694"/>
            <a:ext cx="1234976" cy="7822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286512" y="4071942"/>
            <a:ext cx="1463824" cy="12058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buNone/>
            </a:pPr>
            <a:r>
              <a:rPr lang="ru-RU" dirty="0" smtClean="0"/>
              <a:t>1класс.У  гришы жыл Кот рыжык.</a:t>
            </a:r>
          </a:p>
          <a:p>
            <a:pPr>
              <a:buNone/>
            </a:pPr>
            <a:r>
              <a:rPr lang="ru-RU" b="1" dirty="0" smtClean="0"/>
              <a:t>Осень.</a:t>
            </a:r>
            <a:r>
              <a:rPr lang="ru-RU" dirty="0" smtClean="0"/>
              <a:t> 4класс</a:t>
            </a:r>
          </a:p>
          <a:p>
            <a:pPr>
              <a:buNone/>
            </a:pPr>
            <a:r>
              <a:rPr lang="ru-RU" dirty="0" smtClean="0"/>
              <a:t>Давно улители на юг журавли. В лису смолкли птичьи песни. Чясто льют дажди. Сильный ветер рвет листья с диревев. Над елью кружыли клисты. Вот качьнулась ветка. Это прыгнула белка. В сучьях сасны жылье звирька.</a:t>
            </a:r>
          </a:p>
          <a:p>
            <a:endParaRPr lang="ru-RU" dirty="0"/>
          </a:p>
        </p:txBody>
      </p:sp>
      <p:sp>
        <p:nvSpPr>
          <p:cNvPr id="2" name="Заголовок 1"/>
          <p:cNvSpPr>
            <a:spLocks noGrp="1"/>
          </p:cNvSpPr>
          <p:nvPr>
            <p:ph type="title"/>
          </p:nvPr>
        </p:nvSpPr>
        <p:spPr/>
        <p:txBody>
          <a:bodyPr>
            <a:normAutofit/>
          </a:bodyPr>
          <a:lstStyle/>
          <a:p>
            <a:r>
              <a:rPr lang="ru-RU" i="1" dirty="0" smtClean="0"/>
              <a:t>Какография(«Лови ошибку»)</a:t>
            </a:r>
            <a:endParaRPr lang="ru-RU"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buNone/>
            </a:pPr>
            <a:r>
              <a:rPr lang="ru-RU" dirty="0" smtClean="0"/>
              <a:t>Какое слово получится ,если от слова «подрос»взять приставку,от слова «снежинка» корень,от слова «будильник» взять суффикс,от слова «день» взять окончание.</a:t>
            </a:r>
          </a:p>
          <a:p>
            <a:pPr marL="0" indent="0">
              <a:buNone/>
            </a:pPr>
            <a:r>
              <a:rPr lang="ru-RU" sz="3200" dirty="0" smtClean="0"/>
              <a:t>(подснежник)</a:t>
            </a:r>
            <a:endParaRPr lang="ru-RU" sz="3200" dirty="0"/>
          </a:p>
        </p:txBody>
      </p:sp>
      <p:sp>
        <p:nvSpPr>
          <p:cNvPr id="2" name="Заголовок 1"/>
          <p:cNvSpPr>
            <a:spLocks noGrp="1"/>
          </p:cNvSpPr>
          <p:nvPr>
            <p:ph type="title"/>
          </p:nvPr>
        </p:nvSpPr>
        <p:spPr/>
        <p:txBody>
          <a:bodyPr>
            <a:normAutofit/>
          </a:bodyPr>
          <a:lstStyle/>
          <a:p>
            <a:r>
              <a:rPr lang="ru-RU" i="1" dirty="0" smtClean="0"/>
              <a:t>Морфемный конструктор</a:t>
            </a:r>
            <a:endParaRPr lang="ru-RU"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57224" y="2143116"/>
            <a:ext cx="7829576" cy="3983047"/>
          </a:xfrm>
        </p:spPr>
        <p:txBody>
          <a:bodyPr>
            <a:normAutofit fontScale="92500" lnSpcReduction="20000"/>
          </a:bodyPr>
          <a:lstStyle/>
          <a:p>
            <a:pPr>
              <a:buNone/>
            </a:pPr>
            <a:r>
              <a:rPr lang="ru-RU" dirty="0" smtClean="0"/>
              <a:t>1.«Запомни ударение себе на облегчение!» </a:t>
            </a:r>
          </a:p>
          <a:p>
            <a:pPr>
              <a:buNone/>
            </a:pPr>
            <a:r>
              <a:rPr lang="ru-RU" dirty="0" smtClean="0"/>
              <a:t>Заборы красит наш малЯр,</a:t>
            </a:r>
          </a:p>
          <a:p>
            <a:pPr>
              <a:buNone/>
            </a:pPr>
            <a:r>
              <a:rPr lang="ru-RU" dirty="0" smtClean="0"/>
              <a:t>А точит дерево столЯр.</a:t>
            </a:r>
          </a:p>
          <a:p>
            <a:pPr>
              <a:buNone/>
            </a:pPr>
            <a:r>
              <a:rPr lang="ru-RU" dirty="0" smtClean="0"/>
              <a:t>2.Солнце. Жарко. ПривезИ</a:t>
            </a:r>
          </a:p>
          <a:p>
            <a:pPr>
              <a:buNone/>
            </a:pPr>
            <a:r>
              <a:rPr lang="ru-RU" dirty="0" smtClean="0"/>
              <a:t>Нам для окон жалюзИ.</a:t>
            </a:r>
          </a:p>
          <a:p>
            <a:pPr>
              <a:buNone/>
            </a:pPr>
            <a:r>
              <a:rPr lang="ru-RU" dirty="0" smtClean="0"/>
              <a:t>3.АНТОНИМЫ</a:t>
            </a:r>
          </a:p>
          <a:p>
            <a:pPr>
              <a:buNone/>
            </a:pPr>
            <a:r>
              <a:rPr lang="ru-RU" dirty="0" smtClean="0"/>
              <a:t>Минус - плюс,</a:t>
            </a:r>
          </a:p>
          <a:p>
            <a:pPr>
              <a:buNone/>
            </a:pPr>
            <a:r>
              <a:rPr lang="ru-RU" dirty="0" smtClean="0"/>
              <a:t> огонь - вода,</a:t>
            </a:r>
          </a:p>
          <a:p>
            <a:pPr>
              <a:buNone/>
            </a:pPr>
            <a:r>
              <a:rPr lang="ru-RU" dirty="0" smtClean="0"/>
              <a:t>Дерзкий - осторожный.</a:t>
            </a:r>
          </a:p>
          <a:p>
            <a:pPr>
              <a:buNone/>
            </a:pPr>
            <a:r>
              <a:rPr lang="ru-RU" dirty="0" smtClean="0"/>
              <a:t>Все антонимы всегда</a:t>
            </a:r>
          </a:p>
          <a:p>
            <a:pPr>
              <a:buNone/>
            </a:pPr>
            <a:r>
              <a:rPr lang="ru-RU" dirty="0" smtClean="0"/>
              <a:t>противоположны.</a:t>
            </a:r>
          </a:p>
          <a:p>
            <a:endParaRPr lang="ru-RU" dirty="0"/>
          </a:p>
        </p:txBody>
      </p:sp>
      <p:sp>
        <p:nvSpPr>
          <p:cNvPr id="2" name="Заголовок 1"/>
          <p:cNvSpPr>
            <a:spLocks noGrp="1"/>
          </p:cNvSpPr>
          <p:nvPr>
            <p:ph type="title"/>
          </p:nvPr>
        </p:nvSpPr>
        <p:spPr>
          <a:xfrm>
            <a:off x="457200" y="274638"/>
            <a:ext cx="8229600" cy="1439850"/>
          </a:xfrm>
        </p:spPr>
        <p:txBody>
          <a:bodyPr>
            <a:normAutofit/>
          </a:bodyPr>
          <a:lstStyle/>
          <a:p>
            <a:r>
              <a:rPr lang="ru-RU" i="1" dirty="0" smtClean="0"/>
              <a:t>Приемы мнемотехники Рифмованные правила</a:t>
            </a:r>
            <a:endParaRPr lang="ru-RU"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В каждой строчке 42 знака.На запоминание в 3-4 классах-5 секунд.</a:t>
            </a:r>
          </a:p>
          <a:p>
            <a:pPr>
              <a:buNone/>
            </a:pPr>
            <a:r>
              <a:rPr lang="ru-RU" dirty="0" smtClean="0"/>
              <a:t>1.На полях выращивают картофель,свеклу,морковь,лук.</a:t>
            </a:r>
          </a:p>
          <a:p>
            <a:pPr>
              <a:buNone/>
            </a:pPr>
            <a:r>
              <a:rPr lang="ru-RU" dirty="0" smtClean="0"/>
              <a:t>2.По лесной заросшей тропе идет группа туристов.</a:t>
            </a:r>
          </a:p>
          <a:p>
            <a:pPr>
              <a:buNone/>
            </a:pPr>
            <a:r>
              <a:rPr lang="ru-RU" dirty="0" smtClean="0"/>
              <a:t>3.Россия живет в мире и дружбе с другими народами.</a:t>
            </a:r>
            <a:endParaRPr lang="ru-RU" dirty="0"/>
          </a:p>
        </p:txBody>
      </p:sp>
      <p:sp>
        <p:nvSpPr>
          <p:cNvPr id="2" name="Заголовок 1"/>
          <p:cNvSpPr>
            <a:spLocks noGrp="1"/>
          </p:cNvSpPr>
          <p:nvPr>
            <p:ph type="title"/>
          </p:nvPr>
        </p:nvSpPr>
        <p:spPr/>
        <p:txBody>
          <a:bodyPr>
            <a:normAutofit/>
          </a:bodyPr>
          <a:lstStyle/>
          <a:p>
            <a:r>
              <a:rPr lang="ru-RU" i="1" dirty="0" smtClean="0"/>
              <a:t>Зрительные диктанты</a:t>
            </a:r>
            <a:endParaRPr lang="ru-RU" i="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162</TotalTime>
  <Words>603</Words>
  <Application>Microsoft Office PowerPoint</Application>
  <PresentationFormat>Экран (4:3)</PresentationFormat>
  <Paragraphs>117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Волна</vt:lpstr>
      <vt:lpstr>Активные методы обучения  на уроках русского языка (из опыта работы)</vt:lpstr>
      <vt:lpstr>Активные методы обучения</vt:lpstr>
      <vt:lpstr>Особенности активных методов обучения:</vt:lpstr>
      <vt:lpstr>«Фантастическая добавка» </vt:lpstr>
      <vt:lpstr>Отсроченная загадка</vt:lpstr>
      <vt:lpstr>Какография(«Лови ошибку»)</vt:lpstr>
      <vt:lpstr>Морфемный конструктор</vt:lpstr>
      <vt:lpstr>Приемы мнемотехники Рифмованные правила</vt:lpstr>
      <vt:lpstr>Зрительные диктанты</vt:lpstr>
      <vt:lpstr>Орфографические сказки.</vt:lpstr>
      <vt:lpstr>Использование для чтения и письма орфографически-насыщенного материала</vt:lpstr>
      <vt:lpstr>Большой и маленький текст (измени текст)</vt:lpstr>
      <vt:lpstr>Работа в парах</vt:lpstr>
      <vt:lpstr>Игра «Шифровальщики»</vt:lpstr>
      <vt:lpstr>Игра «Узнай меня»</vt:lpstr>
      <vt:lpstr>«Хитрые сочетания»</vt:lpstr>
      <vt:lpstr>Эстафета</vt:lpstr>
      <vt:lpstr>Работа в группах</vt:lpstr>
      <vt:lpstr>Закрепление </vt:lpstr>
      <vt:lpstr>Библиотека МЭШ</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Активные методы обучения на уроках русского языка</dc:title>
  <cp:lastModifiedBy>Илья</cp:lastModifiedBy>
  <cp:revision>21</cp:revision>
  <dcterms:modified xsi:type="dcterms:W3CDTF">2022-02-25T16:14:36Z</dcterms:modified>
</cp:coreProperties>
</file>