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30" r:id="rId2"/>
    <p:sldMasterId id="2147483742" r:id="rId3"/>
    <p:sldMasterId id="2147483754" r:id="rId4"/>
    <p:sldMasterId id="2147483766" r:id="rId5"/>
  </p:sldMasterIdLst>
  <p:sldIdLst>
    <p:sldId id="307" r:id="rId6"/>
    <p:sldId id="292" r:id="rId7"/>
    <p:sldId id="293" r:id="rId8"/>
    <p:sldId id="294" r:id="rId9"/>
    <p:sldId id="256" r:id="rId10"/>
    <p:sldId id="281" r:id="rId11"/>
    <p:sldId id="295" r:id="rId12"/>
    <p:sldId id="276" r:id="rId13"/>
    <p:sldId id="277" r:id="rId14"/>
    <p:sldId id="296" r:id="rId15"/>
    <p:sldId id="297" r:id="rId16"/>
    <p:sldId id="298" r:id="rId17"/>
    <p:sldId id="311" r:id="rId18"/>
    <p:sldId id="299" r:id="rId19"/>
    <p:sldId id="288" r:id="rId20"/>
    <p:sldId id="303" r:id="rId21"/>
    <p:sldId id="313" r:id="rId22"/>
    <p:sldId id="308" r:id="rId23"/>
    <p:sldId id="314" r:id="rId24"/>
    <p:sldId id="283" r:id="rId25"/>
    <p:sldId id="304" r:id="rId26"/>
    <p:sldId id="260" r:id="rId27"/>
    <p:sldId id="259" r:id="rId28"/>
    <p:sldId id="279" r:id="rId29"/>
    <p:sldId id="312" r:id="rId30"/>
    <p:sldId id="310" r:id="rId31"/>
    <p:sldId id="285" r:id="rId32"/>
    <p:sldId id="290" r:id="rId33"/>
    <p:sldId id="30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60"/>
  </p:normalViewPr>
  <p:slideViewPr>
    <p:cSldViewPr>
      <p:cViewPr varScale="1">
        <p:scale>
          <a:sx n="86" d="100"/>
          <a:sy n="86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660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946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338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5327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216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5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55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2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93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80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696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35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94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3783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838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8516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110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342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1589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88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4600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6500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49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10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398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317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7142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57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615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3665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3989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1509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5403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62A528-93D4-45D9-90D0-51FE34B4F5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4824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544BBA-A04F-40A4-B05E-85E13B8D937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37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447122-D727-45FE-B497-DBD077E9750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154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2BDED6-5924-41E3-A1B6-ED508117A0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511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4DD200-5AD6-4481-8A73-304BFC295B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438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3000A8-0F8E-4D71-BD22-76BCA69F0D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8357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CC96A6-5BE9-4342-85EF-0F22FD3AC84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793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D20DE6-B557-4DC2-B1A9-ECC390CC3D2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159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15B1D-EBF9-49CF-A584-4C2A850821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337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871AE7-65A4-4DE4-9ABE-68A0249A173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301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4500E6-2E35-45DC-9D03-9FF46E0A4B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0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59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04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8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C392C9-705E-42B4-ACAD-C7F7B5D8EB8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3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Урок на последний, прощальный, Отправляется класс выпуск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784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prstClr val="black"/>
                </a:solidFill>
                <a:latin typeface="Calibri"/>
              </a:rPr>
              <a:t>             </a:t>
            </a:r>
            <a:r>
              <a:rPr lang="ru-RU" sz="4400" b="1" dirty="0" smtClean="0">
                <a:solidFill>
                  <a:srgbClr val="FFFF00"/>
                </a:solidFill>
                <a:latin typeface="Calibri"/>
              </a:rPr>
              <a:t>Четырёхугольник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5.infourok.ru/uploads/ex/01a4/000558d3-25c33e69/6/hello_html_m3809e2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6638925" cy="4095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34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/>
                <a:ea typeface="Times New Roman"/>
              </a:rPr>
              <a:t>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Цель </a:t>
            </a:r>
            <a:r>
              <a:rPr lang="ru-RU" sz="4400" b="1" dirty="0">
                <a:solidFill>
                  <a:srgbClr val="FF0000"/>
                </a:solidFill>
                <a:latin typeface="Times New Roman"/>
                <a:ea typeface="Times New Roman"/>
              </a:rPr>
              <a:t>нашего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урока: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Познакомиться </a:t>
            </a:r>
            <a:r>
              <a:rPr lang="ru-RU" sz="4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 основным свойством симметричных точек и  способом  построения симметричных </a:t>
            </a:r>
            <a:r>
              <a:rPr lang="ru-RU" sz="4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фигур</a:t>
            </a:r>
            <a:endParaRPr lang="ru-RU" sz="4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800" b="1" dirty="0">
                <a:solidFill>
                  <a:schemeClr val="bg1"/>
                </a:solidFill>
                <a:ea typeface="Calibri"/>
                <a:cs typeface="Times New Roman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93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02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5112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7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Основное свойство симметричных точек: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bg1"/>
                </a:solidFill>
              </a:rPr>
              <a:t>Симметричные точки находятся на одинаковом расстоянии от оси симметрии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Алгоритм построения точек, симметричных данным: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spcAft>
                <a:spcPts val="0"/>
              </a:spcAft>
              <a:buFont typeface="Courier New"/>
              <a:buChar char="o"/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Сделаем вывод: точки будут симметричными относительно оси, так как они находятся на одинаковом расстоянии от оси.</a:t>
            </a:r>
          </a:p>
          <a:p>
            <a:pPr marL="342900" lvl="0" indent="-342900">
              <a:spcAft>
                <a:spcPts val="0"/>
              </a:spcAft>
              <a:buFont typeface="Courier New"/>
              <a:buChar char="o"/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Посчитаем, на каком расстоянии от оси находится точка.</a:t>
            </a:r>
          </a:p>
          <a:p>
            <a:pPr marL="342900" lvl="0" indent="-342900">
              <a:spcAft>
                <a:spcPts val="0"/>
              </a:spcAft>
              <a:buFont typeface="Courier New"/>
              <a:buChar char="o"/>
            </a:pP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Двигаясь в том же направлении, но по другую сторону от оси, отсчитаем столько же клеток и отметим точку, симметричную данной.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4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54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</a:t>
            </a:r>
            <a:r>
              <a:rPr lang="ru-RU" sz="4800" b="1" dirty="0" err="1" smtClean="0">
                <a:solidFill>
                  <a:srgbClr val="FF0000"/>
                </a:solidFill>
              </a:rPr>
              <a:t>Физминутка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Раз – подняться, потянуться,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 Два – согнуться, разогнуться.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 Три – в ладоши три хлопка,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  Головою три кивка.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  На четыре - руки шире,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  Пять – руками помахать,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i="1" dirty="0">
                <a:solidFill>
                  <a:schemeClr val="accent4"/>
                </a:solidFill>
                <a:latin typeface="Times New Roman"/>
                <a:ea typeface="Times New Roman"/>
              </a:rPr>
              <a:t>  Шесть – за парту тихо сесть.</a:t>
            </a:r>
            <a:endParaRPr lang="ru-RU" sz="3200" b="1" dirty="0">
              <a:solidFill>
                <a:schemeClr val="accent4"/>
              </a:solidFill>
              <a:latin typeface="Times New Roman"/>
              <a:ea typeface="Times New Roman"/>
            </a:endParaRPr>
          </a:p>
          <a:p>
            <a:endParaRPr lang="ru-RU" sz="3200" b="1" dirty="0">
              <a:solidFill>
                <a:schemeClr val="accent4"/>
              </a:solidFill>
            </a:endParaRPr>
          </a:p>
        </p:txBody>
      </p:sp>
      <p:pic>
        <p:nvPicPr>
          <p:cNvPr id="4098" name="Picture 2" descr="http://playcast.ru/uploads/2016/12/17/209246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890" y="2564904"/>
            <a:ext cx="36766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0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136904" cy="632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13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52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vb.by/files/content/0411/12663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51" y="3467743"/>
            <a:ext cx="476250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od-press.uz/uploads/2018-12-21/reports/152/154536546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58255"/>
            <a:ext cx="3810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roforient62.kuz-edu.ru/img/%D0%B0%D1%80%D1%85%D0%B8%D1%82%D0%B5%D0%BA%D1%82%D0%BE%D1%80%20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38" y="372307"/>
            <a:ext cx="4371314" cy="345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nk.org.ua/images/ea/b7/05/eab7001f86fcad81bccbb193e53b022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4026024" cy="300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32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sz="4400" b="1" dirty="0" smtClean="0">
                <a:solidFill>
                  <a:srgbClr val="FFFF00"/>
                </a:solidFill>
              </a:rPr>
              <a:t>Девиз </a:t>
            </a:r>
            <a:r>
              <a:rPr lang="ru-RU" sz="4400" b="1" dirty="0">
                <a:solidFill>
                  <a:srgbClr val="FFFF00"/>
                </a:solidFill>
              </a:rPr>
              <a:t>нашего </a:t>
            </a:r>
            <a:r>
              <a:rPr lang="ru-RU" sz="4400" b="1" dirty="0" smtClean="0">
                <a:solidFill>
                  <a:srgbClr val="FFFF00"/>
                </a:solidFill>
              </a:rPr>
              <a:t>урока: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6600" b="1" dirty="0" smtClean="0">
                <a:solidFill>
                  <a:schemeClr val="bg1"/>
                </a:solidFill>
                <a:latin typeface="Times New Roman"/>
                <a:ea typeface="Calibri"/>
              </a:rPr>
              <a:t>  «</a:t>
            </a:r>
            <a:r>
              <a:rPr lang="ru-RU" sz="6600" b="1" i="1" dirty="0">
                <a:solidFill>
                  <a:schemeClr val="bg1"/>
                </a:solidFill>
                <a:latin typeface="Times New Roman"/>
                <a:ea typeface="Calibri"/>
              </a:rPr>
              <a:t>Мир  освещается  солнцем, а человек – знаниями</a:t>
            </a:r>
            <a:r>
              <a:rPr lang="ru-RU" sz="6600" b="1" i="1" dirty="0" smtClean="0">
                <a:solidFill>
                  <a:schemeClr val="bg1"/>
                </a:solidFill>
                <a:latin typeface="Times New Roman"/>
                <a:ea typeface="Calibri"/>
              </a:rPr>
              <a:t>»</a:t>
            </a:r>
            <a:endParaRPr lang="ru-RU" sz="6600" b="1" dirty="0">
              <a:solidFill>
                <a:schemeClr val="bg1"/>
              </a:solidFill>
              <a:latin typeface="Arial"/>
              <a:ea typeface="Calibri"/>
            </a:endParaRPr>
          </a:p>
          <a:p>
            <a:pPr algn="ctr"/>
            <a:endParaRPr lang="ru-RU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</p:spPr>
        <p:txBody>
          <a:bodyPr/>
          <a:lstStyle/>
          <a:p>
            <a:r>
              <a:rPr lang="ru-RU" dirty="0" smtClean="0"/>
              <a:t>     </a:t>
            </a:r>
            <a:r>
              <a:rPr lang="ru-RU" b="1" dirty="0" smtClean="0">
                <a:solidFill>
                  <a:srgbClr val="FFC000"/>
                </a:solidFill>
              </a:rPr>
              <a:t>СИММЕТРИЯ В АРХИТЕКТУРЕ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Практика\Преддипломная практика\Конспекты\Мои\ИЗО\1\timthumb.ph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00484" y="1063297"/>
            <a:ext cx="4762500" cy="2667000"/>
          </a:xfrm>
          <a:prstGeom prst="rect">
            <a:avLst/>
          </a:prstGeom>
          <a:noFill/>
        </p:spPr>
      </p:pic>
      <p:pic>
        <p:nvPicPr>
          <p:cNvPr id="2051" name="Picture 3" descr="D:\Практика\Преддипломная практика\Конспекты\Мои\ИЗО\1\0008-018-Kak-japontsy-otnosjatsja-k-simmetri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3" y="1124744"/>
            <a:ext cx="4232366" cy="2821577"/>
          </a:xfrm>
          <a:prstGeom prst="rect">
            <a:avLst/>
          </a:prstGeom>
          <a:noFill/>
        </p:spPr>
      </p:pic>
      <p:pic>
        <p:nvPicPr>
          <p:cNvPr id="2052" name="Picture 4" descr="D:\Практика\Преддипломная практика\Конспекты\Мои\ИЗО\1\NotreDamedeParis_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11634" y="3730297"/>
            <a:ext cx="4005942" cy="3004457"/>
          </a:xfrm>
          <a:prstGeom prst="rect">
            <a:avLst/>
          </a:prstGeom>
          <a:noFill/>
        </p:spPr>
      </p:pic>
      <p:pic>
        <p:nvPicPr>
          <p:cNvPr id="2053" name="Picture 5" descr="D:\Практика\Преддипломная практика\Конспекты\Мои\ИЗО\1\Osevaya-simmetriy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3" y="4046913"/>
            <a:ext cx="4762500" cy="2619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985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sz="4000" b="1" dirty="0" smtClean="0">
                <a:solidFill>
                  <a:srgbClr val="FFFF00"/>
                </a:solidFill>
              </a:rPr>
              <a:t>СИММЕТРИЯ В ТЕХНИКЕ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5122" name="Picture 2" descr="https://go1.imgsmail.ru/imgpreview?key=45c2c236d4b705df&amp;mb=imgdb_preview_18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38884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.artfile.ru/3660x2488_602478_%5Bwww.ArtFile.ru%5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84784"/>
            <a:ext cx="4568694" cy="275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hi-tech.imgsmail.ru/hitech_img/31978076ae44597ed5c95460ceed359a/r/650x326/i/90/3b/a7e34a27712400a97adaaf900c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3" y="3645024"/>
            <a:ext cx="5854819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newsletter.infoflot.ru/Articles/54/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437112"/>
            <a:ext cx="3176335" cy="223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20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s01.urokimatematiki.ru/e/0011a0-0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1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8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СИММЕТРИЯ В ПРИРО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" y="-2903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2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Симметрия у вас дом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34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bipbap.ru/wp-content/uploads/2017/07/28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0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/>
                <a:ea typeface="Times New Roman"/>
              </a:rPr>
              <a:t>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Цель </a:t>
            </a:r>
            <a:r>
              <a:rPr lang="ru-RU" sz="4400" b="1" dirty="0">
                <a:solidFill>
                  <a:srgbClr val="FF0000"/>
                </a:solidFill>
                <a:latin typeface="Times New Roman"/>
                <a:ea typeface="Times New Roman"/>
              </a:rPr>
              <a:t>нашего </a:t>
            </a:r>
            <a:r>
              <a:rPr lang="ru-RU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урока: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Познакомиться </a:t>
            </a:r>
            <a:r>
              <a:rPr lang="ru-RU" sz="48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 основным свойством симметричных точек и  способом  построения симметричных </a:t>
            </a:r>
            <a:r>
              <a:rPr lang="ru-RU" sz="4800" b="1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фигур</a:t>
            </a:r>
            <a:endParaRPr lang="ru-RU" sz="4800" b="1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800" b="1" dirty="0">
                <a:solidFill>
                  <a:schemeClr val="bg1"/>
                </a:solidFill>
                <a:ea typeface="Calibri"/>
                <a:cs typeface="Times New Roman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12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sz="3600" b="1" dirty="0" smtClean="0">
                <a:solidFill>
                  <a:srgbClr val="FFFF00"/>
                </a:solidFill>
              </a:rPr>
              <a:t>Закончите </a:t>
            </a:r>
            <a:r>
              <a:rPr lang="ru-RU" sz="3600" b="1" dirty="0">
                <a:solidFill>
                  <a:srgbClr val="FFFF00"/>
                </a:solidFill>
              </a:rPr>
              <a:t>предложения:</a:t>
            </a:r>
            <a:br>
              <a:rPr lang="ru-RU" sz="3600" b="1" dirty="0">
                <a:solidFill>
                  <a:srgbClr val="FFFF00"/>
                </a:solidFill>
              </a:rPr>
            </a:b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836195"/>
          </a:xfrm>
        </p:spPr>
        <p:txBody>
          <a:bodyPr>
            <a:normAutofit/>
          </a:bodyPr>
          <a:lstStyle/>
          <a:p>
            <a:pPr marL="342900" lvl="0"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Сегодня на уроке я познакомился (</a:t>
            </a:r>
            <a:r>
              <a:rPr lang="ru-RU" sz="2800" b="1" dirty="0" err="1">
                <a:solidFill>
                  <a:schemeClr val="bg1"/>
                </a:solidFill>
              </a:rPr>
              <a:t>лась</a:t>
            </a:r>
            <a:r>
              <a:rPr lang="ru-RU" sz="2800" b="1" dirty="0">
                <a:solidFill>
                  <a:schemeClr val="bg1"/>
                </a:solidFill>
              </a:rPr>
              <a:t>)….</a:t>
            </a:r>
          </a:p>
          <a:p>
            <a:pPr marL="342900" lvl="0"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На уроке я научился (</a:t>
            </a:r>
            <a:r>
              <a:rPr lang="ru-RU" sz="2800" b="1" dirty="0" err="1">
                <a:solidFill>
                  <a:schemeClr val="bg1"/>
                </a:solidFill>
              </a:rPr>
              <a:t>лась</a:t>
            </a:r>
            <a:r>
              <a:rPr lang="ru-RU" sz="2800" b="1" dirty="0">
                <a:solidFill>
                  <a:schemeClr val="bg1"/>
                </a:solidFill>
              </a:rPr>
              <a:t>)….</a:t>
            </a:r>
          </a:p>
          <a:p>
            <a:pPr marL="342900" lvl="0"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Мне показалось трудным ….</a:t>
            </a:r>
          </a:p>
          <a:p>
            <a:pPr marL="342900" lvl="0"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800" b="1" dirty="0">
                <a:solidFill>
                  <a:schemeClr val="bg1"/>
                </a:solidFill>
              </a:rPr>
              <a:t>Новые знания мне пригодятся….</a:t>
            </a:r>
          </a:p>
          <a:p>
            <a:pPr marL="0" indent="0">
              <a:buNone/>
            </a:pP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E:\яяяя)))\69703375_0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473200"/>
            <a:ext cx="3643312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41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51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fs00.infourok.ru/images/doc/183/209211/img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56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3600" b="1" dirty="0" smtClean="0">
                <a:solidFill>
                  <a:srgbClr val="FFFF00"/>
                </a:solidFill>
              </a:rPr>
              <a:t>Этот удивительный мир…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ww.origins.org.ua/pictures/babochki_photo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60040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ihi.ru/pics/2016/10/11/7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61048"/>
            <a:ext cx="3508623" cy="254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o2.imgsmail.ru/imgpreview?key=562601fcaf6c0cf4&amp;mb=imgdb_preview_18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7"/>
            <a:ext cx="2888754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76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886700" cy="1325563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sz="4000" b="1" dirty="0" smtClean="0">
                <a:solidFill>
                  <a:srgbClr val="FFFF00"/>
                </a:solidFill>
              </a:rPr>
              <a:t>Игра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b="1" dirty="0">
                <a:solidFill>
                  <a:srgbClr val="FFFF00"/>
                </a:solidFill>
              </a:rPr>
              <a:t>«Собери слово</a:t>
            </a:r>
            <a:r>
              <a:rPr lang="ru-RU" sz="4000" b="1" dirty="0" smtClean="0">
                <a:solidFill>
                  <a:srgbClr val="FFFF00"/>
                </a:solidFill>
              </a:rPr>
              <a:t>»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575818" y="1844824"/>
            <a:ext cx="45719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42493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7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ИММЕТРИЯ НА КЛЕТЧАТОЙ БУМАГ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934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17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776" y="188640"/>
            <a:ext cx="7886700" cy="159348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71450" lvl="0" indent="-171450" algn="ctr">
              <a:spcBef>
                <a:spcPts val="750"/>
              </a:spcBef>
            </a:pPr>
            <a:r>
              <a:rPr lang="ru-RU" sz="2800" b="1" dirty="0">
                <a:solidFill>
                  <a:srgbClr val="0070C0"/>
                </a:solidFill>
              </a:rPr>
              <a:t>Слово «</a:t>
            </a:r>
            <a:r>
              <a:rPr lang="ru-RU" sz="2800" b="1" i="1" dirty="0">
                <a:solidFill>
                  <a:srgbClr val="0070C0"/>
                </a:solidFill>
              </a:rPr>
              <a:t>симметрия</a:t>
            </a:r>
            <a:r>
              <a:rPr lang="ru-RU" sz="2800" b="1" dirty="0">
                <a:solidFill>
                  <a:srgbClr val="0070C0"/>
                </a:solidFill>
              </a:rPr>
              <a:t>» в переводе с греческого </a:t>
            </a:r>
            <a:r>
              <a:rPr lang="ru-RU" sz="2800" b="1" dirty="0" smtClean="0">
                <a:solidFill>
                  <a:srgbClr val="0070C0"/>
                </a:solidFill>
              </a:rPr>
              <a:t>языка звучит </a:t>
            </a:r>
            <a:r>
              <a:rPr lang="ru-RU" sz="2800" b="1" dirty="0">
                <a:solidFill>
                  <a:srgbClr val="0070C0"/>
                </a:solidFill>
              </a:rPr>
              <a:t>как “гармония”, означая красоту, пропорциональность. </a:t>
            </a:r>
            <a:br>
              <a:rPr lang="ru-RU" sz="2800" b="1" dirty="0">
                <a:solidFill>
                  <a:srgbClr val="0070C0"/>
                </a:solidFill>
              </a:rPr>
            </a:b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     </a:t>
            </a:r>
            <a:r>
              <a:rPr lang="ru-RU" sz="3600" b="1" dirty="0" smtClean="0">
                <a:solidFill>
                  <a:srgbClr val="FFFF00"/>
                </a:solidFill>
              </a:rPr>
              <a:t>Симметрия </a:t>
            </a:r>
            <a:r>
              <a:rPr lang="ru-RU" sz="3600" b="1" dirty="0">
                <a:solidFill>
                  <a:srgbClr val="FFFF00"/>
                </a:solidFill>
              </a:rPr>
              <a:t>– одинаковое расположение  частей </a:t>
            </a:r>
            <a:r>
              <a:rPr lang="ru-RU" sz="3600" b="1" dirty="0" smtClean="0">
                <a:solidFill>
                  <a:srgbClr val="FFFF00"/>
                </a:solidFill>
              </a:rPr>
              <a:t>какого - </a:t>
            </a:r>
            <a:r>
              <a:rPr lang="ru-RU" sz="3600" b="1" dirty="0">
                <a:solidFill>
                  <a:srgbClr val="FFFF00"/>
                </a:solidFill>
              </a:rPr>
              <a:t>либо предмета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D:\Практика\Преддипломная практика\Конспекты\Мои\ИЗО\1\4dcc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8064" y="3501009"/>
            <a:ext cx="3810000" cy="3085890"/>
          </a:xfrm>
          <a:prstGeom prst="rect">
            <a:avLst/>
          </a:prstGeom>
          <a:noFill/>
        </p:spPr>
      </p:pic>
      <p:pic>
        <p:nvPicPr>
          <p:cNvPr id="1029" name="Picture 5" descr="D:\Практика\Преддипломная практика\Конспекты\Мои\ИЗО\1\2059355446044a2245d0ca6b3d211eb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501008"/>
            <a:ext cx="3894388" cy="3085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13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r>
              <a:rPr lang="ru-RU" sz="4400" b="1" dirty="0" smtClean="0">
                <a:solidFill>
                  <a:srgbClr val="FFC000"/>
                </a:solidFill>
              </a:rPr>
              <a:t>ОСЬ СИММЕТРИИ</a:t>
            </a:r>
            <a:endParaRPr lang="ru-RU" sz="4400" b="1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s://fs00.infourok.ru/images/doc/189/216068/640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5148"/>
            <a:ext cx="7344816" cy="489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0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2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41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много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63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211</Words>
  <Application>Microsoft Office PowerPoint</Application>
  <PresentationFormat>Экран (4:3)</PresentationFormat>
  <Paragraphs>35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Тема Office</vt:lpstr>
      <vt:lpstr>1_Тема Office</vt:lpstr>
      <vt:lpstr>2_Тема Office</vt:lpstr>
      <vt:lpstr>3_Тема Office</vt:lpstr>
      <vt:lpstr>Оформление по умолчанию</vt:lpstr>
      <vt:lpstr>Презентация PowerPoint</vt:lpstr>
      <vt:lpstr>         Девиз нашего урока:</vt:lpstr>
      <vt:lpstr>        Этот удивительный мир…</vt:lpstr>
      <vt:lpstr>           Игра «Собери слово»</vt:lpstr>
      <vt:lpstr>Презентация PowerPoint</vt:lpstr>
      <vt:lpstr>Слово «симметрия» в переводе с греческого языка звучит как “гармония”, означая красоту, пропорциональность.  </vt:lpstr>
      <vt:lpstr>           ОСЬ СИММЕТРИИ</vt:lpstr>
      <vt:lpstr>Презентация PowerPoint</vt:lpstr>
      <vt:lpstr>Презентация PowerPoint</vt:lpstr>
      <vt:lpstr>             Четырёхугольник</vt:lpstr>
      <vt:lpstr>            Цель нашего урока:</vt:lpstr>
      <vt:lpstr>Презентация PowerPoint</vt:lpstr>
      <vt:lpstr>Основное свойство симметричных точек:</vt:lpstr>
      <vt:lpstr>Алгоритм построения точек, симметричных данным:</vt:lpstr>
      <vt:lpstr>Презентация PowerPoint</vt:lpstr>
      <vt:lpstr>            Физминутка</vt:lpstr>
      <vt:lpstr>Презентация PowerPoint</vt:lpstr>
      <vt:lpstr>Презентация PowerPoint</vt:lpstr>
      <vt:lpstr>Презентация PowerPoint</vt:lpstr>
      <vt:lpstr>     СИММЕТРИЯ В АРХИТЕКТУРЕ</vt:lpstr>
      <vt:lpstr>       СИММЕТРИЯ В ТЕХНИКЕ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Цель нашего урока:</vt:lpstr>
      <vt:lpstr>          Закончите предложения: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2016-02-20T01:25:56Z</dcterms:created>
  <dcterms:modified xsi:type="dcterms:W3CDTF">2019-12-04T01:38:05Z</dcterms:modified>
</cp:coreProperties>
</file>