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ppt/diagrams/data32.xml" ContentType="application/vnd.openxmlformats-officedocument.drawingml.diagramData+xml"/>
  <Override PartName="/ppt/diagrams/layout32.xml" ContentType="application/vnd.openxmlformats-officedocument.drawingml.diagramLayout+xml"/>
  <Override PartName="/ppt/diagrams/quickStyle32.xml" ContentType="application/vnd.openxmlformats-officedocument.drawingml.diagramStyle+xml"/>
  <Override PartName="/ppt/diagrams/colors32.xml" ContentType="application/vnd.openxmlformats-officedocument.drawingml.diagramColors+xml"/>
  <Override PartName="/ppt/diagrams/drawing32.xml" ContentType="application/vnd.ms-office.drawingml.diagramDrawing+xml"/>
  <Override PartName="/ppt/diagrams/data33.xml" ContentType="application/vnd.openxmlformats-officedocument.drawingml.diagramData+xml"/>
  <Override PartName="/ppt/diagrams/layout33.xml" ContentType="application/vnd.openxmlformats-officedocument.drawingml.diagramLayout+xml"/>
  <Override PartName="/ppt/diagrams/quickStyle33.xml" ContentType="application/vnd.openxmlformats-officedocument.drawingml.diagramStyle+xml"/>
  <Override PartName="/ppt/diagrams/colors33.xml" ContentType="application/vnd.openxmlformats-officedocument.drawingml.diagramColors+xml"/>
  <Override PartName="/ppt/diagrams/drawing33.xml" ContentType="application/vnd.ms-office.drawingml.diagramDrawing+xml"/>
  <Override PartName="/ppt/diagrams/data34.xml" ContentType="application/vnd.openxmlformats-officedocument.drawingml.diagramData+xml"/>
  <Override PartName="/ppt/diagrams/layout34.xml" ContentType="application/vnd.openxmlformats-officedocument.drawingml.diagramLayout+xml"/>
  <Override PartName="/ppt/diagrams/quickStyle34.xml" ContentType="application/vnd.openxmlformats-officedocument.drawingml.diagramStyle+xml"/>
  <Override PartName="/ppt/diagrams/colors34.xml" ContentType="application/vnd.openxmlformats-officedocument.drawingml.diagramColors+xml"/>
  <Override PartName="/ppt/diagrams/drawing34.xml" ContentType="application/vnd.ms-office.drawingml.diagramDrawing+xml"/>
  <Override PartName="/ppt/diagrams/data35.xml" ContentType="application/vnd.openxmlformats-officedocument.drawingml.diagramData+xml"/>
  <Override PartName="/ppt/diagrams/layout35.xml" ContentType="application/vnd.openxmlformats-officedocument.drawingml.diagramLayout+xml"/>
  <Override PartName="/ppt/diagrams/quickStyle35.xml" ContentType="application/vnd.openxmlformats-officedocument.drawingml.diagramStyle+xml"/>
  <Override PartName="/ppt/diagrams/colors35.xml" ContentType="application/vnd.openxmlformats-officedocument.drawingml.diagramColors+xml"/>
  <Override PartName="/ppt/diagrams/drawing35.xml" ContentType="application/vnd.ms-office.drawingml.diagramDrawing+xml"/>
  <Override PartName="/ppt/diagrams/data36.xml" ContentType="application/vnd.openxmlformats-officedocument.drawingml.diagramData+xml"/>
  <Override PartName="/ppt/diagrams/layout36.xml" ContentType="application/vnd.openxmlformats-officedocument.drawingml.diagramLayout+xml"/>
  <Override PartName="/ppt/diagrams/quickStyle36.xml" ContentType="application/vnd.openxmlformats-officedocument.drawingml.diagramStyle+xml"/>
  <Override PartName="/ppt/diagrams/colors36.xml" ContentType="application/vnd.openxmlformats-officedocument.drawingml.diagramColors+xml"/>
  <Override PartName="/ppt/diagrams/drawing36.xml" ContentType="application/vnd.ms-office.drawingml.diagramDrawing+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43"/>
  </p:notesMasterIdLst>
  <p:sldIdLst>
    <p:sldId id="436" r:id="rId2"/>
    <p:sldId id="494" r:id="rId3"/>
    <p:sldId id="476" r:id="rId4"/>
    <p:sldId id="490" r:id="rId5"/>
    <p:sldId id="510" r:id="rId6"/>
    <p:sldId id="508" r:id="rId7"/>
    <p:sldId id="437" r:id="rId8"/>
    <p:sldId id="463" r:id="rId9"/>
    <p:sldId id="489" r:id="rId10"/>
    <p:sldId id="492" r:id="rId11"/>
    <p:sldId id="477" r:id="rId12"/>
    <p:sldId id="495" r:id="rId13"/>
    <p:sldId id="511" r:id="rId14"/>
    <p:sldId id="513" r:id="rId15"/>
    <p:sldId id="512" r:id="rId16"/>
    <p:sldId id="514" r:id="rId17"/>
    <p:sldId id="515" r:id="rId18"/>
    <p:sldId id="516" r:id="rId19"/>
    <p:sldId id="517" r:id="rId20"/>
    <p:sldId id="518" r:id="rId21"/>
    <p:sldId id="520" r:id="rId22"/>
    <p:sldId id="519" r:id="rId23"/>
    <p:sldId id="521" r:id="rId24"/>
    <p:sldId id="522" r:id="rId25"/>
    <p:sldId id="523" r:id="rId26"/>
    <p:sldId id="524" r:id="rId27"/>
    <p:sldId id="525" r:id="rId28"/>
    <p:sldId id="526" r:id="rId29"/>
    <p:sldId id="527" r:id="rId30"/>
    <p:sldId id="528" r:id="rId31"/>
    <p:sldId id="529" r:id="rId32"/>
    <p:sldId id="530" r:id="rId33"/>
    <p:sldId id="531" r:id="rId34"/>
    <p:sldId id="536" r:id="rId35"/>
    <p:sldId id="537" r:id="rId36"/>
    <p:sldId id="532" r:id="rId37"/>
    <p:sldId id="533" r:id="rId38"/>
    <p:sldId id="534" r:id="rId39"/>
    <p:sldId id="506" r:id="rId40"/>
    <p:sldId id="509" r:id="rId41"/>
    <p:sldId id="461" r:id="rId4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81"/>
  </p:normalViewPr>
  <p:slideViewPr>
    <p:cSldViewPr>
      <p:cViewPr varScale="1">
        <p:scale>
          <a:sx n="66" d="100"/>
          <a:sy n="66" d="100"/>
        </p:scale>
        <p:origin x="-876" y="-108"/>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diagrams/_rels/data10.xml.rels><?xml version="1.0" encoding="UTF-8" standalone="yes"?>
<Relationships xmlns="http://schemas.openxmlformats.org/package/2006/relationships"><Relationship Id="rId1" Type="http://schemas.openxmlformats.org/officeDocument/2006/relationships/image" Target="../media/image5.png"/></Relationships>
</file>

<file path=ppt/diagrams/_rels/data7.xml.rels><?xml version="1.0" encoding="UTF-8" standalone="yes"?>
<Relationships xmlns="http://schemas.openxmlformats.org/package/2006/relationships"><Relationship Id="rId1" Type="http://schemas.openxmlformats.org/officeDocument/2006/relationships/image" Target="../media/image4.png"/></Relationships>
</file>

<file path=ppt/diagrams/_rels/drawing10.xml.rels><?xml version="1.0" encoding="UTF-8" standalone="yes"?>
<Relationships xmlns="http://schemas.openxmlformats.org/package/2006/relationships"><Relationship Id="rId1" Type="http://schemas.openxmlformats.org/officeDocument/2006/relationships/image" Target="../media/image5.png"/></Relationships>
</file>

<file path=ppt/diagrams/_rels/drawing7.xml.rels><?xml version="1.0" encoding="UTF-8" standalone="yes"?>
<Relationships xmlns="http://schemas.openxmlformats.org/package/2006/relationships"><Relationship Id="rId1" Type="http://schemas.openxmlformats.org/officeDocument/2006/relationships/image" Target="../media/image4.png"/></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4.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5.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6.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4D0A91B-E29C-4867-8307-06181AC035C4}" type="doc">
      <dgm:prSet loTypeId="urn:microsoft.com/office/officeart/2005/8/layout/default#6" loCatId="list" qsTypeId="urn:microsoft.com/office/officeart/2005/8/quickstyle/simple5" qsCatId="simple" csTypeId="urn:microsoft.com/office/officeart/2005/8/colors/colorful5" csCatId="colorful" phldr="1"/>
      <dgm:spPr/>
      <dgm:t>
        <a:bodyPr/>
        <a:lstStyle/>
        <a:p>
          <a:endParaRPr lang="ru-RU"/>
        </a:p>
      </dgm:t>
    </dgm:pt>
    <dgm:pt modelId="{563A7797-0B1B-4B0B-9646-93595292C2BE}">
      <dgm:prSet custT="1"/>
      <dgm:spPr/>
      <dgm:t>
        <a:bodyPr/>
        <a:lstStyle/>
        <a:p>
          <a:r>
            <a:rPr lang="ru-RU" sz="4000" dirty="0" smtClean="0">
              <a:solidFill>
                <a:srgbClr val="C00000"/>
              </a:solidFill>
              <a:latin typeface="Times New Roman" pitchFamily="18" charset="0"/>
              <a:cs typeface="Times New Roman" pitchFamily="18" charset="0"/>
            </a:rPr>
            <a:t>Средние века – </a:t>
          </a:r>
          <a:r>
            <a:rPr lang="ru-RU" sz="4000" dirty="0" smtClean="0">
              <a:solidFill>
                <a:schemeClr val="tx1"/>
              </a:solidFill>
              <a:latin typeface="Times New Roman" pitchFamily="18" charset="0"/>
              <a:cs typeface="Times New Roman" pitchFamily="18" charset="0"/>
            </a:rPr>
            <a:t>это период полного господства феодализма, крепостничества и христианства в Европе.</a:t>
          </a:r>
        </a:p>
        <a:p>
          <a:r>
            <a:rPr lang="ru-RU" sz="4000" dirty="0" smtClean="0">
              <a:solidFill>
                <a:schemeClr val="tx1"/>
              </a:solidFill>
              <a:latin typeface="Times New Roman" pitchFamily="18" charset="0"/>
              <a:cs typeface="Times New Roman" pitchFamily="18" charset="0"/>
            </a:rPr>
            <a:t>Именно две особенности </a:t>
          </a:r>
          <a:r>
            <a:rPr lang="ru-RU" sz="4000" dirty="0" smtClean="0">
              <a:solidFill>
                <a:srgbClr val="C00000"/>
              </a:solidFill>
              <a:latin typeface="Times New Roman" pitchFamily="18" charset="0"/>
              <a:cs typeface="Times New Roman" pitchFamily="18" charset="0"/>
            </a:rPr>
            <a:t>- феодализм и христианство </a:t>
          </a:r>
          <a:r>
            <a:rPr lang="ru-RU" sz="4000" dirty="0" smtClean="0">
              <a:solidFill>
                <a:schemeClr val="tx1"/>
              </a:solidFill>
              <a:latin typeface="Times New Roman" pitchFamily="18" charset="0"/>
              <a:cs typeface="Times New Roman" pitchFamily="18" charset="0"/>
            </a:rPr>
            <a:t>-  обусловили собой содержание и состояние </a:t>
          </a:r>
          <a:r>
            <a:rPr lang="ru-RU" sz="4000" dirty="0" smtClean="0">
              <a:solidFill>
                <a:srgbClr val="C00000"/>
              </a:solidFill>
              <a:latin typeface="Times New Roman" pitchFamily="18" charset="0"/>
              <a:cs typeface="Times New Roman" pitchFamily="18" charset="0"/>
            </a:rPr>
            <a:t>Средневековой философии.</a:t>
          </a:r>
        </a:p>
        <a:p>
          <a:r>
            <a:rPr lang="ru-RU" sz="4000" dirty="0" smtClean="0">
              <a:solidFill>
                <a:schemeClr val="tx1"/>
              </a:solidFill>
              <a:latin typeface="Times New Roman" pitchFamily="18" charset="0"/>
              <a:cs typeface="Times New Roman" pitchFamily="18" charset="0"/>
            </a:rPr>
            <a:t>Данная философия – </a:t>
          </a:r>
          <a:r>
            <a:rPr lang="ru-RU" sz="4000" dirty="0" smtClean="0">
              <a:solidFill>
                <a:srgbClr val="C00000"/>
              </a:solidFill>
              <a:latin typeface="Times New Roman" pitchFamily="18" charset="0"/>
              <a:cs typeface="Times New Roman" pitchFamily="18" charset="0"/>
            </a:rPr>
            <a:t>Богословие.</a:t>
          </a:r>
        </a:p>
        <a:p>
          <a:r>
            <a:rPr lang="ru-RU" sz="4000" dirty="0" smtClean="0">
              <a:solidFill>
                <a:schemeClr val="tx1"/>
              </a:solidFill>
              <a:latin typeface="Times New Roman" pitchFamily="18" charset="0"/>
              <a:cs typeface="Times New Roman" pitchFamily="18" charset="0"/>
            </a:rPr>
            <a:t>Движение философской мысли пронизано проблемами </a:t>
          </a:r>
          <a:r>
            <a:rPr lang="ru-RU" sz="4000" dirty="0" smtClean="0">
              <a:solidFill>
                <a:srgbClr val="C00000"/>
              </a:solidFill>
              <a:latin typeface="Times New Roman" pitchFamily="18" charset="0"/>
              <a:cs typeface="Times New Roman" pitchFamily="18" charset="0"/>
            </a:rPr>
            <a:t>религии.</a:t>
          </a:r>
        </a:p>
        <a:p>
          <a:endParaRPr lang="ru-RU" sz="4800" dirty="0">
            <a:solidFill>
              <a:schemeClr val="tx1"/>
            </a:solidFill>
            <a:latin typeface="Times New Roman" pitchFamily="18" charset="0"/>
            <a:cs typeface="Times New Roman" pitchFamily="18" charset="0"/>
          </a:endParaRPr>
        </a:p>
      </dgm:t>
    </dgm:pt>
    <dgm:pt modelId="{56E42B08-C7FD-475D-8CF4-50DCC4F6BA8D}" type="parTrans" cxnId="{0459C023-C01F-48FB-8707-8910CFAE5EED}">
      <dgm:prSet/>
      <dgm:spPr/>
      <dgm:t>
        <a:bodyPr/>
        <a:lstStyle/>
        <a:p>
          <a:endParaRPr lang="ru-RU"/>
        </a:p>
      </dgm:t>
    </dgm:pt>
    <dgm:pt modelId="{33677F37-6C04-4BAE-A9DA-561B44D71D60}" type="sibTrans" cxnId="{0459C023-C01F-48FB-8707-8910CFAE5EED}">
      <dgm:prSet/>
      <dgm:spPr/>
      <dgm:t>
        <a:bodyPr/>
        <a:lstStyle/>
        <a:p>
          <a:endParaRPr lang="ru-RU"/>
        </a:p>
      </dgm:t>
    </dgm:pt>
    <dgm:pt modelId="{D0E9C654-8D8F-4C10-B29C-B8467F2C65FB}" type="pres">
      <dgm:prSet presAssocID="{64D0A91B-E29C-4867-8307-06181AC035C4}" presName="diagram" presStyleCnt="0">
        <dgm:presLayoutVars>
          <dgm:dir/>
          <dgm:resizeHandles val="exact"/>
        </dgm:presLayoutVars>
      </dgm:prSet>
      <dgm:spPr/>
      <dgm:t>
        <a:bodyPr/>
        <a:lstStyle/>
        <a:p>
          <a:endParaRPr lang="ru-RU"/>
        </a:p>
      </dgm:t>
    </dgm:pt>
    <dgm:pt modelId="{371497B5-59B4-4FFF-854A-6F0AA873CA06}" type="pres">
      <dgm:prSet presAssocID="{563A7797-0B1B-4B0B-9646-93595292C2BE}" presName="node" presStyleLbl="node1" presStyleIdx="0" presStyleCnt="1">
        <dgm:presLayoutVars>
          <dgm:bulletEnabled val="1"/>
        </dgm:presLayoutVars>
      </dgm:prSet>
      <dgm:spPr/>
      <dgm:t>
        <a:bodyPr/>
        <a:lstStyle/>
        <a:p>
          <a:endParaRPr lang="ru-RU"/>
        </a:p>
      </dgm:t>
    </dgm:pt>
  </dgm:ptLst>
  <dgm:cxnLst>
    <dgm:cxn modelId="{B6592DFD-7BDA-4E63-B1B0-E237A78110EE}" type="presOf" srcId="{64D0A91B-E29C-4867-8307-06181AC035C4}" destId="{D0E9C654-8D8F-4C10-B29C-B8467F2C65FB}" srcOrd="0" destOrd="0" presId="urn:microsoft.com/office/officeart/2005/8/layout/default#6"/>
    <dgm:cxn modelId="{C6D9B330-A701-45A3-A918-2C658B5F4B3C}" type="presOf" srcId="{563A7797-0B1B-4B0B-9646-93595292C2BE}" destId="{371497B5-59B4-4FFF-854A-6F0AA873CA06}" srcOrd="0" destOrd="0" presId="urn:microsoft.com/office/officeart/2005/8/layout/default#6"/>
    <dgm:cxn modelId="{0459C023-C01F-48FB-8707-8910CFAE5EED}" srcId="{64D0A91B-E29C-4867-8307-06181AC035C4}" destId="{563A7797-0B1B-4B0B-9646-93595292C2BE}" srcOrd="0" destOrd="0" parTransId="{56E42B08-C7FD-475D-8CF4-50DCC4F6BA8D}" sibTransId="{33677F37-6C04-4BAE-A9DA-561B44D71D60}"/>
    <dgm:cxn modelId="{D3619919-ACBA-4CF9-AC3F-AEB1D8AE6F87}" type="presParOf" srcId="{D0E9C654-8D8F-4C10-B29C-B8467F2C65FB}" destId="{371497B5-59B4-4FFF-854A-6F0AA873CA06}" srcOrd="0" destOrd="0" presId="urn:microsoft.com/office/officeart/2005/8/layout/defaul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64D0A91B-E29C-4867-8307-06181AC035C4}" type="doc">
      <dgm:prSet loTypeId="urn:microsoft.com/office/officeart/2005/8/layout/default#7" loCatId="list" qsTypeId="urn:microsoft.com/office/officeart/2005/8/quickstyle/simple5" qsCatId="simple" csTypeId="urn:microsoft.com/office/officeart/2005/8/colors/accent1_3" csCatId="accent1" phldr="1"/>
      <dgm:spPr/>
      <dgm:t>
        <a:bodyPr/>
        <a:lstStyle/>
        <a:p>
          <a:endParaRPr lang="ru-RU"/>
        </a:p>
      </dgm:t>
    </dgm:pt>
    <dgm:pt modelId="{A31879D5-DF7F-4666-9953-5FB55ACD6F48}">
      <dgm:prSet/>
      <dgm:spPr>
        <a:blipFill rotWithShape="0">
          <a:blip xmlns:r="http://schemas.openxmlformats.org/officeDocument/2006/relationships" r:embed="rId1"/>
          <a:stretch>
            <a:fillRect/>
          </a:stretch>
        </a:blipFill>
      </dgm:spPr>
      <dgm:t>
        <a:bodyPr/>
        <a:lstStyle/>
        <a:p>
          <a:endParaRPr lang="ru-RU" b="1" u="sng" dirty="0">
            <a:solidFill>
              <a:srgbClr val="C00000"/>
            </a:solidFill>
          </a:endParaRPr>
        </a:p>
      </dgm:t>
    </dgm:pt>
    <dgm:pt modelId="{AB511549-E59A-4242-A45C-42732EC160D3}" type="parTrans" cxnId="{D9C584BB-0CDE-425C-AC5B-9C56BCE30874}">
      <dgm:prSet/>
      <dgm:spPr/>
      <dgm:t>
        <a:bodyPr/>
        <a:lstStyle/>
        <a:p>
          <a:endParaRPr lang="ru-RU"/>
        </a:p>
      </dgm:t>
    </dgm:pt>
    <dgm:pt modelId="{EE73C106-00C8-40F3-95EC-9DE3BFD20207}" type="sibTrans" cxnId="{D9C584BB-0CDE-425C-AC5B-9C56BCE30874}">
      <dgm:prSet/>
      <dgm:spPr/>
      <dgm:t>
        <a:bodyPr/>
        <a:lstStyle/>
        <a:p>
          <a:endParaRPr lang="ru-RU"/>
        </a:p>
      </dgm:t>
    </dgm:pt>
    <dgm:pt modelId="{D0E9C654-8D8F-4C10-B29C-B8467F2C65FB}" type="pres">
      <dgm:prSet presAssocID="{64D0A91B-E29C-4867-8307-06181AC035C4}" presName="diagram" presStyleCnt="0">
        <dgm:presLayoutVars>
          <dgm:dir/>
          <dgm:resizeHandles val="exact"/>
        </dgm:presLayoutVars>
      </dgm:prSet>
      <dgm:spPr/>
      <dgm:t>
        <a:bodyPr/>
        <a:lstStyle/>
        <a:p>
          <a:endParaRPr lang="ru-RU"/>
        </a:p>
      </dgm:t>
    </dgm:pt>
    <dgm:pt modelId="{9049ACC5-6086-4ABD-BED9-92BDE8A0083A}" type="pres">
      <dgm:prSet presAssocID="{A31879D5-DF7F-4666-9953-5FB55ACD6F48}" presName="node" presStyleLbl="node1" presStyleIdx="0" presStyleCnt="1">
        <dgm:presLayoutVars>
          <dgm:bulletEnabled val="1"/>
        </dgm:presLayoutVars>
      </dgm:prSet>
      <dgm:spPr/>
      <dgm:t>
        <a:bodyPr/>
        <a:lstStyle/>
        <a:p>
          <a:endParaRPr lang="ru-RU"/>
        </a:p>
      </dgm:t>
    </dgm:pt>
  </dgm:ptLst>
  <dgm:cxnLst>
    <dgm:cxn modelId="{D9C584BB-0CDE-425C-AC5B-9C56BCE30874}" srcId="{64D0A91B-E29C-4867-8307-06181AC035C4}" destId="{A31879D5-DF7F-4666-9953-5FB55ACD6F48}" srcOrd="0" destOrd="0" parTransId="{AB511549-E59A-4242-A45C-42732EC160D3}" sibTransId="{EE73C106-00C8-40F3-95EC-9DE3BFD20207}"/>
    <dgm:cxn modelId="{03F575C5-5547-4605-B640-CCDD236E72E4}" type="presOf" srcId="{64D0A91B-E29C-4867-8307-06181AC035C4}" destId="{D0E9C654-8D8F-4C10-B29C-B8467F2C65FB}" srcOrd="0" destOrd="0" presId="urn:microsoft.com/office/officeart/2005/8/layout/default#7"/>
    <dgm:cxn modelId="{B7B9781E-B373-4307-A475-FEDFB8E0A0F8}" type="presOf" srcId="{A31879D5-DF7F-4666-9953-5FB55ACD6F48}" destId="{9049ACC5-6086-4ABD-BED9-92BDE8A0083A}" srcOrd="0" destOrd="0" presId="urn:microsoft.com/office/officeart/2005/8/layout/default#7"/>
    <dgm:cxn modelId="{01DE929B-28EE-4FDD-9E6F-8032DAFC8233}" type="presParOf" srcId="{D0E9C654-8D8F-4C10-B29C-B8467F2C65FB}" destId="{9049ACC5-6086-4ABD-BED9-92BDE8A0083A}" srcOrd="0" destOrd="0" presId="urn:microsoft.com/office/officeart/2005/8/layout/defaul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64D0A91B-E29C-4867-8307-06181AC035C4}" type="doc">
      <dgm:prSet loTypeId="urn:microsoft.com/office/officeart/2005/8/layout/default#7" loCatId="list" qsTypeId="urn:microsoft.com/office/officeart/2005/8/quickstyle/simple5" qsCatId="simple" csTypeId="urn:microsoft.com/office/officeart/2005/8/colors/accent1_3" csCatId="accent1" phldr="1"/>
      <dgm:spPr/>
      <dgm:t>
        <a:bodyPr/>
        <a:lstStyle/>
        <a:p>
          <a:endParaRPr lang="ru-RU"/>
        </a:p>
      </dgm:t>
    </dgm:pt>
    <dgm:pt modelId="{CAEA2732-4C7F-4B2E-A890-8E8B9CEA5D73}">
      <dgm:prSet/>
      <dgm:spPr/>
      <dgm:t>
        <a:bodyPr/>
        <a:lstStyle/>
        <a:p>
          <a:r>
            <a:rPr lang="ru-RU" dirty="0" smtClean="0">
              <a:solidFill>
                <a:srgbClr val="C00000"/>
              </a:solidFill>
              <a:latin typeface="Times New Roman" pitchFamily="18" charset="0"/>
              <a:cs typeface="Times New Roman" pitchFamily="18" charset="0"/>
            </a:rPr>
            <a:t>Наиболее яркие представители Средневековья:</a:t>
          </a:r>
          <a:endParaRPr lang="ru-RU" dirty="0">
            <a:solidFill>
              <a:srgbClr val="C00000"/>
            </a:solidFill>
            <a:latin typeface="Times New Roman" pitchFamily="18" charset="0"/>
            <a:cs typeface="Times New Roman" pitchFamily="18" charset="0"/>
          </a:endParaRPr>
        </a:p>
      </dgm:t>
    </dgm:pt>
    <dgm:pt modelId="{2257BDE5-D3BA-4C4E-9893-F2E1C063D412}" type="parTrans" cxnId="{919BA07C-112F-4E05-A372-4145E6D92616}">
      <dgm:prSet/>
      <dgm:spPr/>
      <dgm:t>
        <a:bodyPr/>
        <a:lstStyle/>
        <a:p>
          <a:endParaRPr lang="ru-RU"/>
        </a:p>
      </dgm:t>
    </dgm:pt>
    <dgm:pt modelId="{87B7AE2C-B72F-4435-9269-24E1C3261E17}" type="sibTrans" cxnId="{919BA07C-112F-4E05-A372-4145E6D92616}">
      <dgm:prSet/>
      <dgm:spPr/>
      <dgm:t>
        <a:bodyPr/>
        <a:lstStyle/>
        <a:p>
          <a:endParaRPr lang="ru-RU"/>
        </a:p>
      </dgm:t>
    </dgm:pt>
    <dgm:pt modelId="{D2C3747E-7E95-470E-87A8-383156D1D4D0}">
      <dgm:prSet custT="1"/>
      <dgm:spPr/>
      <dgm:t>
        <a:bodyPr/>
        <a:lstStyle/>
        <a:p>
          <a:r>
            <a:rPr lang="ru-RU" sz="4400" dirty="0" smtClean="0">
              <a:latin typeface="Times New Roman" pitchFamily="18" charset="0"/>
              <a:cs typeface="Times New Roman" pitchFamily="18" charset="0"/>
            </a:rPr>
            <a:t>1.Августин Блаженный(354-430гг.)</a:t>
          </a:r>
        </a:p>
        <a:p>
          <a:r>
            <a:rPr lang="ru-RU" sz="4400" dirty="0" smtClean="0">
              <a:latin typeface="Times New Roman" pitchFamily="18" charset="0"/>
              <a:cs typeface="Times New Roman" pitchFamily="18" charset="0"/>
            </a:rPr>
            <a:t>2.Фома Аквинский (1225-1274 гг. )</a:t>
          </a:r>
        </a:p>
        <a:p>
          <a:r>
            <a:rPr lang="ru-RU" sz="4400" dirty="0" smtClean="0">
              <a:latin typeface="Times New Roman" pitchFamily="18" charset="0"/>
              <a:cs typeface="Times New Roman" pitchFamily="18" charset="0"/>
            </a:rPr>
            <a:t>3.Пьер Абеляр(1079-1142 гг. )</a:t>
          </a:r>
        </a:p>
        <a:p>
          <a:r>
            <a:rPr lang="ru-RU" sz="4400" dirty="0" smtClean="0">
              <a:latin typeface="Times New Roman" pitchFamily="18" charset="0"/>
              <a:cs typeface="Times New Roman" pitchFamily="18" charset="0"/>
            </a:rPr>
            <a:t>4.Уильям Оккам ( 1285-1349 гг.)</a:t>
          </a:r>
        </a:p>
      </dgm:t>
    </dgm:pt>
    <dgm:pt modelId="{0C55C8A1-2DFC-4D58-AD76-60054749D992}" type="parTrans" cxnId="{F717A131-F591-40C4-A825-7407BCFD1919}">
      <dgm:prSet/>
      <dgm:spPr/>
      <dgm:t>
        <a:bodyPr/>
        <a:lstStyle/>
        <a:p>
          <a:endParaRPr lang="ru-RU"/>
        </a:p>
      </dgm:t>
    </dgm:pt>
    <dgm:pt modelId="{959B4F7E-4ECA-4C89-A9E5-AF7946B968F4}" type="sibTrans" cxnId="{F717A131-F591-40C4-A825-7407BCFD1919}">
      <dgm:prSet/>
      <dgm:spPr/>
      <dgm:t>
        <a:bodyPr/>
        <a:lstStyle/>
        <a:p>
          <a:endParaRPr lang="ru-RU"/>
        </a:p>
      </dgm:t>
    </dgm:pt>
    <dgm:pt modelId="{D0E9C654-8D8F-4C10-B29C-B8467F2C65FB}" type="pres">
      <dgm:prSet presAssocID="{64D0A91B-E29C-4867-8307-06181AC035C4}" presName="diagram" presStyleCnt="0">
        <dgm:presLayoutVars>
          <dgm:dir/>
          <dgm:resizeHandles val="exact"/>
        </dgm:presLayoutVars>
      </dgm:prSet>
      <dgm:spPr/>
      <dgm:t>
        <a:bodyPr/>
        <a:lstStyle/>
        <a:p>
          <a:endParaRPr lang="ru-RU"/>
        </a:p>
      </dgm:t>
    </dgm:pt>
    <dgm:pt modelId="{D79F0627-37DD-434B-BF18-664C396EA678}" type="pres">
      <dgm:prSet presAssocID="{CAEA2732-4C7F-4B2E-A890-8E8B9CEA5D73}" presName="node" presStyleLbl="node1" presStyleIdx="0" presStyleCnt="2" custScaleX="132708" custScaleY="31753">
        <dgm:presLayoutVars>
          <dgm:bulletEnabled val="1"/>
        </dgm:presLayoutVars>
      </dgm:prSet>
      <dgm:spPr/>
      <dgm:t>
        <a:bodyPr/>
        <a:lstStyle/>
        <a:p>
          <a:endParaRPr lang="ru-RU"/>
        </a:p>
      </dgm:t>
    </dgm:pt>
    <dgm:pt modelId="{E5CFA46F-A1DF-4C9A-BB92-EE7E8AEC7B09}" type="pres">
      <dgm:prSet presAssocID="{87B7AE2C-B72F-4435-9269-24E1C3261E17}" presName="sibTrans" presStyleCnt="0"/>
      <dgm:spPr/>
    </dgm:pt>
    <dgm:pt modelId="{E90FCE61-2957-42DA-8A6F-B27F33D91ED4}" type="pres">
      <dgm:prSet presAssocID="{D2C3747E-7E95-470E-87A8-383156D1D4D0}" presName="node" presStyleLbl="node1" presStyleIdx="1" presStyleCnt="2" custScaleX="173793" custScaleY="170086">
        <dgm:presLayoutVars>
          <dgm:bulletEnabled val="1"/>
        </dgm:presLayoutVars>
      </dgm:prSet>
      <dgm:spPr/>
      <dgm:t>
        <a:bodyPr/>
        <a:lstStyle/>
        <a:p>
          <a:endParaRPr lang="ru-RU"/>
        </a:p>
      </dgm:t>
    </dgm:pt>
  </dgm:ptLst>
  <dgm:cxnLst>
    <dgm:cxn modelId="{8B065B26-7F71-4E3F-901E-2D09BEB5084C}" type="presOf" srcId="{64D0A91B-E29C-4867-8307-06181AC035C4}" destId="{D0E9C654-8D8F-4C10-B29C-B8467F2C65FB}" srcOrd="0" destOrd="0" presId="urn:microsoft.com/office/officeart/2005/8/layout/default#7"/>
    <dgm:cxn modelId="{919BA07C-112F-4E05-A372-4145E6D92616}" srcId="{64D0A91B-E29C-4867-8307-06181AC035C4}" destId="{CAEA2732-4C7F-4B2E-A890-8E8B9CEA5D73}" srcOrd="0" destOrd="0" parTransId="{2257BDE5-D3BA-4C4E-9893-F2E1C063D412}" sibTransId="{87B7AE2C-B72F-4435-9269-24E1C3261E17}"/>
    <dgm:cxn modelId="{B6FA2100-AA85-4616-BEF7-0214BFC74910}" type="presOf" srcId="{D2C3747E-7E95-470E-87A8-383156D1D4D0}" destId="{E90FCE61-2957-42DA-8A6F-B27F33D91ED4}" srcOrd="0" destOrd="0" presId="urn:microsoft.com/office/officeart/2005/8/layout/default#7"/>
    <dgm:cxn modelId="{195ED516-FD75-46CE-9B3A-9D11456397DC}" type="presOf" srcId="{CAEA2732-4C7F-4B2E-A890-8E8B9CEA5D73}" destId="{D79F0627-37DD-434B-BF18-664C396EA678}" srcOrd="0" destOrd="0" presId="urn:microsoft.com/office/officeart/2005/8/layout/default#7"/>
    <dgm:cxn modelId="{F717A131-F591-40C4-A825-7407BCFD1919}" srcId="{64D0A91B-E29C-4867-8307-06181AC035C4}" destId="{D2C3747E-7E95-470E-87A8-383156D1D4D0}" srcOrd="1" destOrd="0" parTransId="{0C55C8A1-2DFC-4D58-AD76-60054749D992}" sibTransId="{959B4F7E-4ECA-4C89-A9E5-AF7946B968F4}"/>
    <dgm:cxn modelId="{26567724-FB99-4017-A276-E22F8D3CA089}" type="presParOf" srcId="{D0E9C654-8D8F-4C10-B29C-B8467F2C65FB}" destId="{D79F0627-37DD-434B-BF18-664C396EA678}" srcOrd="0" destOrd="0" presId="urn:microsoft.com/office/officeart/2005/8/layout/default#7"/>
    <dgm:cxn modelId="{190B7AE9-10CA-46F9-BFDA-26860438E6C0}" type="presParOf" srcId="{D0E9C654-8D8F-4C10-B29C-B8467F2C65FB}" destId="{E5CFA46F-A1DF-4C9A-BB92-EE7E8AEC7B09}" srcOrd="1" destOrd="0" presId="urn:microsoft.com/office/officeart/2005/8/layout/default#7"/>
    <dgm:cxn modelId="{C5E7E74D-EF99-43C2-98A4-436027380D73}" type="presParOf" srcId="{D0E9C654-8D8F-4C10-B29C-B8467F2C65FB}" destId="{E90FCE61-2957-42DA-8A6F-B27F33D91ED4}" srcOrd="2" destOrd="0" presId="urn:microsoft.com/office/officeart/2005/8/layout/defaul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64D0A91B-E29C-4867-8307-06181AC035C4}" type="doc">
      <dgm:prSet loTypeId="urn:microsoft.com/office/officeart/2005/8/layout/default#7" loCatId="list" qsTypeId="urn:microsoft.com/office/officeart/2005/8/quickstyle/simple5" qsCatId="simple" csTypeId="urn:microsoft.com/office/officeart/2005/8/colors/accent1_3" csCatId="accent1" phldr="1"/>
      <dgm:spPr/>
      <dgm:t>
        <a:bodyPr/>
        <a:lstStyle/>
        <a:p>
          <a:endParaRPr lang="ru-RU"/>
        </a:p>
      </dgm:t>
    </dgm:pt>
    <dgm:pt modelId="{CAEA2732-4C7F-4B2E-A890-8E8B9CEA5D73}">
      <dgm:prSet/>
      <dgm:spPr/>
      <dgm:t>
        <a:bodyPr/>
        <a:lstStyle/>
        <a:p>
          <a:r>
            <a:rPr lang="ru-RU" dirty="0" smtClean="0">
              <a:solidFill>
                <a:srgbClr val="C00000"/>
              </a:solidFill>
              <a:latin typeface="Bahnschrift SemiBold" pitchFamily="34" charset="0"/>
              <a:cs typeface="Times New Roman" pitchFamily="18" charset="0"/>
            </a:rPr>
            <a:t>Апологетика.(со 2 в.)</a:t>
          </a:r>
        </a:p>
        <a:p>
          <a:r>
            <a:rPr lang="ru-RU" dirty="0" smtClean="0">
              <a:solidFill>
                <a:srgbClr val="C00000"/>
              </a:solidFill>
              <a:latin typeface="Times New Roman" pitchFamily="18" charset="0"/>
              <a:cs typeface="Times New Roman" pitchFamily="18" charset="0"/>
            </a:rPr>
            <a:t>-Направление богословия, </a:t>
          </a:r>
          <a:r>
            <a:rPr lang="ru-RU" dirty="0" smtClean="0">
              <a:solidFill>
                <a:schemeClr val="tx1"/>
              </a:solidFill>
              <a:latin typeface="Times New Roman" pitchFamily="18" charset="0"/>
              <a:cs typeface="Times New Roman" pitchFamily="18" charset="0"/>
            </a:rPr>
            <a:t>ориентированное на:</a:t>
          </a:r>
        </a:p>
        <a:p>
          <a:r>
            <a:rPr lang="ru-RU" dirty="0" smtClean="0">
              <a:solidFill>
                <a:srgbClr val="FF0000"/>
              </a:solidFill>
              <a:latin typeface="Times New Roman" pitchFamily="18" charset="0"/>
              <a:cs typeface="Times New Roman" pitchFamily="18" charset="0"/>
            </a:rPr>
            <a:t>1) Отстаивания достоинства христианского вероучения</a:t>
          </a:r>
          <a:r>
            <a:rPr lang="ru-RU" dirty="0" smtClean="0">
              <a:solidFill>
                <a:schemeClr val="tx1"/>
              </a:solidFill>
              <a:latin typeface="Times New Roman" pitchFamily="18" charset="0"/>
              <a:cs typeface="Times New Roman" pitchFamily="18" charset="0"/>
            </a:rPr>
            <a:t>, как единственно истинного, перед отрицающими это достоинство;</a:t>
          </a:r>
        </a:p>
        <a:p>
          <a:r>
            <a:rPr lang="ru-RU" dirty="0" smtClean="0">
              <a:solidFill>
                <a:srgbClr val="FF0000"/>
              </a:solidFill>
              <a:latin typeface="Times New Roman" pitchFamily="18" charset="0"/>
              <a:cs typeface="Times New Roman" pitchFamily="18" charset="0"/>
            </a:rPr>
            <a:t>2)Раскрытие и защиту христианского вероучения </a:t>
          </a:r>
          <a:r>
            <a:rPr lang="ru-RU" dirty="0" smtClean="0">
              <a:solidFill>
                <a:schemeClr val="tx1"/>
              </a:solidFill>
              <a:latin typeface="Times New Roman" pitchFamily="18" charset="0"/>
              <a:cs typeface="Times New Roman" pitchFamily="18" charset="0"/>
            </a:rPr>
            <a:t>при помощи средств, принимаемых иноверцами и неверующими.</a:t>
          </a:r>
        </a:p>
        <a:p>
          <a:endParaRPr lang="ru-RU" dirty="0">
            <a:solidFill>
              <a:schemeClr val="tx1"/>
            </a:solidFill>
            <a:latin typeface="Times New Roman" pitchFamily="18" charset="0"/>
            <a:cs typeface="Times New Roman" pitchFamily="18" charset="0"/>
          </a:endParaRPr>
        </a:p>
      </dgm:t>
    </dgm:pt>
    <dgm:pt modelId="{2257BDE5-D3BA-4C4E-9893-F2E1C063D412}" type="parTrans" cxnId="{919BA07C-112F-4E05-A372-4145E6D92616}">
      <dgm:prSet/>
      <dgm:spPr/>
      <dgm:t>
        <a:bodyPr/>
        <a:lstStyle/>
        <a:p>
          <a:endParaRPr lang="ru-RU"/>
        </a:p>
      </dgm:t>
    </dgm:pt>
    <dgm:pt modelId="{87B7AE2C-B72F-4435-9269-24E1C3261E17}" type="sibTrans" cxnId="{919BA07C-112F-4E05-A372-4145E6D92616}">
      <dgm:prSet/>
      <dgm:spPr/>
      <dgm:t>
        <a:bodyPr/>
        <a:lstStyle/>
        <a:p>
          <a:endParaRPr lang="ru-RU"/>
        </a:p>
      </dgm:t>
    </dgm:pt>
    <dgm:pt modelId="{D0E9C654-8D8F-4C10-B29C-B8467F2C65FB}" type="pres">
      <dgm:prSet presAssocID="{64D0A91B-E29C-4867-8307-06181AC035C4}" presName="diagram" presStyleCnt="0">
        <dgm:presLayoutVars>
          <dgm:dir/>
          <dgm:resizeHandles val="exact"/>
        </dgm:presLayoutVars>
      </dgm:prSet>
      <dgm:spPr/>
      <dgm:t>
        <a:bodyPr/>
        <a:lstStyle/>
        <a:p>
          <a:endParaRPr lang="ru-RU"/>
        </a:p>
      </dgm:t>
    </dgm:pt>
    <dgm:pt modelId="{D79F0627-37DD-434B-BF18-664C396EA678}" type="pres">
      <dgm:prSet presAssocID="{CAEA2732-4C7F-4B2E-A890-8E8B9CEA5D73}" presName="node" presStyleLbl="node1" presStyleIdx="0" presStyleCnt="1" custScaleY="87625">
        <dgm:presLayoutVars>
          <dgm:bulletEnabled val="1"/>
        </dgm:presLayoutVars>
      </dgm:prSet>
      <dgm:spPr/>
      <dgm:t>
        <a:bodyPr/>
        <a:lstStyle/>
        <a:p>
          <a:endParaRPr lang="ru-RU"/>
        </a:p>
      </dgm:t>
    </dgm:pt>
  </dgm:ptLst>
  <dgm:cxnLst>
    <dgm:cxn modelId="{919BA07C-112F-4E05-A372-4145E6D92616}" srcId="{64D0A91B-E29C-4867-8307-06181AC035C4}" destId="{CAEA2732-4C7F-4B2E-A890-8E8B9CEA5D73}" srcOrd="0" destOrd="0" parTransId="{2257BDE5-D3BA-4C4E-9893-F2E1C063D412}" sibTransId="{87B7AE2C-B72F-4435-9269-24E1C3261E17}"/>
    <dgm:cxn modelId="{0353BAF3-82FA-45B3-AC7E-CAA2324095DB}" type="presOf" srcId="{64D0A91B-E29C-4867-8307-06181AC035C4}" destId="{D0E9C654-8D8F-4C10-B29C-B8467F2C65FB}" srcOrd="0" destOrd="0" presId="urn:microsoft.com/office/officeart/2005/8/layout/default#7"/>
    <dgm:cxn modelId="{42A90CA0-9FF2-44F4-A93C-B9BF857088E9}" type="presOf" srcId="{CAEA2732-4C7F-4B2E-A890-8E8B9CEA5D73}" destId="{D79F0627-37DD-434B-BF18-664C396EA678}" srcOrd="0" destOrd="0" presId="urn:microsoft.com/office/officeart/2005/8/layout/default#7"/>
    <dgm:cxn modelId="{0A53ECFF-3FE4-48C9-B14B-58B34C9A0A74}" type="presParOf" srcId="{D0E9C654-8D8F-4C10-B29C-B8467F2C65FB}" destId="{D79F0627-37DD-434B-BF18-664C396EA678}" srcOrd="0" destOrd="0" presId="urn:microsoft.com/office/officeart/2005/8/layout/defaul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64D0A91B-E29C-4867-8307-06181AC035C4}" type="doc">
      <dgm:prSet loTypeId="urn:microsoft.com/office/officeart/2005/8/layout/default#7" loCatId="list" qsTypeId="urn:microsoft.com/office/officeart/2005/8/quickstyle/simple5" qsCatId="simple" csTypeId="urn:microsoft.com/office/officeart/2005/8/colors/accent1_3" csCatId="accent1" phldr="1"/>
      <dgm:spPr/>
      <dgm:t>
        <a:bodyPr/>
        <a:lstStyle/>
        <a:p>
          <a:endParaRPr lang="ru-RU"/>
        </a:p>
      </dgm:t>
    </dgm:pt>
    <dgm:pt modelId="{CAEA2732-4C7F-4B2E-A890-8E8B9CEA5D73}">
      <dgm:prSet/>
      <dgm:spPr/>
      <dgm:t>
        <a:bodyPr/>
        <a:lstStyle/>
        <a:p>
          <a:r>
            <a:rPr lang="ru-RU" dirty="0" smtClean="0">
              <a:solidFill>
                <a:srgbClr val="C00000"/>
              </a:solidFill>
              <a:latin typeface="Times New Roman" pitchFamily="18" charset="0"/>
              <a:cs typeface="Times New Roman" pitchFamily="18" charset="0"/>
            </a:rPr>
            <a:t>Представители апологетики:</a:t>
          </a:r>
        </a:p>
        <a:p>
          <a:r>
            <a:rPr lang="ru-RU" dirty="0" err="1" smtClean="0">
              <a:solidFill>
                <a:srgbClr val="C00000"/>
              </a:solidFill>
              <a:latin typeface="Times New Roman" pitchFamily="18" charset="0"/>
              <a:cs typeface="Times New Roman" pitchFamily="18" charset="0"/>
            </a:rPr>
            <a:t>Клемент</a:t>
          </a:r>
          <a:r>
            <a:rPr lang="ru-RU" dirty="0" smtClean="0">
              <a:solidFill>
                <a:srgbClr val="C00000"/>
              </a:solidFill>
              <a:latin typeface="Times New Roman" pitchFamily="18" charset="0"/>
              <a:cs typeface="Times New Roman" pitchFamily="18" charset="0"/>
            </a:rPr>
            <a:t> Александрийский, Тертуллиан, </a:t>
          </a:r>
          <a:r>
            <a:rPr lang="ru-RU" dirty="0" err="1" smtClean="0">
              <a:solidFill>
                <a:srgbClr val="C00000"/>
              </a:solidFill>
              <a:latin typeface="Times New Roman" pitchFamily="18" charset="0"/>
              <a:cs typeface="Times New Roman" pitchFamily="18" charset="0"/>
            </a:rPr>
            <a:t>Ориген</a:t>
          </a:r>
          <a:r>
            <a:rPr lang="ru-RU" dirty="0" smtClean="0">
              <a:solidFill>
                <a:srgbClr val="C00000"/>
              </a:solidFill>
              <a:latin typeface="Times New Roman" pitchFamily="18" charset="0"/>
              <a:cs typeface="Times New Roman" pitchFamily="18" charset="0"/>
            </a:rPr>
            <a:t> – </a:t>
          </a:r>
          <a:r>
            <a:rPr lang="ru-RU" dirty="0" smtClean="0">
              <a:solidFill>
                <a:schemeClr val="tx1"/>
              </a:solidFill>
              <a:latin typeface="Times New Roman" pitchFamily="18" charset="0"/>
              <a:cs typeface="Times New Roman" pitchFamily="18" charset="0"/>
            </a:rPr>
            <a:t>основную свою задачу видели в том, чтобы показать, что верования язычников нелепы, их философия не имеет единства и противоречива. Свои доказательства они строили с опорой на греческую философию и догматы христианства.</a:t>
          </a:r>
        </a:p>
        <a:p>
          <a:r>
            <a:rPr lang="ru-RU" dirty="0" smtClean="0">
              <a:solidFill>
                <a:srgbClr val="C00000"/>
              </a:solidFill>
              <a:latin typeface="Times New Roman" pitchFamily="18" charset="0"/>
              <a:cs typeface="Times New Roman" pitchFamily="18" charset="0"/>
            </a:rPr>
            <a:t>Тертуллиан </a:t>
          </a:r>
          <a:r>
            <a:rPr lang="ru-RU" dirty="0" smtClean="0">
              <a:solidFill>
                <a:schemeClr val="tx1"/>
              </a:solidFill>
              <a:latin typeface="Times New Roman" pitchFamily="18" charset="0"/>
              <a:cs typeface="Times New Roman" pitchFamily="18" charset="0"/>
            </a:rPr>
            <a:t>предложил свой ответ на вопрос о соотношении веры и разума в познании: «верую, потому что абсурдно». Он провозглашал враждебность к разуму, который объявлялся предрассудком античности. Философия и религия не могут существовать в согласии. Разум должен отступить перед несокрушимостью веры, которая принимает то, что не может принять разум.</a:t>
          </a:r>
        </a:p>
        <a:p>
          <a:endParaRPr lang="ru-RU" dirty="0">
            <a:solidFill>
              <a:srgbClr val="C00000"/>
            </a:solidFill>
            <a:latin typeface="Times New Roman" pitchFamily="18" charset="0"/>
            <a:cs typeface="Times New Roman" pitchFamily="18" charset="0"/>
          </a:endParaRPr>
        </a:p>
      </dgm:t>
    </dgm:pt>
    <dgm:pt modelId="{2257BDE5-D3BA-4C4E-9893-F2E1C063D412}" type="parTrans" cxnId="{919BA07C-112F-4E05-A372-4145E6D92616}">
      <dgm:prSet/>
      <dgm:spPr/>
      <dgm:t>
        <a:bodyPr/>
        <a:lstStyle/>
        <a:p>
          <a:endParaRPr lang="ru-RU"/>
        </a:p>
      </dgm:t>
    </dgm:pt>
    <dgm:pt modelId="{87B7AE2C-B72F-4435-9269-24E1C3261E17}" type="sibTrans" cxnId="{919BA07C-112F-4E05-A372-4145E6D92616}">
      <dgm:prSet/>
      <dgm:spPr/>
      <dgm:t>
        <a:bodyPr/>
        <a:lstStyle/>
        <a:p>
          <a:endParaRPr lang="ru-RU"/>
        </a:p>
      </dgm:t>
    </dgm:pt>
    <dgm:pt modelId="{D0E9C654-8D8F-4C10-B29C-B8467F2C65FB}" type="pres">
      <dgm:prSet presAssocID="{64D0A91B-E29C-4867-8307-06181AC035C4}" presName="diagram" presStyleCnt="0">
        <dgm:presLayoutVars>
          <dgm:dir/>
          <dgm:resizeHandles val="exact"/>
        </dgm:presLayoutVars>
      </dgm:prSet>
      <dgm:spPr/>
      <dgm:t>
        <a:bodyPr/>
        <a:lstStyle/>
        <a:p>
          <a:endParaRPr lang="ru-RU"/>
        </a:p>
      </dgm:t>
    </dgm:pt>
    <dgm:pt modelId="{D79F0627-37DD-434B-BF18-664C396EA678}" type="pres">
      <dgm:prSet presAssocID="{CAEA2732-4C7F-4B2E-A890-8E8B9CEA5D73}" presName="node" presStyleLbl="node1" presStyleIdx="0" presStyleCnt="1" custScaleY="85625">
        <dgm:presLayoutVars>
          <dgm:bulletEnabled val="1"/>
        </dgm:presLayoutVars>
      </dgm:prSet>
      <dgm:spPr/>
      <dgm:t>
        <a:bodyPr/>
        <a:lstStyle/>
        <a:p>
          <a:endParaRPr lang="ru-RU"/>
        </a:p>
      </dgm:t>
    </dgm:pt>
  </dgm:ptLst>
  <dgm:cxnLst>
    <dgm:cxn modelId="{919BA07C-112F-4E05-A372-4145E6D92616}" srcId="{64D0A91B-E29C-4867-8307-06181AC035C4}" destId="{CAEA2732-4C7F-4B2E-A890-8E8B9CEA5D73}" srcOrd="0" destOrd="0" parTransId="{2257BDE5-D3BA-4C4E-9893-F2E1C063D412}" sibTransId="{87B7AE2C-B72F-4435-9269-24E1C3261E17}"/>
    <dgm:cxn modelId="{4BD24C87-396B-4D43-8A2C-4B9439498C85}" type="presOf" srcId="{64D0A91B-E29C-4867-8307-06181AC035C4}" destId="{D0E9C654-8D8F-4C10-B29C-B8467F2C65FB}" srcOrd="0" destOrd="0" presId="urn:microsoft.com/office/officeart/2005/8/layout/default#7"/>
    <dgm:cxn modelId="{7CC75C42-F303-4FAF-B9B1-809358AF73C8}" type="presOf" srcId="{CAEA2732-4C7F-4B2E-A890-8E8B9CEA5D73}" destId="{D79F0627-37DD-434B-BF18-664C396EA678}" srcOrd="0" destOrd="0" presId="urn:microsoft.com/office/officeart/2005/8/layout/default#7"/>
    <dgm:cxn modelId="{2F3DF95F-67FB-4276-A970-B7CBDD00E646}" type="presParOf" srcId="{D0E9C654-8D8F-4C10-B29C-B8467F2C65FB}" destId="{D79F0627-37DD-434B-BF18-664C396EA678}" srcOrd="0" destOrd="0" presId="urn:microsoft.com/office/officeart/2005/8/layout/defaul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64D0A91B-E29C-4867-8307-06181AC035C4}" type="doc">
      <dgm:prSet loTypeId="urn:microsoft.com/office/officeart/2005/8/layout/default#7" loCatId="list" qsTypeId="urn:microsoft.com/office/officeart/2005/8/quickstyle/simple5" qsCatId="simple" csTypeId="urn:microsoft.com/office/officeart/2005/8/colors/accent1_3" csCatId="accent1" phldr="1"/>
      <dgm:spPr/>
      <dgm:t>
        <a:bodyPr/>
        <a:lstStyle/>
        <a:p>
          <a:endParaRPr lang="ru-RU"/>
        </a:p>
      </dgm:t>
    </dgm:pt>
    <dgm:pt modelId="{CAEA2732-4C7F-4B2E-A890-8E8B9CEA5D73}">
      <dgm:prSet/>
      <dgm:spPr/>
      <dgm:t>
        <a:bodyPr/>
        <a:lstStyle/>
        <a:p>
          <a:pPr defTabSz="1111250">
            <a:lnSpc>
              <a:spcPct val="90000"/>
            </a:lnSpc>
            <a:spcBef>
              <a:spcPct val="0"/>
            </a:spcBef>
            <a:spcAft>
              <a:spcPct val="35000"/>
            </a:spcAft>
          </a:pPr>
          <a:r>
            <a:rPr lang="ru-RU" dirty="0" smtClean="0">
              <a:solidFill>
                <a:srgbClr val="C00000"/>
              </a:solidFill>
              <a:latin typeface="Times New Roman" pitchFamily="18" charset="0"/>
              <a:cs typeface="Times New Roman" pitchFamily="18" charset="0"/>
            </a:rPr>
            <a:t>Патристика-учение «отцов церкви»(1-9вв.).</a:t>
          </a:r>
        </a:p>
        <a:p>
          <a:pPr defTabSz="1111250">
            <a:lnSpc>
              <a:spcPct val="90000"/>
            </a:lnSpc>
            <a:spcBef>
              <a:spcPct val="0"/>
            </a:spcBef>
            <a:spcAft>
              <a:spcPct val="35000"/>
            </a:spcAft>
          </a:pPr>
          <a:r>
            <a:rPr lang="ru-RU" dirty="0" smtClean="0">
              <a:solidFill>
                <a:srgbClr val="C00000"/>
              </a:solidFill>
              <a:latin typeface="Times New Roman" pitchFamily="18" charset="0"/>
              <a:cs typeface="Times New Roman" pitchFamily="18" charset="0"/>
            </a:rPr>
            <a:t>-Разработка и оформление содержания христианской философии на основе религиозного учения Иисуса Христа и философской системы Платона.</a:t>
          </a:r>
        </a:p>
        <a:p>
          <a:pPr marL="0" marR="0" indent="0" defTabSz="914400" eaLnBrk="1" fontAlgn="auto" latinLnBrk="0" hangingPunct="1">
            <a:lnSpc>
              <a:spcPct val="100000"/>
            </a:lnSpc>
            <a:spcBef>
              <a:spcPts val="0"/>
            </a:spcBef>
            <a:spcAft>
              <a:spcPts val="0"/>
            </a:spcAft>
            <a:buClrTx/>
            <a:buSzTx/>
            <a:buFontTx/>
            <a:buNone/>
            <a:tabLst/>
            <a:defRPr/>
          </a:pPr>
          <a:r>
            <a:rPr lang="ru-RU" dirty="0" smtClean="0">
              <a:solidFill>
                <a:srgbClr val="C00000"/>
              </a:solidFill>
              <a:latin typeface="Times New Roman" pitchFamily="18" charset="0"/>
              <a:cs typeface="Times New Roman" pitchFamily="18" charset="0"/>
            </a:rPr>
            <a:t>Важнейшие темы </a:t>
          </a:r>
          <a:r>
            <a:rPr lang="ru-RU" dirty="0" err="1" smtClean="0">
              <a:solidFill>
                <a:srgbClr val="C00000"/>
              </a:solidFill>
              <a:latin typeface="Times New Roman" pitchFamily="18" charset="0"/>
              <a:cs typeface="Times New Roman" pitchFamily="18" charset="0"/>
            </a:rPr>
            <a:t>патристической</a:t>
          </a:r>
          <a:r>
            <a:rPr lang="ru-RU" dirty="0" smtClean="0">
              <a:solidFill>
                <a:srgbClr val="C00000"/>
              </a:solidFill>
              <a:latin typeface="Times New Roman" pitchFamily="18" charset="0"/>
              <a:cs typeface="Times New Roman" pitchFamily="18" charset="0"/>
            </a:rPr>
            <a:t> теологии: </a:t>
          </a:r>
          <a:r>
            <a:rPr lang="ru-RU" dirty="0" smtClean="0">
              <a:latin typeface="Times New Roman" pitchFamily="18" charset="0"/>
              <a:cs typeface="Times New Roman" pitchFamily="18" charset="0"/>
            </a:rPr>
            <a:t>монотеизм, </a:t>
          </a:r>
        </a:p>
        <a:p>
          <a:pPr marL="0" marR="0" indent="0" defTabSz="914400" eaLnBrk="1" fontAlgn="auto" latinLnBrk="0" hangingPunct="1">
            <a:lnSpc>
              <a:spcPct val="100000"/>
            </a:lnSpc>
            <a:spcBef>
              <a:spcPts val="0"/>
            </a:spcBef>
            <a:spcAft>
              <a:spcPts val="0"/>
            </a:spcAft>
            <a:buClrTx/>
            <a:buSzTx/>
            <a:buFontTx/>
            <a:buNone/>
            <a:tabLst/>
            <a:defRPr/>
          </a:pPr>
          <a:r>
            <a:rPr lang="ru-RU" dirty="0" smtClean="0">
              <a:latin typeface="Times New Roman" pitchFamily="18" charset="0"/>
              <a:cs typeface="Times New Roman" pitchFamily="18" charset="0"/>
            </a:rPr>
            <a:t>трансцендентность Бога, учение о Христе как посреднике между Богом и человеком, тринитарная проблема, т.е. учение о соотношении ипостасей Бога-Отца, Бога-Сына и Святого Духа, креационизм, т.е. учение о творении мира, теодицея и эсхатология(ожидание конца света) .</a:t>
          </a:r>
        </a:p>
        <a:p>
          <a:pPr defTabSz="1111250">
            <a:lnSpc>
              <a:spcPct val="90000"/>
            </a:lnSpc>
            <a:spcBef>
              <a:spcPct val="0"/>
            </a:spcBef>
            <a:spcAft>
              <a:spcPct val="35000"/>
            </a:spcAft>
          </a:pPr>
          <a:endParaRPr lang="ru-RU" dirty="0">
            <a:solidFill>
              <a:srgbClr val="C00000"/>
            </a:solidFill>
            <a:latin typeface="Times New Roman" pitchFamily="18" charset="0"/>
            <a:cs typeface="Times New Roman" pitchFamily="18" charset="0"/>
          </a:endParaRPr>
        </a:p>
      </dgm:t>
    </dgm:pt>
    <dgm:pt modelId="{2257BDE5-D3BA-4C4E-9893-F2E1C063D412}" type="parTrans" cxnId="{919BA07C-112F-4E05-A372-4145E6D92616}">
      <dgm:prSet/>
      <dgm:spPr/>
      <dgm:t>
        <a:bodyPr/>
        <a:lstStyle/>
        <a:p>
          <a:endParaRPr lang="ru-RU"/>
        </a:p>
      </dgm:t>
    </dgm:pt>
    <dgm:pt modelId="{87B7AE2C-B72F-4435-9269-24E1C3261E17}" type="sibTrans" cxnId="{919BA07C-112F-4E05-A372-4145E6D92616}">
      <dgm:prSet/>
      <dgm:spPr/>
      <dgm:t>
        <a:bodyPr/>
        <a:lstStyle/>
        <a:p>
          <a:endParaRPr lang="ru-RU"/>
        </a:p>
      </dgm:t>
    </dgm:pt>
    <dgm:pt modelId="{D0E9C654-8D8F-4C10-B29C-B8467F2C65FB}" type="pres">
      <dgm:prSet presAssocID="{64D0A91B-E29C-4867-8307-06181AC035C4}" presName="diagram" presStyleCnt="0">
        <dgm:presLayoutVars>
          <dgm:dir/>
          <dgm:resizeHandles val="exact"/>
        </dgm:presLayoutVars>
      </dgm:prSet>
      <dgm:spPr/>
      <dgm:t>
        <a:bodyPr/>
        <a:lstStyle/>
        <a:p>
          <a:endParaRPr lang="ru-RU"/>
        </a:p>
      </dgm:t>
    </dgm:pt>
    <dgm:pt modelId="{D79F0627-37DD-434B-BF18-664C396EA678}" type="pres">
      <dgm:prSet presAssocID="{CAEA2732-4C7F-4B2E-A890-8E8B9CEA5D73}" presName="node" presStyleLbl="node1" presStyleIdx="0" presStyleCnt="1" custScaleY="85625">
        <dgm:presLayoutVars>
          <dgm:bulletEnabled val="1"/>
        </dgm:presLayoutVars>
      </dgm:prSet>
      <dgm:spPr/>
      <dgm:t>
        <a:bodyPr/>
        <a:lstStyle/>
        <a:p>
          <a:endParaRPr lang="ru-RU"/>
        </a:p>
      </dgm:t>
    </dgm:pt>
  </dgm:ptLst>
  <dgm:cxnLst>
    <dgm:cxn modelId="{919BA07C-112F-4E05-A372-4145E6D92616}" srcId="{64D0A91B-E29C-4867-8307-06181AC035C4}" destId="{CAEA2732-4C7F-4B2E-A890-8E8B9CEA5D73}" srcOrd="0" destOrd="0" parTransId="{2257BDE5-D3BA-4C4E-9893-F2E1C063D412}" sibTransId="{87B7AE2C-B72F-4435-9269-24E1C3261E17}"/>
    <dgm:cxn modelId="{AF2116AE-40B3-45D2-88F8-865F567128B2}" type="presOf" srcId="{CAEA2732-4C7F-4B2E-A890-8E8B9CEA5D73}" destId="{D79F0627-37DD-434B-BF18-664C396EA678}" srcOrd="0" destOrd="0" presId="urn:microsoft.com/office/officeart/2005/8/layout/default#7"/>
    <dgm:cxn modelId="{A8F339FB-3634-4122-AFBB-AE110943AF70}" type="presOf" srcId="{64D0A91B-E29C-4867-8307-06181AC035C4}" destId="{D0E9C654-8D8F-4C10-B29C-B8467F2C65FB}" srcOrd="0" destOrd="0" presId="urn:microsoft.com/office/officeart/2005/8/layout/default#7"/>
    <dgm:cxn modelId="{D838611C-43CE-44D2-8EA5-D44F38AEEA9F}" type="presParOf" srcId="{D0E9C654-8D8F-4C10-B29C-B8467F2C65FB}" destId="{D79F0627-37DD-434B-BF18-664C396EA678}" srcOrd="0" destOrd="0" presId="urn:microsoft.com/office/officeart/2005/8/layout/defaul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64D0A91B-E29C-4867-8307-06181AC035C4}" type="doc">
      <dgm:prSet loTypeId="urn:microsoft.com/office/officeart/2005/8/layout/default#7" loCatId="list" qsTypeId="urn:microsoft.com/office/officeart/2005/8/quickstyle/simple5" qsCatId="simple" csTypeId="urn:microsoft.com/office/officeart/2005/8/colors/accent1_3" csCatId="accent1" phldr="1"/>
      <dgm:spPr/>
      <dgm:t>
        <a:bodyPr/>
        <a:lstStyle/>
        <a:p>
          <a:endParaRPr lang="ru-RU"/>
        </a:p>
      </dgm:t>
    </dgm:pt>
    <dgm:pt modelId="{CAEA2732-4C7F-4B2E-A890-8E8B9CEA5D73}">
      <dgm:prSet/>
      <dgm:spPr/>
      <dgm:t>
        <a:bodyPr/>
        <a:lstStyle/>
        <a:p>
          <a:r>
            <a:rPr lang="ru-RU" dirty="0" smtClean="0">
              <a:solidFill>
                <a:srgbClr val="C00000"/>
              </a:solidFill>
              <a:latin typeface="Times New Roman" pitchFamily="18" charset="0"/>
              <a:cs typeface="Times New Roman" pitchFamily="18" charset="0"/>
            </a:rPr>
            <a:t>Восточная (греческая) патристика, </a:t>
          </a:r>
          <a:r>
            <a:rPr lang="ru-RU" dirty="0" smtClean="0">
              <a:solidFill>
                <a:schemeClr val="tx1"/>
              </a:solidFill>
              <a:latin typeface="Times New Roman" pitchFamily="18" charset="0"/>
              <a:cs typeface="Times New Roman" pitchFamily="18" charset="0"/>
            </a:rPr>
            <a:t>создавалась на греческом языке и была распространена в восточных областях Римской Империи, затем получило свое развитие в философии Византийской империи. После принятия от Византии христианства Русью составила основу </a:t>
          </a:r>
          <a:r>
            <a:rPr lang="ru-RU" dirty="0" smtClean="0">
              <a:solidFill>
                <a:srgbClr val="C00000"/>
              </a:solidFill>
              <a:latin typeface="Times New Roman" pitchFamily="18" charset="0"/>
              <a:cs typeface="Times New Roman" pitchFamily="18" charset="0"/>
            </a:rPr>
            <a:t>древнерусской философии.</a:t>
          </a:r>
        </a:p>
        <a:p>
          <a:endParaRPr lang="ru-RU" dirty="0" smtClean="0">
            <a:solidFill>
              <a:srgbClr val="C00000"/>
            </a:solidFill>
            <a:latin typeface="Times New Roman" pitchFamily="18" charset="0"/>
            <a:cs typeface="Times New Roman" pitchFamily="18" charset="0"/>
          </a:endParaRPr>
        </a:p>
        <a:p>
          <a:r>
            <a:rPr lang="ru-RU" dirty="0" smtClean="0">
              <a:solidFill>
                <a:srgbClr val="C00000"/>
              </a:solidFill>
              <a:latin typeface="Times New Roman" pitchFamily="18" charset="0"/>
              <a:cs typeface="Times New Roman" pitchFamily="18" charset="0"/>
            </a:rPr>
            <a:t>Представители:</a:t>
          </a:r>
        </a:p>
        <a:p>
          <a:r>
            <a:rPr lang="ru-RU" dirty="0" smtClean="0">
              <a:solidFill>
                <a:srgbClr val="C00000"/>
              </a:solidFill>
              <a:latin typeface="Times New Roman" pitchFamily="18" charset="0"/>
              <a:cs typeface="Times New Roman" pitchFamily="18" charset="0"/>
            </a:rPr>
            <a:t>-</a:t>
          </a:r>
          <a:r>
            <a:rPr lang="ru-RU" dirty="0" smtClean="0">
              <a:solidFill>
                <a:schemeClr val="tx1"/>
              </a:solidFill>
              <a:latin typeface="Times New Roman" pitchFamily="18" charset="0"/>
              <a:cs typeface="Times New Roman" pitchFamily="18" charset="0"/>
            </a:rPr>
            <a:t>Афанасий Александрийский(Великий);</a:t>
          </a:r>
        </a:p>
        <a:p>
          <a:r>
            <a:rPr lang="ru-RU" dirty="0" smtClean="0">
              <a:solidFill>
                <a:schemeClr val="tx1"/>
              </a:solidFill>
              <a:latin typeface="Times New Roman" pitchFamily="18" charset="0"/>
              <a:cs typeface="Times New Roman" pitchFamily="18" charset="0"/>
            </a:rPr>
            <a:t>-Василий Кесарийский;</a:t>
          </a:r>
        </a:p>
        <a:p>
          <a:r>
            <a:rPr lang="ru-RU" dirty="0" smtClean="0">
              <a:solidFill>
                <a:schemeClr val="tx1"/>
              </a:solidFill>
              <a:latin typeface="Times New Roman" pitchFamily="18" charset="0"/>
              <a:cs typeface="Times New Roman" pitchFamily="18" charset="0"/>
            </a:rPr>
            <a:t>-Григорий </a:t>
          </a:r>
          <a:r>
            <a:rPr lang="ru-RU" dirty="0" err="1" smtClean="0">
              <a:solidFill>
                <a:schemeClr val="tx1"/>
              </a:solidFill>
              <a:latin typeface="Times New Roman" pitchFamily="18" charset="0"/>
              <a:cs typeface="Times New Roman" pitchFamily="18" charset="0"/>
            </a:rPr>
            <a:t>Нисский</a:t>
          </a:r>
          <a:r>
            <a:rPr lang="ru-RU" dirty="0" smtClean="0">
              <a:solidFill>
                <a:schemeClr val="tx1"/>
              </a:solidFill>
              <a:latin typeface="Times New Roman" pitchFamily="18" charset="0"/>
              <a:cs typeface="Times New Roman" pitchFamily="18" charset="0"/>
            </a:rPr>
            <a:t>;</a:t>
          </a:r>
        </a:p>
        <a:p>
          <a:r>
            <a:rPr lang="ru-RU" dirty="0" smtClean="0">
              <a:solidFill>
                <a:schemeClr val="tx1"/>
              </a:solidFill>
              <a:latin typeface="Times New Roman" pitchFamily="18" charset="0"/>
              <a:cs typeface="Times New Roman" pitchFamily="18" charset="0"/>
            </a:rPr>
            <a:t>-Григорий </a:t>
          </a:r>
          <a:r>
            <a:rPr lang="ru-RU" dirty="0" err="1" smtClean="0">
              <a:solidFill>
                <a:schemeClr val="tx1"/>
              </a:solidFill>
              <a:latin typeface="Times New Roman" pitchFamily="18" charset="0"/>
              <a:cs typeface="Times New Roman" pitchFamily="18" charset="0"/>
            </a:rPr>
            <a:t>Назианзин</a:t>
          </a:r>
          <a:r>
            <a:rPr lang="ru-RU" dirty="0" smtClean="0">
              <a:solidFill>
                <a:schemeClr val="tx1"/>
              </a:solidFill>
              <a:latin typeface="Times New Roman" pitchFamily="18" charset="0"/>
              <a:cs typeface="Times New Roman" pitchFamily="18" charset="0"/>
            </a:rPr>
            <a:t>;</a:t>
          </a:r>
        </a:p>
        <a:p>
          <a:r>
            <a:rPr lang="ru-RU" dirty="0" smtClean="0">
              <a:solidFill>
                <a:schemeClr val="tx1"/>
              </a:solidFill>
              <a:latin typeface="Times New Roman" pitchFamily="18" charset="0"/>
              <a:cs typeface="Times New Roman" pitchFamily="18" charset="0"/>
            </a:rPr>
            <a:t>-</a:t>
          </a:r>
          <a:r>
            <a:rPr lang="ru-RU" dirty="0" err="1" smtClean="0">
              <a:solidFill>
                <a:schemeClr val="tx1"/>
              </a:solidFill>
              <a:latin typeface="Times New Roman" pitchFamily="18" charset="0"/>
              <a:cs typeface="Times New Roman" pitchFamily="18" charset="0"/>
            </a:rPr>
            <a:t>Иоан</a:t>
          </a:r>
          <a:r>
            <a:rPr lang="ru-RU" dirty="0" smtClean="0">
              <a:solidFill>
                <a:schemeClr val="tx1"/>
              </a:solidFill>
              <a:latin typeface="Times New Roman" pitchFamily="18" charset="0"/>
              <a:cs typeface="Times New Roman" pitchFamily="18" charset="0"/>
            </a:rPr>
            <a:t> </a:t>
          </a:r>
          <a:r>
            <a:rPr lang="ru-RU" dirty="0" err="1" smtClean="0">
              <a:solidFill>
                <a:schemeClr val="tx1"/>
              </a:solidFill>
              <a:latin typeface="Times New Roman" pitchFamily="18" charset="0"/>
              <a:cs typeface="Times New Roman" pitchFamily="18" charset="0"/>
            </a:rPr>
            <a:t>Дамаскин</a:t>
          </a:r>
          <a:r>
            <a:rPr lang="ru-RU" dirty="0" smtClean="0">
              <a:solidFill>
                <a:schemeClr val="tx1"/>
              </a:solidFill>
              <a:latin typeface="Times New Roman" pitchFamily="18" charset="0"/>
              <a:cs typeface="Times New Roman" pitchFamily="18" charset="0"/>
            </a:rPr>
            <a:t>.</a:t>
          </a:r>
          <a:endParaRPr lang="ru-RU" dirty="0">
            <a:solidFill>
              <a:schemeClr val="tx1"/>
            </a:solidFill>
            <a:latin typeface="Times New Roman" pitchFamily="18" charset="0"/>
            <a:cs typeface="Times New Roman" pitchFamily="18" charset="0"/>
          </a:endParaRPr>
        </a:p>
      </dgm:t>
    </dgm:pt>
    <dgm:pt modelId="{2257BDE5-D3BA-4C4E-9893-F2E1C063D412}" type="parTrans" cxnId="{919BA07C-112F-4E05-A372-4145E6D92616}">
      <dgm:prSet/>
      <dgm:spPr/>
      <dgm:t>
        <a:bodyPr/>
        <a:lstStyle/>
        <a:p>
          <a:endParaRPr lang="ru-RU"/>
        </a:p>
      </dgm:t>
    </dgm:pt>
    <dgm:pt modelId="{87B7AE2C-B72F-4435-9269-24E1C3261E17}" type="sibTrans" cxnId="{919BA07C-112F-4E05-A372-4145E6D92616}">
      <dgm:prSet/>
      <dgm:spPr/>
      <dgm:t>
        <a:bodyPr/>
        <a:lstStyle/>
        <a:p>
          <a:endParaRPr lang="ru-RU"/>
        </a:p>
      </dgm:t>
    </dgm:pt>
    <dgm:pt modelId="{D0E9C654-8D8F-4C10-B29C-B8467F2C65FB}" type="pres">
      <dgm:prSet presAssocID="{64D0A91B-E29C-4867-8307-06181AC035C4}" presName="diagram" presStyleCnt="0">
        <dgm:presLayoutVars>
          <dgm:dir/>
          <dgm:resizeHandles val="exact"/>
        </dgm:presLayoutVars>
      </dgm:prSet>
      <dgm:spPr/>
      <dgm:t>
        <a:bodyPr/>
        <a:lstStyle/>
        <a:p>
          <a:endParaRPr lang="ru-RU"/>
        </a:p>
      </dgm:t>
    </dgm:pt>
    <dgm:pt modelId="{D79F0627-37DD-434B-BF18-664C396EA678}" type="pres">
      <dgm:prSet presAssocID="{CAEA2732-4C7F-4B2E-A890-8E8B9CEA5D73}" presName="node" presStyleLbl="node1" presStyleIdx="0" presStyleCnt="1" custScaleY="85625">
        <dgm:presLayoutVars>
          <dgm:bulletEnabled val="1"/>
        </dgm:presLayoutVars>
      </dgm:prSet>
      <dgm:spPr/>
      <dgm:t>
        <a:bodyPr/>
        <a:lstStyle/>
        <a:p>
          <a:endParaRPr lang="ru-RU"/>
        </a:p>
      </dgm:t>
    </dgm:pt>
  </dgm:ptLst>
  <dgm:cxnLst>
    <dgm:cxn modelId="{919BA07C-112F-4E05-A372-4145E6D92616}" srcId="{64D0A91B-E29C-4867-8307-06181AC035C4}" destId="{CAEA2732-4C7F-4B2E-A890-8E8B9CEA5D73}" srcOrd="0" destOrd="0" parTransId="{2257BDE5-D3BA-4C4E-9893-F2E1C063D412}" sibTransId="{87B7AE2C-B72F-4435-9269-24E1C3261E17}"/>
    <dgm:cxn modelId="{BB4716B4-4D0D-4BD2-BA17-7E123FBF90ED}" type="presOf" srcId="{CAEA2732-4C7F-4B2E-A890-8E8B9CEA5D73}" destId="{D79F0627-37DD-434B-BF18-664C396EA678}" srcOrd="0" destOrd="0" presId="urn:microsoft.com/office/officeart/2005/8/layout/default#7"/>
    <dgm:cxn modelId="{22E621FE-4842-4665-8731-DFC14105A240}" type="presOf" srcId="{64D0A91B-E29C-4867-8307-06181AC035C4}" destId="{D0E9C654-8D8F-4C10-B29C-B8467F2C65FB}" srcOrd="0" destOrd="0" presId="urn:microsoft.com/office/officeart/2005/8/layout/default#7"/>
    <dgm:cxn modelId="{BB3B0A54-B030-4BE2-8DD3-7E19F9CFE8E6}" type="presParOf" srcId="{D0E9C654-8D8F-4C10-B29C-B8467F2C65FB}" destId="{D79F0627-37DD-434B-BF18-664C396EA678}" srcOrd="0" destOrd="0" presId="urn:microsoft.com/office/officeart/2005/8/layout/defaul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64D0A91B-E29C-4867-8307-06181AC035C4}" type="doc">
      <dgm:prSet loTypeId="urn:microsoft.com/office/officeart/2005/8/layout/default#7" loCatId="list" qsTypeId="urn:microsoft.com/office/officeart/2005/8/quickstyle/simple5" qsCatId="simple" csTypeId="urn:microsoft.com/office/officeart/2005/8/colors/accent1_3" csCatId="accent1" phldr="1"/>
      <dgm:spPr/>
      <dgm:t>
        <a:bodyPr/>
        <a:lstStyle/>
        <a:p>
          <a:endParaRPr lang="ru-RU"/>
        </a:p>
      </dgm:t>
    </dgm:pt>
    <dgm:pt modelId="{CAEA2732-4C7F-4B2E-A890-8E8B9CEA5D73}">
      <dgm:prSet custT="1"/>
      <dgm:spPr/>
      <dgm:t>
        <a:bodyPr/>
        <a:lstStyle/>
        <a:p>
          <a:endParaRPr lang="ru-RU" sz="3600" dirty="0" smtClean="0">
            <a:solidFill>
              <a:srgbClr val="C00000"/>
            </a:solidFill>
            <a:latin typeface="Times New Roman" pitchFamily="18" charset="0"/>
            <a:cs typeface="Times New Roman" pitchFamily="18" charset="0"/>
          </a:endParaRPr>
        </a:p>
        <a:p>
          <a:r>
            <a:rPr lang="ru-RU" sz="3600" dirty="0" smtClean="0">
              <a:solidFill>
                <a:srgbClr val="C00000"/>
              </a:solidFill>
              <a:latin typeface="Times New Roman" pitchFamily="18" charset="0"/>
              <a:cs typeface="Times New Roman" pitchFamily="18" charset="0"/>
            </a:rPr>
            <a:t>Восточная (греческая) патристика.</a:t>
          </a:r>
        </a:p>
        <a:p>
          <a:endParaRPr lang="ru-RU" sz="2100" dirty="0" smtClean="0">
            <a:solidFill>
              <a:srgbClr val="C00000"/>
            </a:solidFill>
            <a:latin typeface="Times New Roman" pitchFamily="18" charset="0"/>
            <a:cs typeface="Times New Roman" pitchFamily="18" charset="0"/>
          </a:endParaRPr>
        </a:p>
        <a:p>
          <a:endParaRPr lang="ru-RU" sz="2100" dirty="0">
            <a:solidFill>
              <a:schemeClr val="tx1"/>
            </a:solidFill>
            <a:latin typeface="Times New Roman" pitchFamily="18" charset="0"/>
            <a:cs typeface="Times New Roman" pitchFamily="18" charset="0"/>
          </a:endParaRPr>
        </a:p>
      </dgm:t>
    </dgm:pt>
    <dgm:pt modelId="{2257BDE5-D3BA-4C4E-9893-F2E1C063D412}" type="parTrans" cxnId="{919BA07C-112F-4E05-A372-4145E6D92616}">
      <dgm:prSet/>
      <dgm:spPr/>
      <dgm:t>
        <a:bodyPr/>
        <a:lstStyle/>
        <a:p>
          <a:endParaRPr lang="ru-RU"/>
        </a:p>
      </dgm:t>
    </dgm:pt>
    <dgm:pt modelId="{87B7AE2C-B72F-4435-9269-24E1C3261E17}" type="sibTrans" cxnId="{919BA07C-112F-4E05-A372-4145E6D92616}">
      <dgm:prSet/>
      <dgm:spPr/>
      <dgm:t>
        <a:bodyPr/>
        <a:lstStyle/>
        <a:p>
          <a:endParaRPr lang="ru-RU"/>
        </a:p>
      </dgm:t>
    </dgm:pt>
    <dgm:pt modelId="{8BE63013-A57A-47B3-9A59-AF07ACD87EFE}">
      <dgm:prSet/>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ru-RU" dirty="0" smtClean="0">
              <a:solidFill>
                <a:schemeClr val="tx1"/>
              </a:solidFill>
              <a:latin typeface="Times New Roman" pitchFamily="18" charset="0"/>
              <a:cs typeface="Times New Roman" pitchFamily="18" charset="0"/>
            </a:rPr>
            <a:t>Василий Кесарийский, Григорий </a:t>
          </a:r>
          <a:r>
            <a:rPr lang="ru-RU" dirty="0" err="1" smtClean="0">
              <a:solidFill>
                <a:schemeClr val="tx1"/>
              </a:solidFill>
              <a:latin typeface="Times New Roman" pitchFamily="18" charset="0"/>
              <a:cs typeface="Times New Roman" pitchFamily="18" charset="0"/>
            </a:rPr>
            <a:t>Нисский</a:t>
          </a:r>
          <a:r>
            <a:rPr lang="ru-RU" dirty="0" smtClean="0">
              <a:solidFill>
                <a:schemeClr val="tx1"/>
              </a:solidFill>
              <a:latin typeface="Times New Roman" pitchFamily="18" charset="0"/>
              <a:cs typeface="Times New Roman" pitchFamily="18" charset="0"/>
            </a:rPr>
            <a:t>, Григорий </a:t>
          </a:r>
          <a:r>
            <a:rPr lang="ru-RU" dirty="0" err="1" smtClean="0">
              <a:solidFill>
                <a:schemeClr val="tx1"/>
              </a:solidFill>
              <a:latin typeface="Times New Roman" pitchFamily="18" charset="0"/>
              <a:cs typeface="Times New Roman" pitchFamily="18" charset="0"/>
            </a:rPr>
            <a:t>Назианзин</a:t>
          </a:r>
          <a:r>
            <a:rPr lang="ru-RU" dirty="0" smtClean="0">
              <a:solidFill>
                <a:schemeClr val="tx1"/>
              </a:solidFill>
              <a:latin typeface="Times New Roman" pitchFamily="18" charset="0"/>
              <a:cs typeface="Times New Roman" pitchFamily="18" charset="0"/>
            </a:rPr>
            <a:t> – сформулировали </a:t>
          </a:r>
          <a:r>
            <a:rPr lang="ru-RU" dirty="0" smtClean="0">
              <a:solidFill>
                <a:srgbClr val="FF0000"/>
              </a:solidFill>
              <a:latin typeface="Times New Roman" pitchFamily="18" charset="0"/>
              <a:cs typeface="Times New Roman" pitchFamily="18" charset="0"/>
            </a:rPr>
            <a:t>догмат Троицы: Бог </a:t>
          </a:r>
          <a:r>
            <a:rPr lang="ru-RU" dirty="0" err="1" smtClean="0">
              <a:solidFill>
                <a:srgbClr val="FF0000"/>
              </a:solidFill>
              <a:latin typeface="Times New Roman" pitchFamily="18" charset="0"/>
              <a:cs typeface="Times New Roman" pitchFamily="18" charset="0"/>
            </a:rPr>
            <a:t>триипостасен</a:t>
          </a:r>
          <a:r>
            <a:rPr lang="ru-RU" dirty="0" smtClean="0">
              <a:solidFill>
                <a:srgbClr val="FF0000"/>
              </a:solidFill>
              <a:latin typeface="Times New Roman" pitchFamily="18" charset="0"/>
              <a:cs typeface="Times New Roman" pitchFamily="18" charset="0"/>
            </a:rPr>
            <a:t>(имеет три лица):</a:t>
          </a:r>
          <a:r>
            <a:rPr lang="ru-RU" dirty="0" smtClean="0">
              <a:latin typeface="Times New Roman" pitchFamily="18" charset="0"/>
              <a:cs typeface="Times New Roman" pitchFamily="18" charset="0"/>
            </a:rPr>
            <a:t>Бог-Отец, Бог-Сын и Святой Дух.</a:t>
          </a:r>
        </a:p>
        <a:p>
          <a:pPr marL="0" marR="0" indent="0" defTabSz="914400" eaLnBrk="1" fontAlgn="auto" latinLnBrk="0" hangingPunct="1">
            <a:lnSpc>
              <a:spcPct val="100000"/>
            </a:lnSpc>
            <a:spcBef>
              <a:spcPts val="0"/>
            </a:spcBef>
            <a:spcAft>
              <a:spcPts val="0"/>
            </a:spcAft>
            <a:buClrTx/>
            <a:buSzTx/>
            <a:buFontTx/>
            <a:buNone/>
            <a:tabLst/>
            <a:defRPr/>
          </a:pPr>
          <a:r>
            <a:rPr lang="ru-RU" dirty="0" smtClean="0">
              <a:solidFill>
                <a:srgbClr val="FF0000"/>
              </a:solidFill>
              <a:latin typeface="Times New Roman" pitchFamily="18" charset="0"/>
              <a:cs typeface="Times New Roman" pitchFamily="18" charset="0"/>
            </a:rPr>
            <a:t>-Бог- Отец- безмолвное и безначальное первоначало;</a:t>
          </a:r>
        </a:p>
        <a:p>
          <a:pPr marL="0" marR="0" indent="0" defTabSz="914400" eaLnBrk="1" fontAlgn="auto" latinLnBrk="0" hangingPunct="1">
            <a:lnSpc>
              <a:spcPct val="100000"/>
            </a:lnSpc>
            <a:spcBef>
              <a:spcPts val="0"/>
            </a:spcBef>
            <a:spcAft>
              <a:spcPts val="0"/>
            </a:spcAft>
            <a:buClrTx/>
            <a:buSzTx/>
            <a:buFontTx/>
            <a:buNone/>
            <a:tabLst/>
            <a:defRPr/>
          </a:pPr>
          <a:r>
            <a:rPr lang="ru-RU" dirty="0" smtClean="0">
              <a:solidFill>
                <a:srgbClr val="FF0000"/>
              </a:solidFill>
              <a:latin typeface="Times New Roman" pitchFamily="18" charset="0"/>
              <a:cs typeface="Times New Roman" pitchFamily="18" charset="0"/>
            </a:rPr>
            <a:t>-Бог-Сын - слово-Логос этого безмолвного бытия, пришедший на землю Иисус Христос;</a:t>
          </a:r>
        </a:p>
        <a:p>
          <a:pPr marL="0" marR="0" indent="0" defTabSz="914400" eaLnBrk="1" fontAlgn="auto" latinLnBrk="0" hangingPunct="1">
            <a:lnSpc>
              <a:spcPct val="100000"/>
            </a:lnSpc>
            <a:spcBef>
              <a:spcPts val="0"/>
            </a:spcBef>
            <a:spcAft>
              <a:spcPts val="0"/>
            </a:spcAft>
            <a:buClrTx/>
            <a:buSzTx/>
            <a:buFontTx/>
            <a:buNone/>
            <a:tabLst/>
            <a:defRPr/>
          </a:pPr>
          <a:r>
            <a:rPr lang="ru-RU" dirty="0" smtClean="0">
              <a:solidFill>
                <a:srgbClr val="FF0000"/>
              </a:solidFill>
              <a:latin typeface="Times New Roman" pitchFamily="18" charset="0"/>
              <a:cs typeface="Times New Roman" pitchFamily="18" charset="0"/>
            </a:rPr>
            <a:t>-Дух Святой- </a:t>
          </a:r>
          <a:r>
            <a:rPr lang="ru-RU" dirty="0" err="1" smtClean="0">
              <a:solidFill>
                <a:srgbClr val="FF0000"/>
              </a:solidFill>
              <a:latin typeface="Times New Roman" pitchFamily="18" charset="0"/>
              <a:cs typeface="Times New Roman" pitchFamily="18" charset="0"/>
            </a:rPr>
            <a:t>животворение</a:t>
          </a:r>
          <a:r>
            <a:rPr lang="ru-RU" dirty="0" smtClean="0">
              <a:solidFill>
                <a:srgbClr val="FF0000"/>
              </a:solidFill>
              <a:latin typeface="Times New Roman" pitchFamily="18" charset="0"/>
              <a:cs typeface="Times New Roman" pitchFamily="18" charset="0"/>
            </a:rPr>
            <a:t>, начало всего живого.</a:t>
          </a:r>
        </a:p>
        <a:p>
          <a:pPr defTabSz="1644650">
            <a:lnSpc>
              <a:spcPct val="90000"/>
            </a:lnSpc>
            <a:spcBef>
              <a:spcPct val="0"/>
            </a:spcBef>
            <a:spcAft>
              <a:spcPct val="35000"/>
            </a:spcAft>
          </a:pPr>
          <a:endParaRPr lang="ru-RU" dirty="0" smtClean="0">
            <a:solidFill>
              <a:schemeClr val="tx1"/>
            </a:solidFill>
            <a:latin typeface="Times New Roman" pitchFamily="18" charset="0"/>
            <a:cs typeface="Times New Roman" pitchFamily="18" charset="0"/>
          </a:endParaRPr>
        </a:p>
      </dgm:t>
    </dgm:pt>
    <dgm:pt modelId="{4B9CB4DE-446E-4824-9C8C-6E75B464A211}" type="parTrans" cxnId="{5C11FEBC-53CC-422C-9EC1-603C129D6DE4}">
      <dgm:prSet/>
      <dgm:spPr/>
      <dgm:t>
        <a:bodyPr/>
        <a:lstStyle/>
        <a:p>
          <a:endParaRPr lang="ru-RU"/>
        </a:p>
      </dgm:t>
    </dgm:pt>
    <dgm:pt modelId="{C609D70D-505B-4A6F-B266-189AC0E6C61F}" type="sibTrans" cxnId="{5C11FEBC-53CC-422C-9EC1-603C129D6DE4}">
      <dgm:prSet/>
      <dgm:spPr/>
      <dgm:t>
        <a:bodyPr/>
        <a:lstStyle/>
        <a:p>
          <a:endParaRPr lang="ru-RU"/>
        </a:p>
      </dgm:t>
    </dgm:pt>
    <dgm:pt modelId="{D0E9C654-8D8F-4C10-B29C-B8467F2C65FB}" type="pres">
      <dgm:prSet presAssocID="{64D0A91B-E29C-4867-8307-06181AC035C4}" presName="diagram" presStyleCnt="0">
        <dgm:presLayoutVars>
          <dgm:dir/>
          <dgm:resizeHandles val="exact"/>
        </dgm:presLayoutVars>
      </dgm:prSet>
      <dgm:spPr/>
      <dgm:t>
        <a:bodyPr/>
        <a:lstStyle/>
        <a:p>
          <a:endParaRPr lang="ru-RU"/>
        </a:p>
      </dgm:t>
    </dgm:pt>
    <dgm:pt modelId="{D79F0627-37DD-434B-BF18-664C396EA678}" type="pres">
      <dgm:prSet presAssocID="{CAEA2732-4C7F-4B2E-A890-8E8B9CEA5D73}" presName="node" presStyleLbl="node1" presStyleIdx="0" presStyleCnt="2" custScaleY="27075" custLinFactNeighborX="-1521" custLinFactNeighborY="1491">
        <dgm:presLayoutVars>
          <dgm:bulletEnabled val="1"/>
        </dgm:presLayoutVars>
      </dgm:prSet>
      <dgm:spPr/>
      <dgm:t>
        <a:bodyPr/>
        <a:lstStyle/>
        <a:p>
          <a:endParaRPr lang="ru-RU"/>
        </a:p>
      </dgm:t>
    </dgm:pt>
    <dgm:pt modelId="{E5CFA46F-A1DF-4C9A-BB92-EE7E8AEC7B09}" type="pres">
      <dgm:prSet presAssocID="{87B7AE2C-B72F-4435-9269-24E1C3261E17}" presName="sibTrans" presStyleCnt="0"/>
      <dgm:spPr/>
    </dgm:pt>
    <dgm:pt modelId="{004C519D-310D-4B6C-A1EB-A31EC27CBF53}" type="pres">
      <dgm:prSet presAssocID="{8BE63013-A57A-47B3-9A59-AF07ACD87EFE}" presName="node" presStyleLbl="node1" presStyleIdx="1" presStyleCnt="2" custScaleX="125660">
        <dgm:presLayoutVars>
          <dgm:bulletEnabled val="1"/>
        </dgm:presLayoutVars>
      </dgm:prSet>
      <dgm:spPr/>
      <dgm:t>
        <a:bodyPr/>
        <a:lstStyle/>
        <a:p>
          <a:endParaRPr lang="ru-RU"/>
        </a:p>
      </dgm:t>
    </dgm:pt>
  </dgm:ptLst>
  <dgm:cxnLst>
    <dgm:cxn modelId="{913B062A-E17D-42F0-8DB9-CA8C8E06C1B7}" type="presOf" srcId="{8BE63013-A57A-47B3-9A59-AF07ACD87EFE}" destId="{004C519D-310D-4B6C-A1EB-A31EC27CBF53}" srcOrd="0" destOrd="0" presId="urn:microsoft.com/office/officeart/2005/8/layout/default#7"/>
    <dgm:cxn modelId="{5C11FEBC-53CC-422C-9EC1-603C129D6DE4}" srcId="{64D0A91B-E29C-4867-8307-06181AC035C4}" destId="{8BE63013-A57A-47B3-9A59-AF07ACD87EFE}" srcOrd="1" destOrd="0" parTransId="{4B9CB4DE-446E-4824-9C8C-6E75B464A211}" sibTransId="{C609D70D-505B-4A6F-B266-189AC0E6C61F}"/>
    <dgm:cxn modelId="{919BA07C-112F-4E05-A372-4145E6D92616}" srcId="{64D0A91B-E29C-4867-8307-06181AC035C4}" destId="{CAEA2732-4C7F-4B2E-A890-8E8B9CEA5D73}" srcOrd="0" destOrd="0" parTransId="{2257BDE5-D3BA-4C4E-9893-F2E1C063D412}" sibTransId="{87B7AE2C-B72F-4435-9269-24E1C3261E17}"/>
    <dgm:cxn modelId="{71737486-B6AC-4283-A5F7-F888B07259F8}" type="presOf" srcId="{CAEA2732-4C7F-4B2E-A890-8E8B9CEA5D73}" destId="{D79F0627-37DD-434B-BF18-664C396EA678}" srcOrd="0" destOrd="0" presId="urn:microsoft.com/office/officeart/2005/8/layout/default#7"/>
    <dgm:cxn modelId="{C4E7064F-EC4A-4209-922D-F3991BAEBC6B}" type="presOf" srcId="{64D0A91B-E29C-4867-8307-06181AC035C4}" destId="{D0E9C654-8D8F-4C10-B29C-B8467F2C65FB}" srcOrd="0" destOrd="0" presId="urn:microsoft.com/office/officeart/2005/8/layout/default#7"/>
    <dgm:cxn modelId="{7A09B7E6-0982-47F5-8D48-56CD81990AAE}" type="presParOf" srcId="{D0E9C654-8D8F-4C10-B29C-B8467F2C65FB}" destId="{D79F0627-37DD-434B-BF18-664C396EA678}" srcOrd="0" destOrd="0" presId="urn:microsoft.com/office/officeart/2005/8/layout/default#7"/>
    <dgm:cxn modelId="{0105C151-6473-4906-AA17-A98D979339D3}" type="presParOf" srcId="{D0E9C654-8D8F-4C10-B29C-B8467F2C65FB}" destId="{E5CFA46F-A1DF-4C9A-BB92-EE7E8AEC7B09}" srcOrd="1" destOrd="0" presId="urn:microsoft.com/office/officeart/2005/8/layout/default#7"/>
    <dgm:cxn modelId="{96BBC4F7-047B-4556-8BFC-4DB9905DD189}" type="presParOf" srcId="{D0E9C654-8D8F-4C10-B29C-B8467F2C65FB}" destId="{004C519D-310D-4B6C-A1EB-A31EC27CBF53}" srcOrd="2" destOrd="0" presId="urn:microsoft.com/office/officeart/2005/8/layout/defaul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64D0A91B-E29C-4867-8307-06181AC035C4}" type="doc">
      <dgm:prSet loTypeId="urn:microsoft.com/office/officeart/2005/8/layout/default#7" loCatId="list" qsTypeId="urn:microsoft.com/office/officeart/2005/8/quickstyle/simple5" qsCatId="simple" csTypeId="urn:microsoft.com/office/officeart/2005/8/colors/accent1_3" csCatId="accent1" phldr="1"/>
      <dgm:spPr/>
      <dgm:t>
        <a:bodyPr/>
        <a:lstStyle/>
        <a:p>
          <a:endParaRPr lang="ru-RU"/>
        </a:p>
      </dgm:t>
    </dgm:pt>
    <dgm:pt modelId="{CAEA2732-4C7F-4B2E-A890-8E8B9CEA5D73}">
      <dgm:prSet custT="1"/>
      <dgm:spPr/>
      <dgm:t>
        <a:bodyPr/>
        <a:lstStyle/>
        <a:p>
          <a:endParaRPr lang="ru-RU" sz="3600" dirty="0" smtClean="0">
            <a:solidFill>
              <a:srgbClr val="C00000"/>
            </a:solidFill>
            <a:latin typeface="Times New Roman" pitchFamily="18" charset="0"/>
            <a:cs typeface="Times New Roman" pitchFamily="18" charset="0"/>
          </a:endParaRPr>
        </a:p>
        <a:p>
          <a:r>
            <a:rPr lang="ru-RU" sz="3600" dirty="0" smtClean="0">
              <a:solidFill>
                <a:srgbClr val="C00000"/>
              </a:solidFill>
              <a:latin typeface="Times New Roman" pitchFamily="18" charset="0"/>
              <a:cs typeface="Times New Roman" pitchFamily="18" charset="0"/>
            </a:rPr>
            <a:t>Восточная (греческая) патристика.</a:t>
          </a:r>
        </a:p>
        <a:p>
          <a:endParaRPr lang="ru-RU" sz="2100" dirty="0" smtClean="0">
            <a:solidFill>
              <a:srgbClr val="C00000"/>
            </a:solidFill>
            <a:latin typeface="Times New Roman" pitchFamily="18" charset="0"/>
            <a:cs typeface="Times New Roman" pitchFamily="18" charset="0"/>
          </a:endParaRPr>
        </a:p>
        <a:p>
          <a:endParaRPr lang="ru-RU" sz="2100" dirty="0">
            <a:solidFill>
              <a:schemeClr val="tx1"/>
            </a:solidFill>
            <a:latin typeface="Times New Roman" pitchFamily="18" charset="0"/>
            <a:cs typeface="Times New Roman" pitchFamily="18" charset="0"/>
          </a:endParaRPr>
        </a:p>
      </dgm:t>
    </dgm:pt>
    <dgm:pt modelId="{2257BDE5-D3BA-4C4E-9893-F2E1C063D412}" type="parTrans" cxnId="{919BA07C-112F-4E05-A372-4145E6D92616}">
      <dgm:prSet/>
      <dgm:spPr/>
      <dgm:t>
        <a:bodyPr/>
        <a:lstStyle/>
        <a:p>
          <a:endParaRPr lang="ru-RU"/>
        </a:p>
      </dgm:t>
    </dgm:pt>
    <dgm:pt modelId="{87B7AE2C-B72F-4435-9269-24E1C3261E17}" type="sibTrans" cxnId="{919BA07C-112F-4E05-A372-4145E6D92616}">
      <dgm:prSet/>
      <dgm:spPr/>
      <dgm:t>
        <a:bodyPr/>
        <a:lstStyle/>
        <a:p>
          <a:endParaRPr lang="ru-RU"/>
        </a:p>
      </dgm:t>
    </dgm:pt>
    <dgm:pt modelId="{8BE63013-A57A-47B3-9A59-AF07ACD87EFE}">
      <dgm:prSet/>
      <dgm:spPr/>
      <dgm:t>
        <a:bodyPr/>
        <a:lstStyle/>
        <a:p>
          <a:pPr defTabSz="1644650">
            <a:lnSpc>
              <a:spcPct val="90000"/>
            </a:lnSpc>
            <a:spcBef>
              <a:spcPct val="0"/>
            </a:spcBef>
            <a:spcAft>
              <a:spcPct val="35000"/>
            </a:spcAft>
          </a:pPr>
          <a:r>
            <a:rPr lang="ru-RU" dirty="0" smtClean="0">
              <a:solidFill>
                <a:schemeClr val="tx1"/>
              </a:solidFill>
              <a:latin typeface="Times New Roman" pitchFamily="18" charset="0"/>
              <a:cs typeface="Times New Roman" pitchFamily="18" charset="0"/>
            </a:rPr>
            <a:t>Афанасий Александрийский (Великий) обосновал вторую ипостась Троицы –Бога-Сына – Логоса. Лица Троицы(ипостаси) не подчинены, а единосущны.</a:t>
          </a:r>
        </a:p>
        <a:p>
          <a:pPr defTabSz="1644650">
            <a:lnSpc>
              <a:spcPct val="90000"/>
            </a:lnSpc>
            <a:spcBef>
              <a:spcPct val="0"/>
            </a:spcBef>
            <a:spcAft>
              <a:spcPct val="35000"/>
            </a:spcAft>
          </a:pPr>
          <a:r>
            <a:rPr lang="ru-RU" dirty="0" smtClean="0">
              <a:solidFill>
                <a:schemeClr val="tx1"/>
              </a:solidFill>
              <a:latin typeface="Times New Roman" pitchFamily="18" charset="0"/>
              <a:cs typeface="Times New Roman" pitchFamily="18" charset="0"/>
            </a:rPr>
            <a:t>Назначение Сына - спасти человечество.</a:t>
          </a:r>
        </a:p>
        <a:p>
          <a:pPr defTabSz="1644650">
            <a:lnSpc>
              <a:spcPct val="90000"/>
            </a:lnSpc>
            <a:spcBef>
              <a:spcPct val="0"/>
            </a:spcBef>
            <a:spcAft>
              <a:spcPct val="35000"/>
            </a:spcAft>
          </a:pPr>
          <a:r>
            <a:rPr lang="ru-RU" dirty="0" smtClean="0">
              <a:solidFill>
                <a:schemeClr val="tx1"/>
              </a:solidFill>
              <a:latin typeface="Times New Roman" pitchFamily="18" charset="0"/>
              <a:cs typeface="Times New Roman" pitchFamily="18" charset="0"/>
            </a:rPr>
            <a:t>Идея спасения - личная проблема для каждого человека.</a:t>
          </a:r>
        </a:p>
        <a:p>
          <a:pPr defTabSz="1644650">
            <a:lnSpc>
              <a:spcPct val="90000"/>
            </a:lnSpc>
            <a:spcBef>
              <a:spcPct val="0"/>
            </a:spcBef>
            <a:spcAft>
              <a:spcPct val="35000"/>
            </a:spcAft>
          </a:pPr>
          <a:r>
            <a:rPr lang="ru-RU" dirty="0" smtClean="0">
              <a:solidFill>
                <a:schemeClr val="tx1"/>
              </a:solidFill>
              <a:latin typeface="Times New Roman" pitchFamily="18" charset="0"/>
              <a:cs typeface="Times New Roman" pitchFamily="18" charset="0"/>
            </a:rPr>
            <a:t>Путь спасения - обретение духовности (благодати)</a:t>
          </a:r>
        </a:p>
      </dgm:t>
    </dgm:pt>
    <dgm:pt modelId="{C609D70D-505B-4A6F-B266-189AC0E6C61F}" type="sibTrans" cxnId="{5C11FEBC-53CC-422C-9EC1-603C129D6DE4}">
      <dgm:prSet/>
      <dgm:spPr/>
      <dgm:t>
        <a:bodyPr/>
        <a:lstStyle/>
        <a:p>
          <a:endParaRPr lang="ru-RU"/>
        </a:p>
      </dgm:t>
    </dgm:pt>
    <dgm:pt modelId="{4B9CB4DE-446E-4824-9C8C-6E75B464A211}" type="parTrans" cxnId="{5C11FEBC-53CC-422C-9EC1-603C129D6DE4}">
      <dgm:prSet/>
      <dgm:spPr/>
      <dgm:t>
        <a:bodyPr/>
        <a:lstStyle/>
        <a:p>
          <a:endParaRPr lang="ru-RU"/>
        </a:p>
      </dgm:t>
    </dgm:pt>
    <dgm:pt modelId="{D0E9C654-8D8F-4C10-B29C-B8467F2C65FB}" type="pres">
      <dgm:prSet presAssocID="{64D0A91B-E29C-4867-8307-06181AC035C4}" presName="diagram" presStyleCnt="0">
        <dgm:presLayoutVars>
          <dgm:dir/>
          <dgm:resizeHandles val="exact"/>
        </dgm:presLayoutVars>
      </dgm:prSet>
      <dgm:spPr/>
      <dgm:t>
        <a:bodyPr/>
        <a:lstStyle/>
        <a:p>
          <a:endParaRPr lang="ru-RU"/>
        </a:p>
      </dgm:t>
    </dgm:pt>
    <dgm:pt modelId="{D79F0627-37DD-434B-BF18-664C396EA678}" type="pres">
      <dgm:prSet presAssocID="{CAEA2732-4C7F-4B2E-A890-8E8B9CEA5D73}" presName="node" presStyleLbl="node1" presStyleIdx="0" presStyleCnt="2" custScaleY="27075" custLinFactNeighborX="-1521" custLinFactNeighborY="1491">
        <dgm:presLayoutVars>
          <dgm:bulletEnabled val="1"/>
        </dgm:presLayoutVars>
      </dgm:prSet>
      <dgm:spPr/>
      <dgm:t>
        <a:bodyPr/>
        <a:lstStyle/>
        <a:p>
          <a:endParaRPr lang="ru-RU"/>
        </a:p>
      </dgm:t>
    </dgm:pt>
    <dgm:pt modelId="{E5CFA46F-A1DF-4C9A-BB92-EE7E8AEC7B09}" type="pres">
      <dgm:prSet presAssocID="{87B7AE2C-B72F-4435-9269-24E1C3261E17}" presName="sibTrans" presStyleCnt="0"/>
      <dgm:spPr/>
    </dgm:pt>
    <dgm:pt modelId="{004C519D-310D-4B6C-A1EB-A31EC27CBF53}" type="pres">
      <dgm:prSet presAssocID="{8BE63013-A57A-47B3-9A59-AF07ACD87EFE}" presName="node" presStyleLbl="node1" presStyleIdx="1" presStyleCnt="2" custScaleX="125660">
        <dgm:presLayoutVars>
          <dgm:bulletEnabled val="1"/>
        </dgm:presLayoutVars>
      </dgm:prSet>
      <dgm:spPr/>
      <dgm:t>
        <a:bodyPr/>
        <a:lstStyle/>
        <a:p>
          <a:endParaRPr lang="ru-RU"/>
        </a:p>
      </dgm:t>
    </dgm:pt>
  </dgm:ptLst>
  <dgm:cxnLst>
    <dgm:cxn modelId="{5C11FEBC-53CC-422C-9EC1-603C129D6DE4}" srcId="{64D0A91B-E29C-4867-8307-06181AC035C4}" destId="{8BE63013-A57A-47B3-9A59-AF07ACD87EFE}" srcOrd="1" destOrd="0" parTransId="{4B9CB4DE-446E-4824-9C8C-6E75B464A211}" sibTransId="{C609D70D-505B-4A6F-B266-189AC0E6C61F}"/>
    <dgm:cxn modelId="{919BA07C-112F-4E05-A372-4145E6D92616}" srcId="{64D0A91B-E29C-4867-8307-06181AC035C4}" destId="{CAEA2732-4C7F-4B2E-A890-8E8B9CEA5D73}" srcOrd="0" destOrd="0" parTransId="{2257BDE5-D3BA-4C4E-9893-F2E1C063D412}" sibTransId="{87B7AE2C-B72F-4435-9269-24E1C3261E17}"/>
    <dgm:cxn modelId="{E374671A-686D-45C3-A84E-1971C23AABB6}" type="presOf" srcId="{8BE63013-A57A-47B3-9A59-AF07ACD87EFE}" destId="{004C519D-310D-4B6C-A1EB-A31EC27CBF53}" srcOrd="0" destOrd="0" presId="urn:microsoft.com/office/officeart/2005/8/layout/default#7"/>
    <dgm:cxn modelId="{BFB3A49A-0DAF-42AC-84EB-52170D2D4AFD}" type="presOf" srcId="{64D0A91B-E29C-4867-8307-06181AC035C4}" destId="{D0E9C654-8D8F-4C10-B29C-B8467F2C65FB}" srcOrd="0" destOrd="0" presId="urn:microsoft.com/office/officeart/2005/8/layout/default#7"/>
    <dgm:cxn modelId="{1D5B7C13-90AC-402D-9608-58BAAD8BE74E}" type="presOf" srcId="{CAEA2732-4C7F-4B2E-A890-8E8B9CEA5D73}" destId="{D79F0627-37DD-434B-BF18-664C396EA678}" srcOrd="0" destOrd="0" presId="urn:microsoft.com/office/officeart/2005/8/layout/default#7"/>
    <dgm:cxn modelId="{989AC66B-ACE9-49BC-B6A2-710D3A5BEB06}" type="presParOf" srcId="{D0E9C654-8D8F-4C10-B29C-B8467F2C65FB}" destId="{D79F0627-37DD-434B-BF18-664C396EA678}" srcOrd="0" destOrd="0" presId="urn:microsoft.com/office/officeart/2005/8/layout/default#7"/>
    <dgm:cxn modelId="{DFC6795D-7730-4696-B111-5164D413214A}" type="presParOf" srcId="{D0E9C654-8D8F-4C10-B29C-B8467F2C65FB}" destId="{E5CFA46F-A1DF-4C9A-BB92-EE7E8AEC7B09}" srcOrd="1" destOrd="0" presId="urn:microsoft.com/office/officeart/2005/8/layout/default#7"/>
    <dgm:cxn modelId="{8566ED13-A15E-4E2A-B9A2-3A700B3886FF}" type="presParOf" srcId="{D0E9C654-8D8F-4C10-B29C-B8467F2C65FB}" destId="{004C519D-310D-4B6C-A1EB-A31EC27CBF53}" srcOrd="2" destOrd="0" presId="urn:microsoft.com/office/officeart/2005/8/layout/defaul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64D0A91B-E29C-4867-8307-06181AC035C4}" type="doc">
      <dgm:prSet loTypeId="urn:microsoft.com/office/officeart/2005/8/layout/default#7" loCatId="list" qsTypeId="urn:microsoft.com/office/officeart/2005/8/quickstyle/simple5" qsCatId="simple" csTypeId="urn:microsoft.com/office/officeart/2005/8/colors/accent1_3" csCatId="accent1" phldr="1"/>
      <dgm:spPr/>
      <dgm:t>
        <a:bodyPr/>
        <a:lstStyle/>
        <a:p>
          <a:endParaRPr lang="ru-RU"/>
        </a:p>
      </dgm:t>
    </dgm:pt>
    <dgm:pt modelId="{CAEA2732-4C7F-4B2E-A890-8E8B9CEA5D73}">
      <dgm:prSet custT="1"/>
      <dgm:spPr/>
      <dgm:t>
        <a:bodyPr/>
        <a:lstStyle/>
        <a:p>
          <a:pPr defTabSz="1600200">
            <a:lnSpc>
              <a:spcPct val="90000"/>
            </a:lnSpc>
            <a:spcBef>
              <a:spcPct val="0"/>
            </a:spcBef>
            <a:spcAft>
              <a:spcPct val="35000"/>
            </a:spcAft>
          </a:pPr>
          <a:endParaRPr lang="ru-RU" sz="3600" dirty="0" smtClean="0">
            <a:solidFill>
              <a:srgbClr val="C00000"/>
            </a:solidFill>
            <a:latin typeface="Times New Roman" pitchFamily="18" charset="0"/>
            <a:cs typeface="Times New Roman" pitchFamily="18" charset="0"/>
          </a:endParaRPr>
        </a:p>
        <a:p>
          <a:pPr defTabSz="1600200">
            <a:lnSpc>
              <a:spcPct val="90000"/>
            </a:lnSpc>
            <a:spcBef>
              <a:spcPct val="0"/>
            </a:spcBef>
            <a:spcAft>
              <a:spcPct val="35000"/>
            </a:spcAft>
          </a:pPr>
          <a:endParaRPr lang="ru-RU" sz="2000" dirty="0" smtClean="0">
            <a:solidFill>
              <a:srgbClr val="C00000"/>
            </a:solidFill>
            <a:latin typeface="Times New Roman" pitchFamily="18" charset="0"/>
            <a:cs typeface="Times New Roman" pitchFamily="18" charset="0"/>
          </a:endParaRPr>
        </a:p>
        <a:p>
          <a:pPr defTabSz="1600200">
            <a:lnSpc>
              <a:spcPct val="90000"/>
            </a:lnSpc>
            <a:spcBef>
              <a:spcPct val="0"/>
            </a:spcBef>
            <a:spcAft>
              <a:spcPct val="35000"/>
            </a:spcAft>
          </a:pPr>
          <a:endParaRPr lang="ru-RU" sz="2000" dirty="0" smtClean="0">
            <a:solidFill>
              <a:srgbClr val="C00000"/>
            </a:solidFill>
            <a:latin typeface="Times New Roman" pitchFamily="18" charset="0"/>
            <a:cs typeface="Times New Roman" pitchFamily="18" charset="0"/>
          </a:endParaRPr>
        </a:p>
        <a:p>
          <a:pPr defTabSz="1600200">
            <a:lnSpc>
              <a:spcPct val="90000"/>
            </a:lnSpc>
            <a:spcBef>
              <a:spcPct val="0"/>
            </a:spcBef>
            <a:spcAft>
              <a:spcPct val="35000"/>
            </a:spcAft>
          </a:pPr>
          <a:endParaRPr lang="ru-RU" sz="2000" dirty="0" smtClean="0">
            <a:solidFill>
              <a:srgbClr val="C00000"/>
            </a:solidFill>
            <a:latin typeface="Times New Roman" pitchFamily="18" charset="0"/>
            <a:cs typeface="Times New Roman" pitchFamily="18" charset="0"/>
          </a:endParaRPr>
        </a:p>
        <a:p>
          <a:pPr defTabSz="1600200">
            <a:lnSpc>
              <a:spcPct val="90000"/>
            </a:lnSpc>
            <a:spcBef>
              <a:spcPct val="0"/>
            </a:spcBef>
            <a:spcAft>
              <a:spcPct val="35000"/>
            </a:spcAft>
          </a:pPr>
          <a:r>
            <a:rPr lang="ru-RU" sz="2400" dirty="0" smtClean="0">
              <a:solidFill>
                <a:srgbClr val="C00000"/>
              </a:solidFill>
              <a:latin typeface="Times New Roman" pitchFamily="18" charset="0"/>
              <a:cs typeface="Times New Roman" pitchFamily="18" charset="0"/>
            </a:rPr>
            <a:t>Западная (латинская) патристика, </a:t>
          </a:r>
          <a:r>
            <a:rPr lang="ru-RU" sz="2400" dirty="0" smtClean="0">
              <a:solidFill>
                <a:schemeClr val="tx1"/>
              </a:solidFill>
              <a:latin typeface="Times New Roman" pitchFamily="18" charset="0"/>
              <a:cs typeface="Times New Roman" pitchFamily="18" charset="0"/>
            </a:rPr>
            <a:t>создавалась на латинском языке и была распространена на Западе Римского мира, затем перешла в западноевропейскую католическую схоластику.</a:t>
          </a:r>
        </a:p>
        <a:p>
          <a:pPr marL="0" marR="0" indent="0" defTabSz="914400" eaLnBrk="1" fontAlgn="auto" latinLnBrk="0" hangingPunct="1">
            <a:lnSpc>
              <a:spcPct val="100000"/>
            </a:lnSpc>
            <a:spcBef>
              <a:spcPts val="0"/>
            </a:spcBef>
            <a:spcAft>
              <a:spcPts val="0"/>
            </a:spcAft>
            <a:buClrTx/>
            <a:buSzTx/>
            <a:buFontTx/>
            <a:buNone/>
            <a:tabLst/>
            <a:defRPr/>
          </a:pPr>
          <a:r>
            <a:rPr lang="ru-RU" sz="2400" dirty="0" smtClean="0">
              <a:solidFill>
                <a:schemeClr val="tx1"/>
              </a:solidFill>
              <a:latin typeface="Times New Roman" pitchFamily="18" charset="0"/>
              <a:cs typeface="Times New Roman" pitchFamily="18" charset="0"/>
            </a:rPr>
            <a:t>Наиболее ярким представителем является </a:t>
          </a:r>
          <a:r>
            <a:rPr lang="ru-RU" sz="2400" dirty="0" err="1" smtClean="0">
              <a:solidFill>
                <a:srgbClr val="C00000"/>
              </a:solidFill>
              <a:latin typeface="Times New Roman" pitchFamily="18" charset="0"/>
              <a:cs typeface="Times New Roman" pitchFamily="18" charset="0"/>
            </a:rPr>
            <a:t>Аврелий</a:t>
          </a:r>
          <a:r>
            <a:rPr lang="ru-RU" sz="2400" dirty="0" smtClean="0">
              <a:solidFill>
                <a:srgbClr val="C00000"/>
              </a:solidFill>
              <a:latin typeface="Times New Roman" pitchFamily="18" charset="0"/>
              <a:cs typeface="Times New Roman" pitchFamily="18" charset="0"/>
            </a:rPr>
            <a:t> Августин(354-430), или Августин Блаженный:</a:t>
          </a:r>
        </a:p>
        <a:p>
          <a:pPr marL="0" marR="0" indent="0" defTabSz="914400" eaLnBrk="1" fontAlgn="auto" latinLnBrk="0" hangingPunct="1">
            <a:lnSpc>
              <a:spcPct val="100000"/>
            </a:lnSpc>
            <a:spcBef>
              <a:spcPts val="0"/>
            </a:spcBef>
            <a:spcAft>
              <a:spcPts val="0"/>
            </a:spcAft>
            <a:buClrTx/>
            <a:buSzTx/>
            <a:buFontTx/>
            <a:buNone/>
            <a:tabLst/>
            <a:defRPr/>
          </a:pPr>
          <a:r>
            <a:rPr lang="ru-RU" sz="2400" dirty="0" smtClean="0">
              <a:solidFill>
                <a:srgbClr val="C00000"/>
              </a:solidFill>
              <a:latin typeface="Times New Roman" pitchFamily="18" charset="0"/>
              <a:cs typeface="Times New Roman" pitchFamily="18" charset="0"/>
            </a:rPr>
            <a:t>-Заложил основы католицизма;</a:t>
          </a:r>
        </a:p>
        <a:p>
          <a:pPr marL="0" marR="0" indent="0" defTabSz="914400" eaLnBrk="1" fontAlgn="auto" latinLnBrk="0" hangingPunct="1">
            <a:lnSpc>
              <a:spcPct val="100000"/>
            </a:lnSpc>
            <a:spcBef>
              <a:spcPts val="0"/>
            </a:spcBef>
            <a:spcAft>
              <a:spcPts val="0"/>
            </a:spcAft>
            <a:buClrTx/>
            <a:buSzTx/>
            <a:buFontTx/>
            <a:buNone/>
            <a:tabLst/>
            <a:defRPr/>
          </a:pPr>
          <a:r>
            <a:rPr lang="ru-RU" sz="2400" dirty="0" smtClean="0">
              <a:solidFill>
                <a:srgbClr val="C00000"/>
              </a:solidFill>
              <a:latin typeface="Times New Roman" pitchFamily="18" charset="0"/>
              <a:cs typeface="Times New Roman" pitchFamily="18" charset="0"/>
            </a:rPr>
            <a:t>-Основал исповедальный жанр в философии и литературе;</a:t>
          </a:r>
        </a:p>
        <a:p>
          <a:pPr marL="0" marR="0" indent="0" defTabSz="914400" eaLnBrk="1" fontAlgn="auto" latinLnBrk="0" hangingPunct="1">
            <a:lnSpc>
              <a:spcPct val="100000"/>
            </a:lnSpc>
            <a:spcBef>
              <a:spcPts val="0"/>
            </a:spcBef>
            <a:spcAft>
              <a:spcPts val="0"/>
            </a:spcAft>
            <a:buClrTx/>
            <a:buSzTx/>
            <a:buFontTx/>
            <a:buNone/>
            <a:tabLst/>
            <a:defRPr/>
          </a:pPr>
          <a:r>
            <a:rPr lang="ru-RU" sz="2400" dirty="0" smtClean="0">
              <a:solidFill>
                <a:srgbClr val="C00000"/>
              </a:solidFill>
              <a:latin typeface="Times New Roman" pitchFamily="18" charset="0"/>
              <a:cs typeface="Times New Roman" pitchFamily="18" charset="0"/>
            </a:rPr>
            <a:t>-Предложил линейное представление о времени;</a:t>
          </a:r>
        </a:p>
        <a:p>
          <a:pPr marL="0" marR="0" indent="0" defTabSz="914400" eaLnBrk="1" fontAlgn="auto" latinLnBrk="0" hangingPunct="1">
            <a:lnSpc>
              <a:spcPct val="100000"/>
            </a:lnSpc>
            <a:spcBef>
              <a:spcPts val="0"/>
            </a:spcBef>
            <a:spcAft>
              <a:spcPts val="0"/>
            </a:spcAft>
            <a:buClrTx/>
            <a:buSzTx/>
            <a:buFontTx/>
            <a:buNone/>
            <a:tabLst/>
            <a:defRPr/>
          </a:pPr>
          <a:r>
            <a:rPr lang="ru-RU" sz="2400" dirty="0" smtClean="0">
              <a:solidFill>
                <a:srgbClr val="C00000"/>
              </a:solidFill>
              <a:latin typeface="Times New Roman" pitchFamily="18" charset="0"/>
              <a:cs typeface="Times New Roman" pitchFamily="18" charset="0"/>
            </a:rPr>
            <a:t>-Обосновал идею господства церкви над государством, а Папы над монархами;</a:t>
          </a:r>
        </a:p>
        <a:p>
          <a:pPr marL="0" marR="0" indent="0" defTabSz="914400" eaLnBrk="1" fontAlgn="auto" latinLnBrk="0" hangingPunct="1">
            <a:lnSpc>
              <a:spcPct val="100000"/>
            </a:lnSpc>
            <a:spcBef>
              <a:spcPts val="0"/>
            </a:spcBef>
            <a:spcAft>
              <a:spcPts val="0"/>
            </a:spcAft>
            <a:buClrTx/>
            <a:buSzTx/>
            <a:buFontTx/>
            <a:buNone/>
            <a:tabLst/>
            <a:defRPr/>
          </a:pPr>
          <a:r>
            <a:rPr lang="ru-RU" sz="2400" dirty="0" smtClean="0">
              <a:solidFill>
                <a:srgbClr val="C00000"/>
              </a:solidFill>
              <a:latin typeface="Times New Roman" pitchFamily="18" charset="0"/>
              <a:cs typeface="Times New Roman" pitchFamily="18" charset="0"/>
            </a:rPr>
            <a:t>-Выдвинул идею социального конформизма (смирение с бедностью и чужой властью).</a:t>
          </a:r>
        </a:p>
        <a:p>
          <a:pPr marL="0" marR="0" indent="0" defTabSz="914400" eaLnBrk="1" fontAlgn="auto" latinLnBrk="0" hangingPunct="1">
            <a:lnSpc>
              <a:spcPct val="100000"/>
            </a:lnSpc>
            <a:spcBef>
              <a:spcPts val="0"/>
            </a:spcBef>
            <a:spcAft>
              <a:spcPts val="0"/>
            </a:spcAft>
            <a:buClrTx/>
            <a:buSzTx/>
            <a:buFontTx/>
            <a:buNone/>
            <a:tabLst/>
            <a:defRPr/>
          </a:pPr>
          <a:endParaRPr lang="ru-RU" sz="2400" dirty="0" smtClean="0">
            <a:solidFill>
              <a:srgbClr val="C00000"/>
            </a:solidFill>
            <a:latin typeface="Times New Roman" pitchFamily="18" charset="0"/>
            <a:cs typeface="Times New Roman" pitchFamily="18" charset="0"/>
          </a:endParaRPr>
        </a:p>
        <a:p>
          <a:pPr marL="0" marR="0" indent="0" defTabSz="914400" eaLnBrk="1" fontAlgn="auto" latinLnBrk="0" hangingPunct="1">
            <a:lnSpc>
              <a:spcPct val="100000"/>
            </a:lnSpc>
            <a:spcBef>
              <a:spcPts val="0"/>
            </a:spcBef>
            <a:spcAft>
              <a:spcPts val="0"/>
            </a:spcAft>
            <a:buClrTx/>
            <a:buSzTx/>
            <a:buFontTx/>
            <a:buNone/>
            <a:tabLst/>
            <a:defRPr/>
          </a:pPr>
          <a:r>
            <a:rPr lang="ru-RU" sz="2400" dirty="0" smtClean="0">
              <a:latin typeface="Times New Roman" pitchFamily="18" charset="0"/>
              <a:cs typeface="Times New Roman" pitchFamily="18" charset="0"/>
            </a:rPr>
            <a:t>Наиболее важные работы Августина: «Исповедь» (400), «О Граде Божьем» (413—426), «Пересмотры» (426). Другие работы: «Против академиков» (386), «О жизни блаженной» (386), «О порядке» (386), «Монологи» (387), «О количестве души» (388—389), «Об учителе» (388—389), «О бессмертии души» (387), «Об истинной религии (390), «О свободной воле» (388—395) и др.</a:t>
          </a:r>
        </a:p>
        <a:p>
          <a:pPr marL="0" marR="0" indent="0" defTabSz="914400" eaLnBrk="1" fontAlgn="auto" latinLnBrk="0" hangingPunct="1">
            <a:lnSpc>
              <a:spcPct val="100000"/>
            </a:lnSpc>
            <a:spcBef>
              <a:spcPts val="0"/>
            </a:spcBef>
            <a:spcAft>
              <a:spcPts val="0"/>
            </a:spcAft>
            <a:buClrTx/>
            <a:buSzTx/>
            <a:buFontTx/>
            <a:buNone/>
            <a:tabLst/>
            <a:defRPr/>
          </a:pPr>
          <a:endParaRPr lang="ru-RU" sz="2400" dirty="0" smtClean="0"/>
        </a:p>
        <a:p>
          <a:pPr defTabSz="1600200">
            <a:lnSpc>
              <a:spcPct val="90000"/>
            </a:lnSpc>
            <a:spcBef>
              <a:spcPct val="0"/>
            </a:spcBef>
            <a:spcAft>
              <a:spcPct val="35000"/>
            </a:spcAft>
          </a:pPr>
          <a:endParaRPr lang="ru-RU" sz="2400" dirty="0" smtClean="0">
            <a:solidFill>
              <a:srgbClr val="C00000"/>
            </a:solidFill>
            <a:latin typeface="Times New Roman" pitchFamily="18" charset="0"/>
            <a:cs typeface="Times New Roman" pitchFamily="18" charset="0"/>
          </a:endParaRPr>
        </a:p>
        <a:p>
          <a:pPr defTabSz="1600200">
            <a:lnSpc>
              <a:spcPct val="90000"/>
            </a:lnSpc>
            <a:spcBef>
              <a:spcPct val="0"/>
            </a:spcBef>
            <a:spcAft>
              <a:spcPct val="35000"/>
            </a:spcAft>
          </a:pPr>
          <a:endParaRPr lang="ru-RU" sz="3600" dirty="0" smtClean="0">
            <a:solidFill>
              <a:srgbClr val="C00000"/>
            </a:solidFill>
            <a:latin typeface="Times New Roman" pitchFamily="18" charset="0"/>
            <a:cs typeface="Times New Roman" pitchFamily="18" charset="0"/>
          </a:endParaRPr>
        </a:p>
        <a:p>
          <a:pPr defTabSz="1600200">
            <a:lnSpc>
              <a:spcPct val="90000"/>
            </a:lnSpc>
            <a:spcBef>
              <a:spcPct val="0"/>
            </a:spcBef>
            <a:spcAft>
              <a:spcPct val="35000"/>
            </a:spcAft>
          </a:pPr>
          <a:endParaRPr lang="ru-RU" sz="2100" dirty="0" smtClean="0">
            <a:solidFill>
              <a:srgbClr val="C00000"/>
            </a:solidFill>
            <a:latin typeface="Times New Roman" pitchFamily="18" charset="0"/>
            <a:cs typeface="Times New Roman" pitchFamily="18" charset="0"/>
          </a:endParaRPr>
        </a:p>
        <a:p>
          <a:pPr defTabSz="1600200">
            <a:lnSpc>
              <a:spcPct val="90000"/>
            </a:lnSpc>
            <a:spcBef>
              <a:spcPct val="0"/>
            </a:spcBef>
            <a:spcAft>
              <a:spcPct val="35000"/>
            </a:spcAft>
          </a:pPr>
          <a:endParaRPr lang="ru-RU" sz="2100" dirty="0">
            <a:solidFill>
              <a:schemeClr val="tx1"/>
            </a:solidFill>
            <a:latin typeface="Times New Roman" pitchFamily="18" charset="0"/>
            <a:cs typeface="Times New Roman" pitchFamily="18" charset="0"/>
          </a:endParaRPr>
        </a:p>
      </dgm:t>
    </dgm:pt>
    <dgm:pt modelId="{2257BDE5-D3BA-4C4E-9893-F2E1C063D412}" type="parTrans" cxnId="{919BA07C-112F-4E05-A372-4145E6D92616}">
      <dgm:prSet/>
      <dgm:spPr/>
      <dgm:t>
        <a:bodyPr/>
        <a:lstStyle/>
        <a:p>
          <a:endParaRPr lang="ru-RU"/>
        </a:p>
      </dgm:t>
    </dgm:pt>
    <dgm:pt modelId="{87B7AE2C-B72F-4435-9269-24E1C3261E17}" type="sibTrans" cxnId="{919BA07C-112F-4E05-A372-4145E6D92616}">
      <dgm:prSet/>
      <dgm:spPr/>
      <dgm:t>
        <a:bodyPr/>
        <a:lstStyle/>
        <a:p>
          <a:endParaRPr lang="ru-RU"/>
        </a:p>
      </dgm:t>
    </dgm:pt>
    <dgm:pt modelId="{D0E9C654-8D8F-4C10-B29C-B8467F2C65FB}" type="pres">
      <dgm:prSet presAssocID="{64D0A91B-E29C-4867-8307-06181AC035C4}" presName="diagram" presStyleCnt="0">
        <dgm:presLayoutVars>
          <dgm:dir/>
          <dgm:resizeHandles val="exact"/>
        </dgm:presLayoutVars>
      </dgm:prSet>
      <dgm:spPr/>
      <dgm:t>
        <a:bodyPr/>
        <a:lstStyle/>
        <a:p>
          <a:endParaRPr lang="ru-RU"/>
        </a:p>
      </dgm:t>
    </dgm:pt>
    <dgm:pt modelId="{D79F0627-37DD-434B-BF18-664C396EA678}" type="pres">
      <dgm:prSet presAssocID="{CAEA2732-4C7F-4B2E-A890-8E8B9CEA5D73}" presName="node" presStyleLbl="node1" presStyleIdx="0" presStyleCnt="1" custScaleY="91714" custLinFactNeighborX="-1521" custLinFactNeighborY="1491">
        <dgm:presLayoutVars>
          <dgm:bulletEnabled val="1"/>
        </dgm:presLayoutVars>
      </dgm:prSet>
      <dgm:spPr/>
      <dgm:t>
        <a:bodyPr/>
        <a:lstStyle/>
        <a:p>
          <a:endParaRPr lang="ru-RU"/>
        </a:p>
      </dgm:t>
    </dgm:pt>
  </dgm:ptLst>
  <dgm:cxnLst>
    <dgm:cxn modelId="{919BA07C-112F-4E05-A372-4145E6D92616}" srcId="{64D0A91B-E29C-4867-8307-06181AC035C4}" destId="{CAEA2732-4C7F-4B2E-A890-8E8B9CEA5D73}" srcOrd="0" destOrd="0" parTransId="{2257BDE5-D3BA-4C4E-9893-F2E1C063D412}" sibTransId="{87B7AE2C-B72F-4435-9269-24E1C3261E17}"/>
    <dgm:cxn modelId="{1A632F58-C015-4F1A-B7B2-4C054A14CF78}" type="presOf" srcId="{64D0A91B-E29C-4867-8307-06181AC035C4}" destId="{D0E9C654-8D8F-4C10-B29C-B8467F2C65FB}" srcOrd="0" destOrd="0" presId="urn:microsoft.com/office/officeart/2005/8/layout/default#7"/>
    <dgm:cxn modelId="{AB3AAA7C-B70B-4B18-BFCA-D19E648807E5}" type="presOf" srcId="{CAEA2732-4C7F-4B2E-A890-8E8B9CEA5D73}" destId="{D79F0627-37DD-434B-BF18-664C396EA678}" srcOrd="0" destOrd="0" presId="urn:microsoft.com/office/officeart/2005/8/layout/default#7"/>
    <dgm:cxn modelId="{DC69D2F6-D191-470A-B320-4EDB6213CF94}" type="presParOf" srcId="{D0E9C654-8D8F-4C10-B29C-B8467F2C65FB}" destId="{D79F0627-37DD-434B-BF18-664C396EA678}" srcOrd="0" destOrd="0" presId="urn:microsoft.com/office/officeart/2005/8/layout/defaul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64D0A91B-E29C-4867-8307-06181AC035C4}" type="doc">
      <dgm:prSet loTypeId="urn:microsoft.com/office/officeart/2005/8/layout/default#7" loCatId="list" qsTypeId="urn:microsoft.com/office/officeart/2005/8/quickstyle/simple5" qsCatId="simple" csTypeId="urn:microsoft.com/office/officeart/2005/8/colors/accent1_3" csCatId="accent1" phldr="1"/>
      <dgm:spPr/>
      <dgm:t>
        <a:bodyPr/>
        <a:lstStyle/>
        <a:p>
          <a:endParaRPr lang="ru-RU"/>
        </a:p>
      </dgm:t>
    </dgm:pt>
    <dgm:pt modelId="{CAEA2732-4C7F-4B2E-A890-8E8B9CEA5D73}">
      <dgm:prSet custT="1"/>
      <dgm:spPr/>
      <dgm:t>
        <a:bodyPr/>
        <a:lstStyle/>
        <a:p>
          <a:pPr defTabSz="1600200">
            <a:lnSpc>
              <a:spcPct val="90000"/>
            </a:lnSpc>
            <a:spcBef>
              <a:spcPct val="0"/>
            </a:spcBef>
            <a:spcAft>
              <a:spcPct val="35000"/>
            </a:spcAft>
          </a:pPr>
          <a:endParaRPr lang="ru-RU" sz="3600" dirty="0" smtClean="0">
            <a:solidFill>
              <a:srgbClr val="C00000"/>
            </a:solidFill>
            <a:latin typeface="Times New Roman" pitchFamily="18" charset="0"/>
            <a:cs typeface="Times New Roman" pitchFamily="18" charset="0"/>
          </a:endParaRPr>
        </a:p>
        <a:p>
          <a:pPr marL="0" marR="0" indent="0" defTabSz="914400" eaLnBrk="1" fontAlgn="auto" latinLnBrk="0" hangingPunct="1">
            <a:lnSpc>
              <a:spcPct val="100000"/>
            </a:lnSpc>
            <a:spcBef>
              <a:spcPts val="0"/>
            </a:spcBef>
            <a:spcAft>
              <a:spcPts val="0"/>
            </a:spcAft>
            <a:buClrTx/>
            <a:buSzTx/>
            <a:buFontTx/>
            <a:buNone/>
            <a:tabLst/>
            <a:defRPr/>
          </a:pPr>
          <a:r>
            <a:rPr lang="ru-RU" sz="2800" dirty="0" smtClean="0">
              <a:solidFill>
                <a:schemeClr val="tx1"/>
              </a:solidFill>
              <a:latin typeface="Times New Roman" pitchFamily="18" charset="0"/>
              <a:cs typeface="Times New Roman" pitchFamily="18" charset="0"/>
            </a:rPr>
            <a:t>Августин Блаженный систематизировал христианское учение на основе неоплатонизма.</a:t>
          </a:r>
        </a:p>
        <a:p>
          <a:pPr defTabSz="1600200">
            <a:lnSpc>
              <a:spcPct val="90000"/>
            </a:lnSpc>
            <a:spcBef>
              <a:spcPct val="0"/>
            </a:spcBef>
            <a:spcAft>
              <a:spcPct val="35000"/>
            </a:spcAft>
          </a:pPr>
          <a:endParaRPr lang="ru-RU" sz="2100" dirty="0">
            <a:solidFill>
              <a:schemeClr val="tx1"/>
            </a:solidFill>
            <a:latin typeface="Times New Roman" pitchFamily="18" charset="0"/>
            <a:cs typeface="Times New Roman" pitchFamily="18" charset="0"/>
          </a:endParaRPr>
        </a:p>
      </dgm:t>
    </dgm:pt>
    <dgm:pt modelId="{2257BDE5-D3BA-4C4E-9893-F2E1C063D412}" type="parTrans" cxnId="{919BA07C-112F-4E05-A372-4145E6D92616}">
      <dgm:prSet/>
      <dgm:spPr/>
      <dgm:t>
        <a:bodyPr/>
        <a:lstStyle/>
        <a:p>
          <a:endParaRPr lang="ru-RU"/>
        </a:p>
      </dgm:t>
    </dgm:pt>
    <dgm:pt modelId="{87B7AE2C-B72F-4435-9269-24E1C3261E17}" type="sibTrans" cxnId="{919BA07C-112F-4E05-A372-4145E6D92616}">
      <dgm:prSet/>
      <dgm:spPr/>
      <dgm:t>
        <a:bodyPr/>
        <a:lstStyle/>
        <a:p>
          <a:endParaRPr lang="ru-RU"/>
        </a:p>
      </dgm:t>
    </dgm:pt>
    <dgm:pt modelId="{8F5D1DE5-E04C-4C65-B8E4-E65EDEEDDEEF}">
      <dgm:prSet/>
      <dgm:spPr/>
      <dgm:t>
        <a:bodyPr/>
        <a:lstStyle/>
        <a:p>
          <a:r>
            <a:rPr lang="ru-RU" smtClean="0">
              <a:solidFill>
                <a:srgbClr val="C00000"/>
              </a:solidFill>
              <a:latin typeface="Times New Roman" pitchFamily="18" charset="0"/>
              <a:cs typeface="Times New Roman" pitchFamily="18" charset="0"/>
            </a:rPr>
            <a:t>Бог как Дух, творя мир из ничего, </a:t>
          </a:r>
          <a:r>
            <a:rPr lang="ru-RU" smtClean="0">
              <a:solidFill>
                <a:schemeClr val="tx1"/>
              </a:solidFill>
              <a:latin typeface="Times New Roman" pitchFamily="18" charset="0"/>
              <a:cs typeface="Times New Roman" pitchFamily="18" charset="0"/>
            </a:rPr>
            <a:t>руководствовался теми совершенными вечными и неизменными идеями – образами, которые содержались в его уме.</a:t>
          </a:r>
          <a:endParaRPr lang="ru-RU" dirty="0" smtClean="0">
            <a:solidFill>
              <a:schemeClr val="tx1"/>
            </a:solidFill>
            <a:latin typeface="Times New Roman" pitchFamily="18" charset="0"/>
            <a:cs typeface="Times New Roman" pitchFamily="18" charset="0"/>
          </a:endParaRPr>
        </a:p>
      </dgm:t>
    </dgm:pt>
    <dgm:pt modelId="{FD0C0BC7-6E11-4346-8F2A-C77BD8C4DE0A}" type="parTrans" cxnId="{6BEF9353-87CF-4D40-9C79-FF2F9B28F8D6}">
      <dgm:prSet/>
      <dgm:spPr/>
      <dgm:t>
        <a:bodyPr/>
        <a:lstStyle/>
        <a:p>
          <a:endParaRPr lang="ru-RU"/>
        </a:p>
      </dgm:t>
    </dgm:pt>
    <dgm:pt modelId="{D0536AE3-4BC2-4706-8659-BE2A4FF86093}" type="sibTrans" cxnId="{6BEF9353-87CF-4D40-9C79-FF2F9B28F8D6}">
      <dgm:prSet/>
      <dgm:spPr/>
      <dgm:t>
        <a:bodyPr/>
        <a:lstStyle/>
        <a:p>
          <a:endParaRPr lang="ru-RU"/>
        </a:p>
      </dgm:t>
    </dgm:pt>
    <dgm:pt modelId="{1853787F-A064-46B4-93BB-5C2D1E748606}">
      <dgm:prSet/>
      <dgm:spPr/>
      <dgm:t>
        <a:bodyPr/>
        <a:lstStyle/>
        <a:p>
          <a:r>
            <a:rPr lang="ru-RU" smtClean="0">
              <a:solidFill>
                <a:schemeClr val="tx1"/>
              </a:solidFill>
              <a:latin typeface="Times New Roman" pitchFamily="18" charset="0"/>
              <a:cs typeface="Times New Roman" pitchFamily="18" charset="0"/>
            </a:rPr>
            <a:t>Сущность человека заключается в том, чтобы вечно стремиться к идеям Бога, так как человек несет в себе  замысел Творца и сам его внеземной образ, любовь и добро.</a:t>
          </a:r>
          <a:endParaRPr lang="ru-RU" dirty="0" smtClean="0">
            <a:solidFill>
              <a:schemeClr val="tx1"/>
            </a:solidFill>
            <a:latin typeface="Times New Roman" pitchFamily="18" charset="0"/>
            <a:cs typeface="Times New Roman" pitchFamily="18" charset="0"/>
          </a:endParaRPr>
        </a:p>
      </dgm:t>
    </dgm:pt>
    <dgm:pt modelId="{57924D6F-9533-44F2-A147-F2DEDD54589D}" type="parTrans" cxnId="{579A0298-1D5E-4038-85C3-4BDBB6ABCD25}">
      <dgm:prSet/>
      <dgm:spPr/>
      <dgm:t>
        <a:bodyPr/>
        <a:lstStyle/>
        <a:p>
          <a:endParaRPr lang="ru-RU"/>
        </a:p>
      </dgm:t>
    </dgm:pt>
    <dgm:pt modelId="{25DDA9ED-9B56-429F-BB2D-F94B19B91E55}" type="sibTrans" cxnId="{579A0298-1D5E-4038-85C3-4BDBB6ABCD25}">
      <dgm:prSet/>
      <dgm:spPr/>
      <dgm:t>
        <a:bodyPr/>
        <a:lstStyle/>
        <a:p>
          <a:endParaRPr lang="ru-RU"/>
        </a:p>
      </dgm:t>
    </dgm:pt>
    <dgm:pt modelId="{F5583437-7B7D-480E-B6D9-3CEF72112EA9}">
      <dgm:prSet/>
      <dgm:spPr/>
      <dgm:t>
        <a:bodyPr/>
        <a:lstStyle/>
        <a:p>
          <a:r>
            <a:rPr lang="ru-RU" smtClean="0">
              <a:solidFill>
                <a:schemeClr val="tx1"/>
              </a:solidFill>
              <a:latin typeface="Times New Roman" pitchFamily="18" charset="0"/>
              <a:cs typeface="Times New Roman" pitchFamily="18" charset="0"/>
            </a:rPr>
            <a:t>Движение в моральной истории  человечества – </a:t>
          </a:r>
          <a:r>
            <a:rPr lang="ru-RU" smtClean="0">
              <a:solidFill>
                <a:srgbClr val="C00000"/>
              </a:solidFill>
              <a:latin typeface="Times New Roman" pitchFamily="18" charset="0"/>
              <a:cs typeface="Times New Roman" pitchFamily="18" charset="0"/>
            </a:rPr>
            <a:t>это движение от эгоистической любви к себе(град земной)  к бескорыстной любви к Богу (град Божий).</a:t>
          </a:r>
          <a:endParaRPr lang="ru-RU" dirty="0" smtClean="0">
            <a:solidFill>
              <a:srgbClr val="C00000"/>
            </a:solidFill>
            <a:latin typeface="Times New Roman" pitchFamily="18" charset="0"/>
            <a:cs typeface="Times New Roman" pitchFamily="18" charset="0"/>
          </a:endParaRPr>
        </a:p>
      </dgm:t>
    </dgm:pt>
    <dgm:pt modelId="{F7A716CA-D350-4C81-B6BF-589550E7D30B}" type="parTrans" cxnId="{EA249430-2091-45C5-8303-493CA5E271F0}">
      <dgm:prSet/>
      <dgm:spPr/>
      <dgm:t>
        <a:bodyPr/>
        <a:lstStyle/>
        <a:p>
          <a:endParaRPr lang="ru-RU"/>
        </a:p>
      </dgm:t>
    </dgm:pt>
    <dgm:pt modelId="{7135917F-F843-4C6E-BB20-0983B1DB20F7}" type="sibTrans" cxnId="{EA249430-2091-45C5-8303-493CA5E271F0}">
      <dgm:prSet/>
      <dgm:spPr/>
      <dgm:t>
        <a:bodyPr/>
        <a:lstStyle/>
        <a:p>
          <a:endParaRPr lang="ru-RU"/>
        </a:p>
      </dgm:t>
    </dgm:pt>
    <dgm:pt modelId="{D0E9C654-8D8F-4C10-B29C-B8467F2C65FB}" type="pres">
      <dgm:prSet presAssocID="{64D0A91B-E29C-4867-8307-06181AC035C4}" presName="diagram" presStyleCnt="0">
        <dgm:presLayoutVars>
          <dgm:dir/>
          <dgm:resizeHandles val="exact"/>
        </dgm:presLayoutVars>
      </dgm:prSet>
      <dgm:spPr/>
      <dgm:t>
        <a:bodyPr/>
        <a:lstStyle/>
        <a:p>
          <a:endParaRPr lang="ru-RU"/>
        </a:p>
      </dgm:t>
    </dgm:pt>
    <dgm:pt modelId="{D79F0627-37DD-434B-BF18-664C396EA678}" type="pres">
      <dgm:prSet presAssocID="{CAEA2732-4C7F-4B2E-A890-8E8B9CEA5D73}" presName="node" presStyleLbl="node1" presStyleIdx="0" presStyleCnt="4" custScaleY="72603" custLinFactNeighborX="-960" custLinFactNeighborY="483">
        <dgm:presLayoutVars>
          <dgm:bulletEnabled val="1"/>
        </dgm:presLayoutVars>
      </dgm:prSet>
      <dgm:spPr/>
      <dgm:t>
        <a:bodyPr/>
        <a:lstStyle/>
        <a:p>
          <a:endParaRPr lang="ru-RU"/>
        </a:p>
      </dgm:t>
    </dgm:pt>
    <dgm:pt modelId="{E5CFA46F-A1DF-4C9A-BB92-EE7E8AEC7B09}" type="pres">
      <dgm:prSet presAssocID="{87B7AE2C-B72F-4435-9269-24E1C3261E17}" presName="sibTrans" presStyleCnt="0"/>
      <dgm:spPr/>
    </dgm:pt>
    <dgm:pt modelId="{CAB06684-CEC2-48F0-BE4D-2A7C0AE930B3}" type="pres">
      <dgm:prSet presAssocID="{8F5D1DE5-E04C-4C65-B8E4-E65EDEEDDEEF}" presName="node" presStyleLbl="node1" presStyleIdx="1" presStyleCnt="4">
        <dgm:presLayoutVars>
          <dgm:bulletEnabled val="1"/>
        </dgm:presLayoutVars>
      </dgm:prSet>
      <dgm:spPr/>
      <dgm:t>
        <a:bodyPr/>
        <a:lstStyle/>
        <a:p>
          <a:endParaRPr lang="ru-RU"/>
        </a:p>
      </dgm:t>
    </dgm:pt>
    <dgm:pt modelId="{7EE94319-86C6-459C-B4FF-1069CECF3AA9}" type="pres">
      <dgm:prSet presAssocID="{D0536AE3-4BC2-4706-8659-BE2A4FF86093}" presName="sibTrans" presStyleCnt="0"/>
      <dgm:spPr/>
    </dgm:pt>
    <dgm:pt modelId="{8831DA6C-B219-42FE-AA05-EFB408356695}" type="pres">
      <dgm:prSet presAssocID="{1853787F-A064-46B4-93BB-5C2D1E748606}" presName="node" presStyleLbl="node1" presStyleIdx="2" presStyleCnt="4">
        <dgm:presLayoutVars>
          <dgm:bulletEnabled val="1"/>
        </dgm:presLayoutVars>
      </dgm:prSet>
      <dgm:spPr/>
      <dgm:t>
        <a:bodyPr/>
        <a:lstStyle/>
        <a:p>
          <a:endParaRPr lang="ru-RU"/>
        </a:p>
      </dgm:t>
    </dgm:pt>
    <dgm:pt modelId="{5721E7A6-A9A6-4515-AE17-F62E43283ED2}" type="pres">
      <dgm:prSet presAssocID="{25DDA9ED-9B56-429F-BB2D-F94B19B91E55}" presName="sibTrans" presStyleCnt="0"/>
      <dgm:spPr/>
    </dgm:pt>
    <dgm:pt modelId="{0F34C652-6E42-4D45-8579-049749673CFF}" type="pres">
      <dgm:prSet presAssocID="{F5583437-7B7D-480E-B6D9-3CEF72112EA9}" presName="node" presStyleLbl="node1" presStyleIdx="3" presStyleCnt="4">
        <dgm:presLayoutVars>
          <dgm:bulletEnabled val="1"/>
        </dgm:presLayoutVars>
      </dgm:prSet>
      <dgm:spPr/>
      <dgm:t>
        <a:bodyPr/>
        <a:lstStyle/>
        <a:p>
          <a:endParaRPr lang="ru-RU"/>
        </a:p>
      </dgm:t>
    </dgm:pt>
  </dgm:ptLst>
  <dgm:cxnLst>
    <dgm:cxn modelId="{35F72FFE-1B00-488E-98B6-96EE56A3E495}" type="presOf" srcId="{64D0A91B-E29C-4867-8307-06181AC035C4}" destId="{D0E9C654-8D8F-4C10-B29C-B8467F2C65FB}" srcOrd="0" destOrd="0" presId="urn:microsoft.com/office/officeart/2005/8/layout/default#7"/>
    <dgm:cxn modelId="{F1490D27-FCBE-4C39-BA2D-9142067A8BF4}" type="presOf" srcId="{CAEA2732-4C7F-4B2E-A890-8E8B9CEA5D73}" destId="{D79F0627-37DD-434B-BF18-664C396EA678}" srcOrd="0" destOrd="0" presId="urn:microsoft.com/office/officeart/2005/8/layout/default#7"/>
    <dgm:cxn modelId="{919BA07C-112F-4E05-A372-4145E6D92616}" srcId="{64D0A91B-E29C-4867-8307-06181AC035C4}" destId="{CAEA2732-4C7F-4B2E-A890-8E8B9CEA5D73}" srcOrd="0" destOrd="0" parTransId="{2257BDE5-D3BA-4C4E-9893-F2E1C063D412}" sibTransId="{87B7AE2C-B72F-4435-9269-24E1C3261E17}"/>
    <dgm:cxn modelId="{6BEF9353-87CF-4D40-9C79-FF2F9B28F8D6}" srcId="{64D0A91B-E29C-4867-8307-06181AC035C4}" destId="{8F5D1DE5-E04C-4C65-B8E4-E65EDEEDDEEF}" srcOrd="1" destOrd="0" parTransId="{FD0C0BC7-6E11-4346-8F2A-C77BD8C4DE0A}" sibTransId="{D0536AE3-4BC2-4706-8659-BE2A4FF86093}"/>
    <dgm:cxn modelId="{0F3BE56D-E297-4F43-9B7F-D8CA7910A8AB}" type="presOf" srcId="{8F5D1DE5-E04C-4C65-B8E4-E65EDEEDDEEF}" destId="{CAB06684-CEC2-48F0-BE4D-2A7C0AE930B3}" srcOrd="0" destOrd="0" presId="urn:microsoft.com/office/officeart/2005/8/layout/default#7"/>
    <dgm:cxn modelId="{3ACC5DC2-C56F-4BE0-8FD6-E53CC48C85EE}" type="presOf" srcId="{1853787F-A064-46B4-93BB-5C2D1E748606}" destId="{8831DA6C-B219-42FE-AA05-EFB408356695}" srcOrd="0" destOrd="0" presId="urn:microsoft.com/office/officeart/2005/8/layout/default#7"/>
    <dgm:cxn modelId="{EA249430-2091-45C5-8303-493CA5E271F0}" srcId="{64D0A91B-E29C-4867-8307-06181AC035C4}" destId="{F5583437-7B7D-480E-B6D9-3CEF72112EA9}" srcOrd="3" destOrd="0" parTransId="{F7A716CA-D350-4C81-B6BF-589550E7D30B}" sibTransId="{7135917F-F843-4C6E-BB20-0983B1DB20F7}"/>
    <dgm:cxn modelId="{579A0298-1D5E-4038-85C3-4BDBB6ABCD25}" srcId="{64D0A91B-E29C-4867-8307-06181AC035C4}" destId="{1853787F-A064-46B4-93BB-5C2D1E748606}" srcOrd="2" destOrd="0" parTransId="{57924D6F-9533-44F2-A147-F2DEDD54589D}" sibTransId="{25DDA9ED-9B56-429F-BB2D-F94B19B91E55}"/>
    <dgm:cxn modelId="{BC6E58F7-0920-4D6E-BA9A-1AF11AC67AC0}" type="presOf" srcId="{F5583437-7B7D-480E-B6D9-3CEF72112EA9}" destId="{0F34C652-6E42-4D45-8579-049749673CFF}" srcOrd="0" destOrd="0" presId="urn:microsoft.com/office/officeart/2005/8/layout/default#7"/>
    <dgm:cxn modelId="{7052839C-23D7-4A39-B887-3DA1D542F6FD}" type="presParOf" srcId="{D0E9C654-8D8F-4C10-B29C-B8467F2C65FB}" destId="{D79F0627-37DD-434B-BF18-664C396EA678}" srcOrd="0" destOrd="0" presId="urn:microsoft.com/office/officeart/2005/8/layout/default#7"/>
    <dgm:cxn modelId="{CA73013D-11D4-412F-8ED1-D9624F92AF7D}" type="presParOf" srcId="{D0E9C654-8D8F-4C10-B29C-B8467F2C65FB}" destId="{E5CFA46F-A1DF-4C9A-BB92-EE7E8AEC7B09}" srcOrd="1" destOrd="0" presId="urn:microsoft.com/office/officeart/2005/8/layout/default#7"/>
    <dgm:cxn modelId="{B8BC6F31-3EF8-4513-B458-D62A290156FA}" type="presParOf" srcId="{D0E9C654-8D8F-4C10-B29C-B8467F2C65FB}" destId="{CAB06684-CEC2-48F0-BE4D-2A7C0AE930B3}" srcOrd="2" destOrd="0" presId="urn:microsoft.com/office/officeart/2005/8/layout/default#7"/>
    <dgm:cxn modelId="{D834B36A-86AA-4203-936A-6DE02159E0AE}" type="presParOf" srcId="{D0E9C654-8D8F-4C10-B29C-B8467F2C65FB}" destId="{7EE94319-86C6-459C-B4FF-1069CECF3AA9}" srcOrd="3" destOrd="0" presId="urn:microsoft.com/office/officeart/2005/8/layout/default#7"/>
    <dgm:cxn modelId="{8B4D4D15-1662-4F4F-8031-A0BEF72C86FB}" type="presParOf" srcId="{D0E9C654-8D8F-4C10-B29C-B8467F2C65FB}" destId="{8831DA6C-B219-42FE-AA05-EFB408356695}" srcOrd="4" destOrd="0" presId="urn:microsoft.com/office/officeart/2005/8/layout/default#7"/>
    <dgm:cxn modelId="{A2F29E92-297A-41A7-AF6C-36AB2BB686C0}" type="presParOf" srcId="{D0E9C654-8D8F-4C10-B29C-B8467F2C65FB}" destId="{5721E7A6-A9A6-4515-AE17-F62E43283ED2}" srcOrd="5" destOrd="0" presId="urn:microsoft.com/office/officeart/2005/8/layout/default#7"/>
    <dgm:cxn modelId="{A7CC9319-37B3-4D96-AC53-261DFEAE2F15}" type="presParOf" srcId="{D0E9C654-8D8F-4C10-B29C-B8467F2C65FB}" destId="{0F34C652-6E42-4D45-8579-049749673CFF}" srcOrd="6" destOrd="0" presId="urn:microsoft.com/office/officeart/2005/8/layout/defaul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4D0A91B-E29C-4867-8307-06181AC035C4}" type="doc">
      <dgm:prSet loTypeId="urn:microsoft.com/office/officeart/2005/8/layout/default#6" loCatId="list" qsTypeId="urn:microsoft.com/office/officeart/2005/8/quickstyle/simple5" qsCatId="simple" csTypeId="urn:microsoft.com/office/officeart/2005/8/colors/colorful5" csCatId="colorful" phldr="1"/>
      <dgm:spPr/>
      <dgm:t>
        <a:bodyPr/>
        <a:lstStyle/>
        <a:p>
          <a:endParaRPr lang="ru-RU"/>
        </a:p>
      </dgm:t>
    </dgm:pt>
    <dgm:pt modelId="{50C32AC2-7547-4CB6-A190-D02CB4E87740}">
      <dgm:prSet phldrT="[Текст]"/>
      <dgm:spPr/>
      <dgm:t>
        <a:bodyPr/>
        <a:lstStyle/>
        <a:p>
          <a:r>
            <a:rPr lang="ru-RU" dirty="0" smtClean="0">
              <a:solidFill>
                <a:srgbClr val="C00000"/>
              </a:solidFill>
              <a:latin typeface="Times New Roman" pitchFamily="18" charset="0"/>
              <a:cs typeface="Times New Roman" pitchFamily="18" charset="0"/>
            </a:rPr>
            <a:t>Источники формирования философии Средневековья:</a:t>
          </a:r>
        </a:p>
        <a:p>
          <a:r>
            <a:rPr lang="ru-RU" dirty="0" smtClean="0">
              <a:solidFill>
                <a:srgbClr val="C00000"/>
              </a:solidFill>
              <a:latin typeface="Times New Roman" pitchFamily="18" charset="0"/>
              <a:cs typeface="Times New Roman" pitchFamily="18" charset="0"/>
            </a:rPr>
            <a:t>1.Древнегреческая философия.</a:t>
          </a:r>
        </a:p>
        <a:p>
          <a:r>
            <a:rPr lang="ru-RU" dirty="0" smtClean="0">
              <a:solidFill>
                <a:srgbClr val="C00000"/>
              </a:solidFill>
              <a:latin typeface="Times New Roman" pitchFamily="18" charset="0"/>
              <a:cs typeface="Times New Roman" pitchFamily="18" charset="0"/>
            </a:rPr>
            <a:t>2. Священное писание (Библия)</a:t>
          </a:r>
          <a:endParaRPr lang="ru-RU" dirty="0">
            <a:solidFill>
              <a:srgbClr val="C00000"/>
            </a:solidFill>
            <a:latin typeface="Times New Roman" pitchFamily="18" charset="0"/>
            <a:cs typeface="Times New Roman" pitchFamily="18" charset="0"/>
          </a:endParaRPr>
        </a:p>
      </dgm:t>
    </dgm:pt>
    <dgm:pt modelId="{D201F08D-A1DB-4BF6-BE25-09740C6A534D}" type="parTrans" cxnId="{03138B3A-91F4-48D1-AACA-7FAA43B46290}">
      <dgm:prSet/>
      <dgm:spPr/>
      <dgm:t>
        <a:bodyPr/>
        <a:lstStyle/>
        <a:p>
          <a:endParaRPr lang="ru-RU"/>
        </a:p>
      </dgm:t>
    </dgm:pt>
    <dgm:pt modelId="{CCD168BE-31CA-424F-A150-DDB57E3AEBED}" type="sibTrans" cxnId="{03138B3A-91F4-48D1-AACA-7FAA43B46290}">
      <dgm:prSet/>
      <dgm:spPr/>
      <dgm:t>
        <a:bodyPr/>
        <a:lstStyle/>
        <a:p>
          <a:endParaRPr lang="ru-RU"/>
        </a:p>
      </dgm:t>
    </dgm:pt>
    <dgm:pt modelId="{B8A53FDB-BCA1-49B3-9132-3C0408D2A8C2}">
      <dgm:prSet phldrT="[Текст]"/>
      <dgm:spPr/>
      <dgm:t>
        <a:bodyPr/>
        <a:lstStyle/>
        <a:p>
          <a:r>
            <a:rPr lang="ru-RU" dirty="0" smtClean="0">
              <a:solidFill>
                <a:srgbClr val="C00000"/>
              </a:solidFill>
              <a:latin typeface="Times New Roman" pitchFamily="18" charset="0"/>
              <a:cs typeface="Times New Roman" pitchFamily="18" charset="0"/>
            </a:rPr>
            <a:t>Средние века охватывают период с </a:t>
          </a:r>
          <a:r>
            <a:rPr lang="en-US" dirty="0" smtClean="0">
              <a:solidFill>
                <a:srgbClr val="C00000"/>
              </a:solidFill>
              <a:latin typeface="Times New Roman" pitchFamily="18" charset="0"/>
              <a:cs typeface="Times New Roman" pitchFamily="18" charset="0"/>
            </a:rPr>
            <a:t>V- XV</a:t>
          </a:r>
          <a:r>
            <a:rPr lang="ru-RU" dirty="0" smtClean="0">
              <a:solidFill>
                <a:srgbClr val="C00000"/>
              </a:solidFill>
              <a:latin typeface="Times New Roman" pitchFamily="18" charset="0"/>
              <a:cs typeface="Times New Roman" pitchFamily="18" charset="0"/>
            </a:rPr>
            <a:t> вв.</a:t>
          </a:r>
          <a:endParaRPr lang="ru-RU" dirty="0">
            <a:solidFill>
              <a:srgbClr val="C00000"/>
            </a:solidFill>
            <a:latin typeface="Times New Roman" pitchFamily="18" charset="0"/>
            <a:cs typeface="Times New Roman" pitchFamily="18" charset="0"/>
          </a:endParaRPr>
        </a:p>
      </dgm:t>
    </dgm:pt>
    <dgm:pt modelId="{ED79B61D-BF1B-41DD-91AB-8EBBD7876727}" type="parTrans" cxnId="{E89077BF-BF48-40BF-AF86-B1A7886520E0}">
      <dgm:prSet/>
      <dgm:spPr/>
      <dgm:t>
        <a:bodyPr/>
        <a:lstStyle/>
        <a:p>
          <a:endParaRPr lang="ru-RU"/>
        </a:p>
      </dgm:t>
    </dgm:pt>
    <dgm:pt modelId="{C88C6539-3011-4725-A2CE-3A74FDDB290A}" type="sibTrans" cxnId="{E89077BF-BF48-40BF-AF86-B1A7886520E0}">
      <dgm:prSet/>
      <dgm:spPr/>
      <dgm:t>
        <a:bodyPr/>
        <a:lstStyle/>
        <a:p>
          <a:endParaRPr lang="ru-RU"/>
        </a:p>
      </dgm:t>
    </dgm:pt>
    <dgm:pt modelId="{D0E9C654-8D8F-4C10-B29C-B8467F2C65FB}" type="pres">
      <dgm:prSet presAssocID="{64D0A91B-E29C-4867-8307-06181AC035C4}" presName="diagram" presStyleCnt="0">
        <dgm:presLayoutVars>
          <dgm:dir/>
          <dgm:resizeHandles val="exact"/>
        </dgm:presLayoutVars>
      </dgm:prSet>
      <dgm:spPr/>
      <dgm:t>
        <a:bodyPr/>
        <a:lstStyle/>
        <a:p>
          <a:endParaRPr lang="ru-RU"/>
        </a:p>
      </dgm:t>
    </dgm:pt>
    <dgm:pt modelId="{A5C82E55-71E4-4429-97F4-3E215C179B17}" type="pres">
      <dgm:prSet presAssocID="{50C32AC2-7547-4CB6-A190-D02CB4E87740}" presName="node" presStyleLbl="node1" presStyleIdx="0" presStyleCnt="2" custScaleX="85078" custScaleY="66341" custLinFactNeighborX="4100" custLinFactNeighborY="45213">
        <dgm:presLayoutVars>
          <dgm:bulletEnabled val="1"/>
        </dgm:presLayoutVars>
      </dgm:prSet>
      <dgm:spPr/>
      <dgm:t>
        <a:bodyPr/>
        <a:lstStyle/>
        <a:p>
          <a:endParaRPr lang="ru-RU"/>
        </a:p>
      </dgm:t>
    </dgm:pt>
    <dgm:pt modelId="{6557C7EF-0F5F-4E2E-916F-185DDFD92967}" type="pres">
      <dgm:prSet presAssocID="{CCD168BE-31CA-424F-A150-DDB57E3AEBED}" presName="sibTrans" presStyleCnt="0"/>
      <dgm:spPr/>
    </dgm:pt>
    <dgm:pt modelId="{BDD1A4B6-DCB5-47A4-9C55-EE16539B733B}" type="pres">
      <dgm:prSet presAssocID="{B8A53FDB-BCA1-49B3-9132-3C0408D2A8C2}" presName="node" presStyleLbl="node1" presStyleIdx="1" presStyleCnt="2" custScaleY="37023" custLinFactNeighborX="-205" custLinFactNeighborY="-83047">
        <dgm:presLayoutVars>
          <dgm:bulletEnabled val="1"/>
        </dgm:presLayoutVars>
      </dgm:prSet>
      <dgm:spPr/>
      <dgm:t>
        <a:bodyPr/>
        <a:lstStyle/>
        <a:p>
          <a:endParaRPr lang="ru-RU"/>
        </a:p>
      </dgm:t>
    </dgm:pt>
  </dgm:ptLst>
  <dgm:cxnLst>
    <dgm:cxn modelId="{6A1A55D2-9F53-4981-8A1E-3BE02792FF00}" type="presOf" srcId="{50C32AC2-7547-4CB6-A190-D02CB4E87740}" destId="{A5C82E55-71E4-4429-97F4-3E215C179B17}" srcOrd="0" destOrd="0" presId="urn:microsoft.com/office/officeart/2005/8/layout/default#6"/>
    <dgm:cxn modelId="{E89077BF-BF48-40BF-AF86-B1A7886520E0}" srcId="{64D0A91B-E29C-4867-8307-06181AC035C4}" destId="{B8A53FDB-BCA1-49B3-9132-3C0408D2A8C2}" srcOrd="1" destOrd="0" parTransId="{ED79B61D-BF1B-41DD-91AB-8EBBD7876727}" sibTransId="{C88C6539-3011-4725-A2CE-3A74FDDB290A}"/>
    <dgm:cxn modelId="{123755D0-5B5C-4F39-9120-4BB5618EEE32}" type="presOf" srcId="{64D0A91B-E29C-4867-8307-06181AC035C4}" destId="{D0E9C654-8D8F-4C10-B29C-B8467F2C65FB}" srcOrd="0" destOrd="0" presId="urn:microsoft.com/office/officeart/2005/8/layout/default#6"/>
    <dgm:cxn modelId="{03138B3A-91F4-48D1-AACA-7FAA43B46290}" srcId="{64D0A91B-E29C-4867-8307-06181AC035C4}" destId="{50C32AC2-7547-4CB6-A190-D02CB4E87740}" srcOrd="0" destOrd="0" parTransId="{D201F08D-A1DB-4BF6-BE25-09740C6A534D}" sibTransId="{CCD168BE-31CA-424F-A150-DDB57E3AEBED}"/>
    <dgm:cxn modelId="{7CE21AB4-7D33-46B1-8A30-751822D4EEC3}" type="presOf" srcId="{B8A53FDB-BCA1-49B3-9132-3C0408D2A8C2}" destId="{BDD1A4B6-DCB5-47A4-9C55-EE16539B733B}" srcOrd="0" destOrd="0" presId="urn:microsoft.com/office/officeart/2005/8/layout/default#6"/>
    <dgm:cxn modelId="{298770F7-628E-4CD9-8714-7FBEFE58A2B1}" type="presParOf" srcId="{D0E9C654-8D8F-4C10-B29C-B8467F2C65FB}" destId="{A5C82E55-71E4-4429-97F4-3E215C179B17}" srcOrd="0" destOrd="0" presId="urn:microsoft.com/office/officeart/2005/8/layout/default#6"/>
    <dgm:cxn modelId="{4D0FC30A-2BFB-4962-9B82-9A3021CE9B29}" type="presParOf" srcId="{D0E9C654-8D8F-4C10-B29C-B8467F2C65FB}" destId="{6557C7EF-0F5F-4E2E-916F-185DDFD92967}" srcOrd="1" destOrd="0" presId="urn:microsoft.com/office/officeart/2005/8/layout/default#6"/>
    <dgm:cxn modelId="{A0FCA721-01E7-475C-B221-E2144DC2C0D3}" type="presParOf" srcId="{D0E9C654-8D8F-4C10-B29C-B8467F2C65FB}" destId="{BDD1A4B6-DCB5-47A4-9C55-EE16539B733B}" srcOrd="2" destOrd="0" presId="urn:microsoft.com/office/officeart/2005/8/layout/defaul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64D0A91B-E29C-4867-8307-06181AC035C4}" type="doc">
      <dgm:prSet loTypeId="urn:microsoft.com/office/officeart/2005/8/layout/default#7" loCatId="list" qsTypeId="urn:microsoft.com/office/officeart/2005/8/quickstyle/simple5" qsCatId="simple" csTypeId="urn:microsoft.com/office/officeart/2005/8/colors/accent1_3" csCatId="accent1" phldr="1"/>
      <dgm:spPr/>
      <dgm:t>
        <a:bodyPr/>
        <a:lstStyle/>
        <a:p>
          <a:endParaRPr lang="ru-RU"/>
        </a:p>
      </dgm:t>
    </dgm:pt>
    <dgm:pt modelId="{CAEA2732-4C7F-4B2E-A890-8E8B9CEA5D73}">
      <dgm:prSet custT="1"/>
      <dgm:spPr/>
      <dgm:t>
        <a:bodyPr/>
        <a:lstStyle/>
        <a:p>
          <a:endParaRPr lang="ru-RU" sz="3600" dirty="0" smtClean="0">
            <a:solidFill>
              <a:srgbClr val="C00000"/>
            </a:solidFill>
            <a:latin typeface="Times New Roman" pitchFamily="18" charset="0"/>
            <a:cs typeface="Times New Roman" pitchFamily="18" charset="0"/>
          </a:endParaRPr>
        </a:p>
        <a:p>
          <a:r>
            <a:rPr lang="ru-RU" sz="3600" dirty="0" smtClean="0">
              <a:solidFill>
                <a:srgbClr val="C00000"/>
              </a:solidFill>
              <a:latin typeface="Times New Roman" pitchFamily="18" charset="0"/>
              <a:cs typeface="Times New Roman" pitchFamily="18" charset="0"/>
            </a:rPr>
            <a:t>Августин Блаженный пытался объяснить такие категории времени как прошлое, настоящее и будущее.</a:t>
          </a:r>
        </a:p>
        <a:p>
          <a:r>
            <a:rPr lang="ru-RU" sz="3600" dirty="0" smtClean="0">
              <a:solidFill>
                <a:schemeClr val="tx1"/>
              </a:solidFill>
              <a:latin typeface="Times New Roman" pitchFamily="18" charset="0"/>
              <a:cs typeface="Times New Roman" pitchFamily="18" charset="0"/>
            </a:rPr>
            <a:t>Только настоящее и прошлое связано с человеческой памятью. Будущее заключено в надежде, но оно не существует.</a:t>
          </a:r>
        </a:p>
        <a:p>
          <a:r>
            <a:rPr lang="ru-RU" sz="3600" dirty="0" smtClean="0">
              <a:solidFill>
                <a:srgbClr val="C00000"/>
              </a:solidFill>
              <a:latin typeface="Times New Roman" pitchFamily="18" charset="0"/>
              <a:cs typeface="Times New Roman" pitchFamily="18" charset="0"/>
            </a:rPr>
            <a:t>Все вместе соединено в Боге как в Абсолютной Вечности.</a:t>
          </a:r>
        </a:p>
        <a:p>
          <a:r>
            <a:rPr lang="ru-RU" sz="3600" dirty="0" smtClean="0">
              <a:solidFill>
                <a:schemeClr val="tx1"/>
              </a:solidFill>
              <a:latin typeface="Times New Roman" pitchFamily="18" charset="0"/>
              <a:cs typeface="Times New Roman" pitchFamily="18" charset="0"/>
            </a:rPr>
            <a:t>История предсказуема и наполнена смыслом.</a:t>
          </a:r>
        </a:p>
        <a:p>
          <a:r>
            <a:rPr lang="ru-RU" sz="3600" dirty="0" smtClean="0">
              <a:solidFill>
                <a:schemeClr val="tx1"/>
              </a:solidFill>
              <a:latin typeface="Times New Roman" pitchFamily="18" charset="0"/>
              <a:cs typeface="Times New Roman" pitchFamily="18" charset="0"/>
            </a:rPr>
            <a:t>Все происходит в </a:t>
          </a:r>
          <a:r>
            <a:rPr lang="ru-RU" sz="3600" dirty="0" smtClean="0">
              <a:solidFill>
                <a:srgbClr val="C00000"/>
              </a:solidFill>
              <a:latin typeface="Times New Roman" pitchFamily="18" charset="0"/>
              <a:cs typeface="Times New Roman" pitchFamily="18" charset="0"/>
            </a:rPr>
            <a:t>рамках божественного плана.</a:t>
          </a:r>
        </a:p>
        <a:p>
          <a:endParaRPr lang="ru-RU" sz="2100" dirty="0" smtClean="0">
            <a:solidFill>
              <a:srgbClr val="C00000"/>
            </a:solidFill>
            <a:latin typeface="Times New Roman" pitchFamily="18" charset="0"/>
            <a:cs typeface="Times New Roman" pitchFamily="18" charset="0"/>
          </a:endParaRPr>
        </a:p>
        <a:p>
          <a:endParaRPr lang="ru-RU" sz="2100" dirty="0">
            <a:solidFill>
              <a:schemeClr val="tx1"/>
            </a:solidFill>
            <a:latin typeface="Times New Roman" pitchFamily="18" charset="0"/>
            <a:cs typeface="Times New Roman" pitchFamily="18" charset="0"/>
          </a:endParaRPr>
        </a:p>
      </dgm:t>
    </dgm:pt>
    <dgm:pt modelId="{2257BDE5-D3BA-4C4E-9893-F2E1C063D412}" type="parTrans" cxnId="{919BA07C-112F-4E05-A372-4145E6D92616}">
      <dgm:prSet/>
      <dgm:spPr/>
      <dgm:t>
        <a:bodyPr/>
        <a:lstStyle/>
        <a:p>
          <a:endParaRPr lang="ru-RU"/>
        </a:p>
      </dgm:t>
    </dgm:pt>
    <dgm:pt modelId="{87B7AE2C-B72F-4435-9269-24E1C3261E17}" type="sibTrans" cxnId="{919BA07C-112F-4E05-A372-4145E6D92616}">
      <dgm:prSet/>
      <dgm:spPr/>
      <dgm:t>
        <a:bodyPr/>
        <a:lstStyle/>
        <a:p>
          <a:endParaRPr lang="ru-RU"/>
        </a:p>
      </dgm:t>
    </dgm:pt>
    <dgm:pt modelId="{D0E9C654-8D8F-4C10-B29C-B8467F2C65FB}" type="pres">
      <dgm:prSet presAssocID="{64D0A91B-E29C-4867-8307-06181AC035C4}" presName="diagram" presStyleCnt="0">
        <dgm:presLayoutVars>
          <dgm:dir/>
          <dgm:resizeHandles val="exact"/>
        </dgm:presLayoutVars>
      </dgm:prSet>
      <dgm:spPr/>
      <dgm:t>
        <a:bodyPr/>
        <a:lstStyle/>
        <a:p>
          <a:endParaRPr lang="ru-RU"/>
        </a:p>
      </dgm:t>
    </dgm:pt>
    <dgm:pt modelId="{D79F0627-37DD-434B-BF18-664C396EA678}" type="pres">
      <dgm:prSet presAssocID="{CAEA2732-4C7F-4B2E-A890-8E8B9CEA5D73}" presName="node" presStyleLbl="node1" presStyleIdx="0" presStyleCnt="1" custScaleY="72603" custLinFactNeighborX="-1521" custLinFactNeighborY="1491">
        <dgm:presLayoutVars>
          <dgm:bulletEnabled val="1"/>
        </dgm:presLayoutVars>
      </dgm:prSet>
      <dgm:spPr/>
      <dgm:t>
        <a:bodyPr/>
        <a:lstStyle/>
        <a:p>
          <a:endParaRPr lang="ru-RU"/>
        </a:p>
      </dgm:t>
    </dgm:pt>
  </dgm:ptLst>
  <dgm:cxnLst>
    <dgm:cxn modelId="{919BA07C-112F-4E05-A372-4145E6D92616}" srcId="{64D0A91B-E29C-4867-8307-06181AC035C4}" destId="{CAEA2732-4C7F-4B2E-A890-8E8B9CEA5D73}" srcOrd="0" destOrd="0" parTransId="{2257BDE5-D3BA-4C4E-9893-F2E1C063D412}" sibTransId="{87B7AE2C-B72F-4435-9269-24E1C3261E17}"/>
    <dgm:cxn modelId="{F47A91E5-3ED6-4A42-B8B9-F06BA541377F}" type="presOf" srcId="{CAEA2732-4C7F-4B2E-A890-8E8B9CEA5D73}" destId="{D79F0627-37DD-434B-BF18-664C396EA678}" srcOrd="0" destOrd="0" presId="urn:microsoft.com/office/officeart/2005/8/layout/default#7"/>
    <dgm:cxn modelId="{6DBE3FE3-B8B7-4B07-AFD3-45FD9361FC9A}" type="presOf" srcId="{64D0A91B-E29C-4867-8307-06181AC035C4}" destId="{D0E9C654-8D8F-4C10-B29C-B8467F2C65FB}" srcOrd="0" destOrd="0" presId="urn:microsoft.com/office/officeart/2005/8/layout/default#7"/>
    <dgm:cxn modelId="{A47A6FE7-EFB2-4AEC-9B9E-1AD2AC8C698F}" type="presParOf" srcId="{D0E9C654-8D8F-4C10-B29C-B8467F2C65FB}" destId="{D79F0627-37DD-434B-BF18-664C396EA678}" srcOrd="0" destOrd="0" presId="urn:microsoft.com/office/officeart/2005/8/layout/defaul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64D0A91B-E29C-4867-8307-06181AC035C4}" type="doc">
      <dgm:prSet loTypeId="urn:microsoft.com/office/officeart/2005/8/layout/default#7" loCatId="list" qsTypeId="urn:microsoft.com/office/officeart/2005/8/quickstyle/simple5" qsCatId="simple" csTypeId="urn:microsoft.com/office/officeart/2005/8/colors/accent1_3" csCatId="accent1" phldr="1"/>
      <dgm:spPr/>
      <dgm:t>
        <a:bodyPr/>
        <a:lstStyle/>
        <a:p>
          <a:endParaRPr lang="ru-RU"/>
        </a:p>
      </dgm:t>
    </dgm:pt>
    <dgm:pt modelId="{CAEA2732-4C7F-4B2E-A890-8E8B9CEA5D73}">
      <dgm:prSet custT="1"/>
      <dgm:spPr/>
      <dgm:t>
        <a:bodyPr/>
        <a:lstStyle/>
        <a:p>
          <a:pPr defTabSz="1600200">
            <a:lnSpc>
              <a:spcPct val="90000"/>
            </a:lnSpc>
            <a:spcBef>
              <a:spcPct val="0"/>
            </a:spcBef>
            <a:spcAft>
              <a:spcPct val="35000"/>
            </a:spcAft>
          </a:pPr>
          <a:endParaRPr lang="ru-RU" sz="3600" dirty="0" smtClean="0">
            <a:solidFill>
              <a:srgbClr val="C00000"/>
            </a:solidFill>
            <a:latin typeface="Times New Roman" pitchFamily="18" charset="0"/>
            <a:cs typeface="Times New Roman" pitchFamily="18" charset="0"/>
          </a:endParaRPr>
        </a:p>
        <a:p>
          <a:pPr defTabSz="1600200">
            <a:lnSpc>
              <a:spcPct val="90000"/>
            </a:lnSpc>
            <a:spcBef>
              <a:spcPct val="0"/>
            </a:spcBef>
            <a:spcAft>
              <a:spcPct val="35000"/>
            </a:spcAft>
          </a:pPr>
          <a:endParaRPr lang="ru-RU" sz="3600" dirty="0" smtClean="0">
            <a:solidFill>
              <a:srgbClr val="C00000"/>
            </a:solidFill>
            <a:latin typeface="Times New Roman" pitchFamily="18" charset="0"/>
            <a:cs typeface="Times New Roman" pitchFamily="18" charset="0"/>
          </a:endParaRPr>
        </a:p>
        <a:p>
          <a:pPr defTabSz="1600200">
            <a:lnSpc>
              <a:spcPct val="90000"/>
            </a:lnSpc>
            <a:spcBef>
              <a:spcPct val="0"/>
            </a:spcBef>
            <a:spcAft>
              <a:spcPct val="35000"/>
            </a:spcAft>
          </a:pPr>
          <a:endParaRPr lang="ru-RU" sz="2100" dirty="0" smtClean="0">
            <a:solidFill>
              <a:srgbClr val="C00000"/>
            </a:solidFill>
            <a:latin typeface="Times New Roman" pitchFamily="18" charset="0"/>
            <a:cs typeface="Times New Roman" pitchFamily="18" charset="0"/>
          </a:endParaRPr>
        </a:p>
        <a:p>
          <a:pPr marL="0" marR="0" indent="0" defTabSz="914400" eaLnBrk="1" fontAlgn="auto" latinLnBrk="0" hangingPunct="1">
            <a:lnSpc>
              <a:spcPct val="100000"/>
            </a:lnSpc>
            <a:spcBef>
              <a:spcPts val="0"/>
            </a:spcBef>
            <a:spcAft>
              <a:spcPts val="0"/>
            </a:spcAft>
            <a:buClrTx/>
            <a:buSzTx/>
            <a:buFontTx/>
            <a:buNone/>
            <a:tabLst/>
            <a:defRPr/>
          </a:pPr>
          <a:r>
            <a:rPr lang="ru-RU" sz="2400" dirty="0" smtClean="0">
              <a:solidFill>
                <a:srgbClr val="C00000"/>
              </a:solidFill>
              <a:latin typeface="Times New Roman" pitchFamily="18" charset="0"/>
              <a:cs typeface="Times New Roman" pitchFamily="18" charset="0"/>
            </a:rPr>
            <a:t>Схоластика </a:t>
          </a:r>
          <a:r>
            <a:rPr lang="ru-RU" sz="2400" dirty="0" smtClean="0">
              <a:solidFill>
                <a:schemeClr val="tx1"/>
              </a:solidFill>
              <a:latin typeface="Times New Roman" pitchFamily="18" charset="0"/>
              <a:cs typeface="Times New Roman" pitchFamily="18" charset="0"/>
            </a:rPr>
            <a:t>(11-15 вв.) – представляет собой тип философствования, при котором </a:t>
          </a:r>
        </a:p>
        <a:p>
          <a:pPr marL="0" marR="0" indent="0" defTabSz="914400" eaLnBrk="1" fontAlgn="auto" latinLnBrk="0" hangingPunct="1">
            <a:lnSpc>
              <a:spcPct val="100000"/>
            </a:lnSpc>
            <a:spcBef>
              <a:spcPts val="0"/>
            </a:spcBef>
            <a:spcAft>
              <a:spcPts val="0"/>
            </a:spcAft>
            <a:buClrTx/>
            <a:buSzTx/>
            <a:buFontTx/>
            <a:buNone/>
            <a:tabLst/>
            <a:defRPr/>
          </a:pPr>
          <a:r>
            <a:rPr lang="ru-RU" sz="2400" dirty="0" smtClean="0">
              <a:solidFill>
                <a:schemeClr val="tx1"/>
              </a:solidFill>
              <a:latin typeface="Times New Roman" pitchFamily="18" charset="0"/>
              <a:cs typeface="Times New Roman" pitchFamily="18" charset="0"/>
            </a:rPr>
            <a:t>средствами человеческого разума пытаются обосновать, принятые на веру идеи и формулы.</a:t>
          </a:r>
          <a:r>
            <a:rPr lang="ru-RU" sz="2400" dirty="0" smtClean="0"/>
            <a:t> </a:t>
          </a:r>
        </a:p>
        <a:p>
          <a:pPr marL="0" marR="0" indent="0" defTabSz="914400" eaLnBrk="1" fontAlgn="auto" latinLnBrk="0" hangingPunct="1">
            <a:lnSpc>
              <a:spcPct val="100000"/>
            </a:lnSpc>
            <a:spcBef>
              <a:spcPts val="0"/>
            </a:spcBef>
            <a:spcAft>
              <a:spcPts val="0"/>
            </a:spcAft>
            <a:buClrTx/>
            <a:buSzTx/>
            <a:buFontTx/>
            <a:buNone/>
            <a:tabLst/>
            <a:defRPr/>
          </a:pPr>
          <a:r>
            <a:rPr lang="ru-RU" sz="2400" dirty="0" smtClean="0">
              <a:latin typeface="Times New Roman" pitchFamily="18" charset="0"/>
              <a:cs typeface="Times New Roman" pitchFamily="18" charset="0"/>
            </a:rPr>
            <a:t>В своем первоначальном значении термин обозначает «ученый», «школьный».</a:t>
          </a:r>
        </a:p>
        <a:p>
          <a:pPr marL="0" marR="0" indent="0" defTabSz="914400" eaLnBrk="1" fontAlgn="auto" latinLnBrk="0" hangingPunct="1">
            <a:lnSpc>
              <a:spcPct val="100000"/>
            </a:lnSpc>
            <a:spcBef>
              <a:spcPts val="0"/>
            </a:spcBef>
            <a:spcAft>
              <a:spcPts val="0"/>
            </a:spcAft>
            <a:buClrTx/>
            <a:buSzTx/>
            <a:buFontTx/>
            <a:buNone/>
            <a:tabLst/>
            <a:defRPr/>
          </a:pPr>
          <a:endParaRPr lang="ru-RU" sz="2400" dirty="0" smtClean="0"/>
        </a:p>
        <a:p>
          <a:pPr marL="0" marR="0" indent="0" defTabSz="914400" eaLnBrk="1" fontAlgn="auto" latinLnBrk="0" hangingPunct="1">
            <a:lnSpc>
              <a:spcPct val="100000"/>
            </a:lnSpc>
            <a:spcBef>
              <a:spcPts val="0"/>
            </a:spcBef>
            <a:spcAft>
              <a:spcPts val="0"/>
            </a:spcAft>
            <a:buClrTx/>
            <a:buSzTx/>
            <a:buFontTx/>
            <a:buNone/>
            <a:tabLst/>
            <a:defRPr/>
          </a:pPr>
          <a:r>
            <a:rPr lang="ru-RU" sz="2400" dirty="0" smtClean="0">
              <a:solidFill>
                <a:schemeClr val="tx1"/>
              </a:solidFill>
              <a:latin typeface="Times New Roman" pitchFamily="18" charset="0"/>
              <a:cs typeface="Times New Roman" pitchFamily="18" charset="0"/>
            </a:rPr>
            <a:t>Схоластика – школьно-университетская дисциплина, имевшая цель философски обосновать религиозное учение и догматы церкви под влиянием философского наследия Аристотеля.</a:t>
          </a:r>
        </a:p>
        <a:p>
          <a:pPr marL="0" marR="0" indent="0" defTabSz="914400" eaLnBrk="1" fontAlgn="auto" latinLnBrk="0" hangingPunct="1">
            <a:lnSpc>
              <a:spcPct val="100000"/>
            </a:lnSpc>
            <a:spcBef>
              <a:spcPts val="0"/>
            </a:spcBef>
            <a:spcAft>
              <a:spcPts val="0"/>
            </a:spcAft>
            <a:buClrTx/>
            <a:buSzTx/>
            <a:buFontTx/>
            <a:buNone/>
            <a:tabLst/>
            <a:defRPr/>
          </a:pPr>
          <a:r>
            <a:rPr lang="ru-RU" sz="2400" dirty="0" smtClean="0">
              <a:latin typeface="Times New Roman" pitchFamily="18" charset="0"/>
              <a:cs typeface="Times New Roman" pitchFamily="18" charset="0"/>
            </a:rPr>
            <a:t>Если отцы церкви в постижении Бога опирались на мистическую интуицию, сверхразумное созерцание, то теологи-схоласты искали рациональные пути познания Бога.</a:t>
          </a:r>
          <a:r>
            <a:rPr lang="ru-RU" sz="2400" dirty="0" smtClean="0"/>
            <a:t> </a:t>
          </a:r>
        </a:p>
        <a:p>
          <a:pPr marL="0" marR="0" indent="0" defTabSz="914400" eaLnBrk="1" fontAlgn="auto" latinLnBrk="0" hangingPunct="1">
            <a:lnSpc>
              <a:spcPct val="100000"/>
            </a:lnSpc>
            <a:spcBef>
              <a:spcPts val="0"/>
            </a:spcBef>
            <a:spcAft>
              <a:spcPts val="0"/>
            </a:spcAft>
            <a:buClrTx/>
            <a:buSzTx/>
            <a:buFontTx/>
            <a:buNone/>
            <a:tabLst/>
            <a:defRPr/>
          </a:pPr>
          <a:r>
            <a:rPr lang="ru-RU" sz="2400" dirty="0" smtClean="0">
              <a:latin typeface="Times New Roman" pitchFamily="18" charset="0"/>
              <a:cs typeface="Times New Roman" pitchFamily="18" charset="0"/>
            </a:rPr>
            <a:t>Так, если Тертуллиан на первое место ставил безусловность и абсолютность веры: «Верую, ибо абсурдно», то родоначальник средневековой схоластики Ансельм Кентерберийский (1033—1109) видел в вере предпосылку рационального знания: «Не ищу уразуметь, дабы уверовать, но верую, чтобы уразуметь».</a:t>
          </a:r>
        </a:p>
        <a:p>
          <a:pPr marL="0" marR="0" indent="0" defTabSz="914400" eaLnBrk="1" fontAlgn="auto" latinLnBrk="0" hangingPunct="1">
            <a:lnSpc>
              <a:spcPct val="100000"/>
            </a:lnSpc>
            <a:spcBef>
              <a:spcPts val="0"/>
            </a:spcBef>
            <a:spcAft>
              <a:spcPts val="0"/>
            </a:spcAft>
            <a:buClrTx/>
            <a:buSzTx/>
            <a:buFontTx/>
            <a:buNone/>
            <a:tabLst/>
            <a:defRPr/>
          </a:pPr>
          <a:endParaRPr lang="ru-RU" sz="2400" dirty="0" smtClean="0">
            <a:latin typeface="Times New Roman" pitchFamily="18" charset="0"/>
            <a:cs typeface="Times New Roman" pitchFamily="18" charset="0"/>
          </a:endParaRPr>
        </a:p>
        <a:p>
          <a:pPr marL="0" marR="0" indent="0" defTabSz="914400" eaLnBrk="1" fontAlgn="auto" latinLnBrk="0" hangingPunct="1">
            <a:lnSpc>
              <a:spcPct val="100000"/>
            </a:lnSpc>
            <a:spcBef>
              <a:spcPts val="0"/>
            </a:spcBef>
            <a:spcAft>
              <a:spcPts val="0"/>
            </a:spcAft>
            <a:buClrTx/>
            <a:buSzTx/>
            <a:buFontTx/>
            <a:buNone/>
            <a:tabLst/>
            <a:defRPr/>
          </a:pPr>
          <a:endParaRPr lang="ru-RU" sz="2400" dirty="0" smtClean="0">
            <a:latin typeface="Times New Roman" pitchFamily="18" charset="0"/>
            <a:cs typeface="Times New Roman" pitchFamily="18" charset="0"/>
          </a:endParaRPr>
        </a:p>
        <a:p>
          <a:pPr defTabSz="1600200">
            <a:lnSpc>
              <a:spcPct val="90000"/>
            </a:lnSpc>
            <a:spcBef>
              <a:spcPct val="0"/>
            </a:spcBef>
            <a:spcAft>
              <a:spcPct val="35000"/>
            </a:spcAft>
          </a:pPr>
          <a:endParaRPr lang="ru-RU" sz="2100" dirty="0" smtClean="0">
            <a:solidFill>
              <a:schemeClr val="tx1"/>
            </a:solidFill>
            <a:latin typeface="Times New Roman" pitchFamily="18" charset="0"/>
            <a:cs typeface="Times New Roman" pitchFamily="18" charset="0"/>
          </a:endParaRPr>
        </a:p>
        <a:p>
          <a:pPr defTabSz="1600200">
            <a:lnSpc>
              <a:spcPct val="90000"/>
            </a:lnSpc>
            <a:spcBef>
              <a:spcPct val="0"/>
            </a:spcBef>
            <a:spcAft>
              <a:spcPct val="35000"/>
            </a:spcAft>
          </a:pPr>
          <a:endParaRPr lang="ru-RU" sz="2100" dirty="0" smtClean="0">
            <a:solidFill>
              <a:schemeClr val="tx1"/>
            </a:solidFill>
            <a:latin typeface="Times New Roman" pitchFamily="18" charset="0"/>
            <a:cs typeface="Times New Roman" pitchFamily="18" charset="0"/>
          </a:endParaRPr>
        </a:p>
        <a:p>
          <a:pPr defTabSz="1600200">
            <a:lnSpc>
              <a:spcPct val="90000"/>
            </a:lnSpc>
            <a:spcBef>
              <a:spcPct val="0"/>
            </a:spcBef>
            <a:spcAft>
              <a:spcPct val="35000"/>
            </a:spcAft>
          </a:pPr>
          <a:endParaRPr lang="ru-RU" sz="2100" dirty="0">
            <a:solidFill>
              <a:schemeClr val="tx1"/>
            </a:solidFill>
            <a:latin typeface="Times New Roman" pitchFamily="18" charset="0"/>
            <a:cs typeface="Times New Roman" pitchFamily="18" charset="0"/>
          </a:endParaRPr>
        </a:p>
      </dgm:t>
    </dgm:pt>
    <dgm:pt modelId="{2257BDE5-D3BA-4C4E-9893-F2E1C063D412}" type="parTrans" cxnId="{919BA07C-112F-4E05-A372-4145E6D92616}">
      <dgm:prSet/>
      <dgm:spPr/>
      <dgm:t>
        <a:bodyPr/>
        <a:lstStyle/>
        <a:p>
          <a:endParaRPr lang="ru-RU"/>
        </a:p>
      </dgm:t>
    </dgm:pt>
    <dgm:pt modelId="{87B7AE2C-B72F-4435-9269-24E1C3261E17}" type="sibTrans" cxnId="{919BA07C-112F-4E05-A372-4145E6D92616}">
      <dgm:prSet/>
      <dgm:spPr/>
      <dgm:t>
        <a:bodyPr/>
        <a:lstStyle/>
        <a:p>
          <a:endParaRPr lang="ru-RU"/>
        </a:p>
      </dgm:t>
    </dgm:pt>
    <dgm:pt modelId="{D0E9C654-8D8F-4C10-B29C-B8467F2C65FB}" type="pres">
      <dgm:prSet presAssocID="{64D0A91B-E29C-4867-8307-06181AC035C4}" presName="diagram" presStyleCnt="0">
        <dgm:presLayoutVars>
          <dgm:dir/>
          <dgm:resizeHandles val="exact"/>
        </dgm:presLayoutVars>
      </dgm:prSet>
      <dgm:spPr/>
      <dgm:t>
        <a:bodyPr/>
        <a:lstStyle/>
        <a:p>
          <a:endParaRPr lang="ru-RU"/>
        </a:p>
      </dgm:t>
    </dgm:pt>
    <dgm:pt modelId="{D79F0627-37DD-434B-BF18-664C396EA678}" type="pres">
      <dgm:prSet presAssocID="{CAEA2732-4C7F-4B2E-A890-8E8B9CEA5D73}" presName="node" presStyleLbl="node1" presStyleIdx="0" presStyleCnt="1" custScaleX="162307" custScaleY="127675" custLinFactNeighborX="-1521" custLinFactNeighborY="1491">
        <dgm:presLayoutVars>
          <dgm:bulletEnabled val="1"/>
        </dgm:presLayoutVars>
      </dgm:prSet>
      <dgm:spPr/>
      <dgm:t>
        <a:bodyPr/>
        <a:lstStyle/>
        <a:p>
          <a:endParaRPr lang="ru-RU"/>
        </a:p>
      </dgm:t>
    </dgm:pt>
  </dgm:ptLst>
  <dgm:cxnLst>
    <dgm:cxn modelId="{77ADF287-C4F8-400E-B596-8B7645783A3E}" type="presOf" srcId="{CAEA2732-4C7F-4B2E-A890-8E8B9CEA5D73}" destId="{D79F0627-37DD-434B-BF18-664C396EA678}" srcOrd="0" destOrd="0" presId="urn:microsoft.com/office/officeart/2005/8/layout/default#7"/>
    <dgm:cxn modelId="{919BA07C-112F-4E05-A372-4145E6D92616}" srcId="{64D0A91B-E29C-4867-8307-06181AC035C4}" destId="{CAEA2732-4C7F-4B2E-A890-8E8B9CEA5D73}" srcOrd="0" destOrd="0" parTransId="{2257BDE5-D3BA-4C4E-9893-F2E1C063D412}" sibTransId="{87B7AE2C-B72F-4435-9269-24E1C3261E17}"/>
    <dgm:cxn modelId="{2E5FE011-5CC3-4BDD-9ECF-A7602360BC7E}" type="presOf" srcId="{64D0A91B-E29C-4867-8307-06181AC035C4}" destId="{D0E9C654-8D8F-4C10-B29C-B8467F2C65FB}" srcOrd="0" destOrd="0" presId="urn:microsoft.com/office/officeart/2005/8/layout/default#7"/>
    <dgm:cxn modelId="{5A8127BF-CF2C-4147-93BE-B4DE35C65BB4}" type="presParOf" srcId="{D0E9C654-8D8F-4C10-B29C-B8467F2C65FB}" destId="{D79F0627-37DD-434B-BF18-664C396EA678}" srcOrd="0" destOrd="0" presId="urn:microsoft.com/office/officeart/2005/8/layout/defaul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64D0A91B-E29C-4867-8307-06181AC035C4}" type="doc">
      <dgm:prSet loTypeId="urn:microsoft.com/office/officeart/2005/8/layout/default#7" loCatId="list" qsTypeId="urn:microsoft.com/office/officeart/2005/8/quickstyle/simple5" qsCatId="simple" csTypeId="urn:microsoft.com/office/officeart/2005/8/colors/accent1_3" csCatId="accent1" phldr="1"/>
      <dgm:spPr/>
      <dgm:t>
        <a:bodyPr/>
        <a:lstStyle/>
        <a:p>
          <a:endParaRPr lang="ru-RU"/>
        </a:p>
      </dgm:t>
    </dgm:pt>
    <dgm:pt modelId="{EA56B2FD-0522-499A-A971-997041E90DE5}">
      <dgm:prSet custT="1"/>
      <dgm:spPr/>
      <dgm:t>
        <a:bodyPr/>
        <a:lstStyle/>
        <a:p>
          <a:r>
            <a:rPr lang="ru-RU" sz="3800" dirty="0" smtClean="0">
              <a:latin typeface="Times New Roman" pitchFamily="18" charset="0"/>
              <a:cs typeface="Times New Roman" pitchFamily="18" charset="0"/>
            </a:rPr>
            <a:t>Важнейшие проблемы схоластической философии: </a:t>
          </a:r>
          <a:r>
            <a:rPr lang="ru-RU" sz="3800" dirty="0" smtClean="0">
              <a:solidFill>
                <a:srgbClr val="C00000"/>
              </a:solidFill>
              <a:latin typeface="Times New Roman" pitchFamily="18" charset="0"/>
              <a:cs typeface="Times New Roman" pitchFamily="18" charset="0"/>
            </a:rPr>
            <a:t>рациональное доказательство бытия Бога, креационизм, соотношение веры и разума, свобода воли и теодицея, провиденциализм, борьба с пантеизмом и </a:t>
          </a:r>
          <a:r>
            <a:rPr lang="ru-RU" sz="3800" dirty="0" err="1" smtClean="0">
              <a:solidFill>
                <a:srgbClr val="C00000"/>
              </a:solidFill>
              <a:latin typeface="Times New Roman" pitchFamily="18" charset="0"/>
              <a:cs typeface="Times New Roman" pitchFamily="18" charset="0"/>
            </a:rPr>
            <a:t>аверроизмом</a:t>
          </a:r>
          <a:r>
            <a:rPr lang="ru-RU" sz="3800" dirty="0" smtClean="0">
              <a:solidFill>
                <a:srgbClr val="C00000"/>
              </a:solidFill>
              <a:latin typeface="Times New Roman" pitchFamily="18" charset="0"/>
              <a:cs typeface="Times New Roman" pitchFamily="18" charset="0"/>
            </a:rPr>
            <a:t> </a:t>
          </a:r>
          <a:r>
            <a:rPr lang="ru-RU" sz="2400" dirty="0" smtClean="0">
              <a:solidFill>
                <a:schemeClr val="tx1"/>
              </a:solidFill>
              <a:latin typeface="Times New Roman" pitchFamily="18" charset="0"/>
              <a:cs typeface="Times New Roman" pitchFamily="18" charset="0"/>
            </a:rPr>
            <a:t>( истина философии и истина религии не противоречат друг другу, религия предписывает человеку как поступать, а философия постигает абсолютную истину). </a:t>
          </a:r>
        </a:p>
        <a:p>
          <a:r>
            <a:rPr lang="ru-RU" sz="3800" dirty="0" smtClean="0">
              <a:latin typeface="Times New Roman" pitchFamily="18" charset="0"/>
              <a:cs typeface="Times New Roman" pitchFamily="18" charset="0"/>
            </a:rPr>
            <a:t>Одна из основных проблем схоластической философии — это проблема универсалий, т.е. природы общих имен или понятий.</a:t>
          </a:r>
          <a:endParaRPr lang="ru-RU" sz="3800" dirty="0">
            <a:latin typeface="Times New Roman" pitchFamily="18" charset="0"/>
            <a:cs typeface="Times New Roman" pitchFamily="18" charset="0"/>
          </a:endParaRPr>
        </a:p>
      </dgm:t>
    </dgm:pt>
    <dgm:pt modelId="{3CA1E799-5353-4209-A4E7-EA7155503F61}" type="parTrans" cxnId="{DDD214B6-36C2-42C8-BABA-3F04CC8AD5F7}">
      <dgm:prSet/>
      <dgm:spPr/>
      <dgm:t>
        <a:bodyPr/>
        <a:lstStyle/>
        <a:p>
          <a:endParaRPr lang="ru-RU"/>
        </a:p>
      </dgm:t>
    </dgm:pt>
    <dgm:pt modelId="{99BBD83B-792B-4BC8-8209-BB5590162E15}" type="sibTrans" cxnId="{DDD214B6-36C2-42C8-BABA-3F04CC8AD5F7}">
      <dgm:prSet/>
      <dgm:spPr/>
      <dgm:t>
        <a:bodyPr/>
        <a:lstStyle/>
        <a:p>
          <a:endParaRPr lang="ru-RU"/>
        </a:p>
      </dgm:t>
    </dgm:pt>
    <dgm:pt modelId="{D0E9C654-8D8F-4C10-B29C-B8467F2C65FB}" type="pres">
      <dgm:prSet presAssocID="{64D0A91B-E29C-4867-8307-06181AC035C4}" presName="diagram" presStyleCnt="0">
        <dgm:presLayoutVars>
          <dgm:dir/>
          <dgm:resizeHandles val="exact"/>
        </dgm:presLayoutVars>
      </dgm:prSet>
      <dgm:spPr/>
      <dgm:t>
        <a:bodyPr/>
        <a:lstStyle/>
        <a:p>
          <a:endParaRPr lang="ru-RU"/>
        </a:p>
      </dgm:t>
    </dgm:pt>
    <dgm:pt modelId="{469590D5-CA85-4DDC-A19C-ADC17525D4D7}" type="pres">
      <dgm:prSet presAssocID="{EA56B2FD-0522-499A-A971-997041E90DE5}" presName="node" presStyleLbl="node1" presStyleIdx="0" presStyleCnt="1">
        <dgm:presLayoutVars>
          <dgm:bulletEnabled val="1"/>
        </dgm:presLayoutVars>
      </dgm:prSet>
      <dgm:spPr/>
      <dgm:t>
        <a:bodyPr/>
        <a:lstStyle/>
        <a:p>
          <a:endParaRPr lang="ru-RU"/>
        </a:p>
      </dgm:t>
    </dgm:pt>
  </dgm:ptLst>
  <dgm:cxnLst>
    <dgm:cxn modelId="{DDD214B6-36C2-42C8-BABA-3F04CC8AD5F7}" srcId="{64D0A91B-E29C-4867-8307-06181AC035C4}" destId="{EA56B2FD-0522-499A-A971-997041E90DE5}" srcOrd="0" destOrd="0" parTransId="{3CA1E799-5353-4209-A4E7-EA7155503F61}" sibTransId="{99BBD83B-792B-4BC8-8209-BB5590162E15}"/>
    <dgm:cxn modelId="{83B17231-3535-41BF-A714-C93A33042C51}" type="presOf" srcId="{EA56B2FD-0522-499A-A971-997041E90DE5}" destId="{469590D5-CA85-4DDC-A19C-ADC17525D4D7}" srcOrd="0" destOrd="0" presId="urn:microsoft.com/office/officeart/2005/8/layout/default#7"/>
    <dgm:cxn modelId="{B2E47F4A-A1E7-44BB-8B5A-3E91E6A756F0}" type="presOf" srcId="{64D0A91B-E29C-4867-8307-06181AC035C4}" destId="{D0E9C654-8D8F-4C10-B29C-B8467F2C65FB}" srcOrd="0" destOrd="0" presId="urn:microsoft.com/office/officeart/2005/8/layout/default#7"/>
    <dgm:cxn modelId="{CE76CD49-1046-400E-ACF7-1BE6A2756602}" type="presParOf" srcId="{D0E9C654-8D8F-4C10-B29C-B8467F2C65FB}" destId="{469590D5-CA85-4DDC-A19C-ADC17525D4D7}" srcOrd="0" destOrd="0" presId="urn:microsoft.com/office/officeart/2005/8/layout/defaul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64D0A91B-E29C-4867-8307-06181AC035C4}" type="doc">
      <dgm:prSet loTypeId="urn:microsoft.com/office/officeart/2005/8/layout/default#7" loCatId="list" qsTypeId="urn:microsoft.com/office/officeart/2005/8/quickstyle/simple5" qsCatId="simple" csTypeId="urn:microsoft.com/office/officeart/2005/8/colors/accent1_3" csCatId="accent1" phldr="1"/>
      <dgm:spPr/>
      <dgm:t>
        <a:bodyPr/>
        <a:lstStyle/>
        <a:p>
          <a:endParaRPr lang="ru-RU"/>
        </a:p>
      </dgm:t>
    </dgm:pt>
    <dgm:pt modelId="{EA56B2FD-0522-499A-A971-997041E90DE5}">
      <dgm:prSet custT="1"/>
      <dgm:spPr/>
      <dgm:t>
        <a:bodyPr/>
        <a:lstStyle/>
        <a:p>
          <a:r>
            <a:rPr lang="ru-RU" sz="3800" dirty="0" smtClean="0">
              <a:solidFill>
                <a:srgbClr val="C00000"/>
              </a:solidFill>
              <a:latin typeface="Times New Roman" pitchFamily="18" charset="0"/>
              <a:cs typeface="Times New Roman" pitchFamily="18" charset="0"/>
            </a:rPr>
            <a:t>Представители схоластики:</a:t>
          </a:r>
        </a:p>
        <a:p>
          <a:r>
            <a:rPr lang="ru-RU" sz="3800" dirty="0" smtClean="0">
              <a:latin typeface="Times New Roman" pitchFamily="18" charset="0"/>
              <a:cs typeface="Times New Roman" pitchFamily="18" charset="0"/>
            </a:rPr>
            <a:t>Ансельм Кентерберийский, Пьер Абеляр, Роберт </a:t>
          </a:r>
          <a:r>
            <a:rPr lang="ru-RU" sz="3800" dirty="0" err="1" smtClean="0">
              <a:latin typeface="Times New Roman" pitchFamily="18" charset="0"/>
              <a:cs typeface="Times New Roman" pitchFamily="18" charset="0"/>
            </a:rPr>
            <a:t>Гроссетерст</a:t>
          </a:r>
          <a:r>
            <a:rPr lang="ru-RU" sz="3800" dirty="0" smtClean="0">
              <a:latin typeface="Times New Roman" pitchFamily="18" charset="0"/>
              <a:cs typeface="Times New Roman" pitchFamily="18" charset="0"/>
            </a:rPr>
            <a:t>, Роджер Бэкон, Фома Аквинский.</a:t>
          </a:r>
        </a:p>
        <a:p>
          <a:r>
            <a:rPr lang="ru-RU" sz="3800" dirty="0" smtClean="0">
              <a:latin typeface="Times New Roman" pitchFamily="18" charset="0"/>
              <a:cs typeface="Times New Roman" pitchFamily="18" charset="0"/>
            </a:rPr>
            <a:t>Большое значение в схоластике уделялось  форме изложения материала, умению вести дискуссии, что косвенно стимулировало интерес к логике, лингвистике, теории познания.</a:t>
          </a:r>
        </a:p>
        <a:p>
          <a:endParaRPr lang="ru-RU" sz="3800" dirty="0">
            <a:latin typeface="Times New Roman" pitchFamily="18" charset="0"/>
            <a:cs typeface="Times New Roman" pitchFamily="18" charset="0"/>
          </a:endParaRPr>
        </a:p>
      </dgm:t>
    </dgm:pt>
    <dgm:pt modelId="{3CA1E799-5353-4209-A4E7-EA7155503F61}" type="parTrans" cxnId="{DDD214B6-36C2-42C8-BABA-3F04CC8AD5F7}">
      <dgm:prSet/>
      <dgm:spPr/>
      <dgm:t>
        <a:bodyPr/>
        <a:lstStyle/>
        <a:p>
          <a:endParaRPr lang="ru-RU"/>
        </a:p>
      </dgm:t>
    </dgm:pt>
    <dgm:pt modelId="{99BBD83B-792B-4BC8-8209-BB5590162E15}" type="sibTrans" cxnId="{DDD214B6-36C2-42C8-BABA-3F04CC8AD5F7}">
      <dgm:prSet/>
      <dgm:spPr/>
      <dgm:t>
        <a:bodyPr/>
        <a:lstStyle/>
        <a:p>
          <a:endParaRPr lang="ru-RU"/>
        </a:p>
      </dgm:t>
    </dgm:pt>
    <dgm:pt modelId="{D0E9C654-8D8F-4C10-B29C-B8467F2C65FB}" type="pres">
      <dgm:prSet presAssocID="{64D0A91B-E29C-4867-8307-06181AC035C4}" presName="diagram" presStyleCnt="0">
        <dgm:presLayoutVars>
          <dgm:dir/>
          <dgm:resizeHandles val="exact"/>
        </dgm:presLayoutVars>
      </dgm:prSet>
      <dgm:spPr/>
      <dgm:t>
        <a:bodyPr/>
        <a:lstStyle/>
        <a:p>
          <a:endParaRPr lang="ru-RU"/>
        </a:p>
      </dgm:t>
    </dgm:pt>
    <dgm:pt modelId="{469590D5-CA85-4DDC-A19C-ADC17525D4D7}" type="pres">
      <dgm:prSet presAssocID="{EA56B2FD-0522-499A-A971-997041E90DE5}" presName="node" presStyleLbl="node1" presStyleIdx="0" presStyleCnt="1">
        <dgm:presLayoutVars>
          <dgm:bulletEnabled val="1"/>
        </dgm:presLayoutVars>
      </dgm:prSet>
      <dgm:spPr/>
      <dgm:t>
        <a:bodyPr/>
        <a:lstStyle/>
        <a:p>
          <a:endParaRPr lang="ru-RU"/>
        </a:p>
      </dgm:t>
    </dgm:pt>
  </dgm:ptLst>
  <dgm:cxnLst>
    <dgm:cxn modelId="{DDD214B6-36C2-42C8-BABA-3F04CC8AD5F7}" srcId="{64D0A91B-E29C-4867-8307-06181AC035C4}" destId="{EA56B2FD-0522-499A-A971-997041E90DE5}" srcOrd="0" destOrd="0" parTransId="{3CA1E799-5353-4209-A4E7-EA7155503F61}" sibTransId="{99BBD83B-792B-4BC8-8209-BB5590162E15}"/>
    <dgm:cxn modelId="{3309DE7B-FF45-408E-9E86-FBE86483BCF7}" type="presOf" srcId="{EA56B2FD-0522-499A-A971-997041E90DE5}" destId="{469590D5-CA85-4DDC-A19C-ADC17525D4D7}" srcOrd="0" destOrd="0" presId="urn:microsoft.com/office/officeart/2005/8/layout/default#7"/>
    <dgm:cxn modelId="{C22F2FA3-05E9-48F2-9C7C-A2969EA43742}" type="presOf" srcId="{64D0A91B-E29C-4867-8307-06181AC035C4}" destId="{D0E9C654-8D8F-4C10-B29C-B8467F2C65FB}" srcOrd="0" destOrd="0" presId="urn:microsoft.com/office/officeart/2005/8/layout/default#7"/>
    <dgm:cxn modelId="{39AA0DC1-AB10-4F3F-BE3B-E53F24A82C68}" type="presParOf" srcId="{D0E9C654-8D8F-4C10-B29C-B8467F2C65FB}" destId="{469590D5-CA85-4DDC-A19C-ADC17525D4D7}" srcOrd="0" destOrd="0" presId="urn:microsoft.com/office/officeart/2005/8/layout/defaul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64D0A91B-E29C-4867-8307-06181AC035C4}" type="doc">
      <dgm:prSet loTypeId="urn:microsoft.com/office/officeart/2005/8/layout/default#7" loCatId="list" qsTypeId="urn:microsoft.com/office/officeart/2005/8/quickstyle/simple5" qsCatId="simple" csTypeId="urn:microsoft.com/office/officeart/2005/8/colors/accent1_3" csCatId="accent1" phldr="1"/>
      <dgm:spPr/>
      <dgm:t>
        <a:bodyPr/>
        <a:lstStyle/>
        <a:p>
          <a:endParaRPr lang="ru-RU"/>
        </a:p>
      </dgm:t>
    </dgm:pt>
    <dgm:pt modelId="{EA56B2FD-0522-499A-A971-997041E90DE5}">
      <dgm:prSet custT="1"/>
      <dgm:spPr/>
      <dgm:t>
        <a:bodyPr/>
        <a:lstStyle/>
        <a:p>
          <a:r>
            <a:rPr lang="ru-RU" sz="3800" dirty="0" smtClean="0">
              <a:solidFill>
                <a:srgbClr val="C00000"/>
              </a:solidFill>
              <a:latin typeface="Times New Roman" pitchFamily="18" charset="0"/>
              <a:cs typeface="Times New Roman" pitchFamily="18" charset="0"/>
            </a:rPr>
            <a:t>Ансельм Кентерберийский предложил онтологическое доказательство бытия Бога:  </a:t>
          </a:r>
          <a:r>
            <a:rPr lang="ru-RU" sz="3800" dirty="0" smtClean="0">
              <a:latin typeface="Times New Roman" pitchFamily="18" charset="0"/>
              <a:cs typeface="Times New Roman" pitchFamily="18" charset="0"/>
            </a:rPr>
            <a:t>из понятия Бога как идеи высшего совершенства выводится доказательство его реального существования.</a:t>
          </a:r>
        </a:p>
        <a:p>
          <a:r>
            <a:rPr lang="ru-RU" sz="3800" dirty="0" smtClean="0">
              <a:latin typeface="Times New Roman" pitchFamily="18" charset="0"/>
              <a:cs typeface="Times New Roman" pitchFamily="18" charset="0"/>
            </a:rPr>
            <a:t>Невозможно, чтобы не существовала сущность, совершеннее которой нет ничего.</a:t>
          </a:r>
        </a:p>
        <a:p>
          <a:r>
            <a:rPr lang="ru-RU" sz="3800" dirty="0" smtClean="0">
              <a:solidFill>
                <a:srgbClr val="C00000"/>
              </a:solidFill>
              <a:latin typeface="Times New Roman" pitchFamily="18" charset="0"/>
              <a:cs typeface="Times New Roman" pitchFamily="18" charset="0"/>
            </a:rPr>
            <a:t>Такая сущность существует – это Бог.</a:t>
          </a:r>
        </a:p>
        <a:p>
          <a:r>
            <a:rPr lang="ru-RU" sz="3800" dirty="0" smtClean="0">
              <a:latin typeface="Times New Roman" pitchFamily="18" charset="0"/>
              <a:cs typeface="Times New Roman" pitchFamily="18" charset="0"/>
            </a:rPr>
            <a:t>Бог как идея содержит в себе свою реальность, поэтому он сам действительно существует.</a:t>
          </a:r>
          <a:endParaRPr lang="ru-RU" sz="3800" dirty="0">
            <a:latin typeface="Times New Roman" pitchFamily="18" charset="0"/>
            <a:cs typeface="Times New Roman" pitchFamily="18" charset="0"/>
          </a:endParaRPr>
        </a:p>
      </dgm:t>
    </dgm:pt>
    <dgm:pt modelId="{3CA1E799-5353-4209-A4E7-EA7155503F61}" type="parTrans" cxnId="{DDD214B6-36C2-42C8-BABA-3F04CC8AD5F7}">
      <dgm:prSet/>
      <dgm:spPr/>
      <dgm:t>
        <a:bodyPr/>
        <a:lstStyle/>
        <a:p>
          <a:endParaRPr lang="ru-RU"/>
        </a:p>
      </dgm:t>
    </dgm:pt>
    <dgm:pt modelId="{99BBD83B-792B-4BC8-8209-BB5590162E15}" type="sibTrans" cxnId="{DDD214B6-36C2-42C8-BABA-3F04CC8AD5F7}">
      <dgm:prSet/>
      <dgm:spPr/>
      <dgm:t>
        <a:bodyPr/>
        <a:lstStyle/>
        <a:p>
          <a:endParaRPr lang="ru-RU"/>
        </a:p>
      </dgm:t>
    </dgm:pt>
    <dgm:pt modelId="{D0E9C654-8D8F-4C10-B29C-B8467F2C65FB}" type="pres">
      <dgm:prSet presAssocID="{64D0A91B-E29C-4867-8307-06181AC035C4}" presName="diagram" presStyleCnt="0">
        <dgm:presLayoutVars>
          <dgm:dir/>
          <dgm:resizeHandles val="exact"/>
        </dgm:presLayoutVars>
      </dgm:prSet>
      <dgm:spPr/>
      <dgm:t>
        <a:bodyPr/>
        <a:lstStyle/>
        <a:p>
          <a:endParaRPr lang="ru-RU"/>
        </a:p>
      </dgm:t>
    </dgm:pt>
    <dgm:pt modelId="{469590D5-CA85-4DDC-A19C-ADC17525D4D7}" type="pres">
      <dgm:prSet presAssocID="{EA56B2FD-0522-499A-A971-997041E90DE5}" presName="node" presStyleLbl="node1" presStyleIdx="0" presStyleCnt="1">
        <dgm:presLayoutVars>
          <dgm:bulletEnabled val="1"/>
        </dgm:presLayoutVars>
      </dgm:prSet>
      <dgm:spPr/>
      <dgm:t>
        <a:bodyPr/>
        <a:lstStyle/>
        <a:p>
          <a:endParaRPr lang="ru-RU"/>
        </a:p>
      </dgm:t>
    </dgm:pt>
  </dgm:ptLst>
  <dgm:cxnLst>
    <dgm:cxn modelId="{DDD214B6-36C2-42C8-BABA-3F04CC8AD5F7}" srcId="{64D0A91B-E29C-4867-8307-06181AC035C4}" destId="{EA56B2FD-0522-499A-A971-997041E90DE5}" srcOrd="0" destOrd="0" parTransId="{3CA1E799-5353-4209-A4E7-EA7155503F61}" sibTransId="{99BBD83B-792B-4BC8-8209-BB5590162E15}"/>
    <dgm:cxn modelId="{93EB3B1A-F831-4D17-A796-5EC1B24B451F}" type="presOf" srcId="{EA56B2FD-0522-499A-A971-997041E90DE5}" destId="{469590D5-CA85-4DDC-A19C-ADC17525D4D7}" srcOrd="0" destOrd="0" presId="urn:microsoft.com/office/officeart/2005/8/layout/default#7"/>
    <dgm:cxn modelId="{07E43A4F-1669-47DD-B48B-2C236BB62EC7}" type="presOf" srcId="{64D0A91B-E29C-4867-8307-06181AC035C4}" destId="{D0E9C654-8D8F-4C10-B29C-B8467F2C65FB}" srcOrd="0" destOrd="0" presId="urn:microsoft.com/office/officeart/2005/8/layout/default#7"/>
    <dgm:cxn modelId="{89180CFA-AACF-4E21-BCB4-DB7D359B6170}" type="presParOf" srcId="{D0E9C654-8D8F-4C10-B29C-B8467F2C65FB}" destId="{469590D5-CA85-4DDC-A19C-ADC17525D4D7}" srcOrd="0" destOrd="0" presId="urn:microsoft.com/office/officeart/2005/8/layout/defaul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64D0A91B-E29C-4867-8307-06181AC035C4}" type="doc">
      <dgm:prSet loTypeId="urn:microsoft.com/office/officeart/2005/8/layout/default#7" loCatId="list" qsTypeId="urn:microsoft.com/office/officeart/2005/8/quickstyle/simple5" qsCatId="simple" csTypeId="urn:microsoft.com/office/officeart/2005/8/colors/accent1_3" csCatId="accent1" phldr="1"/>
      <dgm:spPr/>
      <dgm:t>
        <a:bodyPr/>
        <a:lstStyle/>
        <a:p>
          <a:endParaRPr lang="ru-RU"/>
        </a:p>
      </dgm:t>
    </dgm:pt>
    <dgm:pt modelId="{0001D1DE-706B-4DB8-85E1-FD4C1C21F448}">
      <dgm:prSet custT="1"/>
      <dgm:spPr/>
      <dgm:t>
        <a:bodyPr/>
        <a:lstStyle/>
        <a:p>
          <a:pPr defTabSz="1778000">
            <a:lnSpc>
              <a:spcPct val="90000"/>
            </a:lnSpc>
            <a:spcBef>
              <a:spcPct val="0"/>
            </a:spcBef>
            <a:spcAft>
              <a:spcPct val="35000"/>
            </a:spcAft>
          </a:pPr>
          <a:endParaRPr lang="ru-RU" sz="4000" dirty="0" smtClean="0">
            <a:solidFill>
              <a:srgbClr val="C00000"/>
            </a:solidFill>
            <a:latin typeface="Times New Roman" pitchFamily="18" charset="0"/>
            <a:cs typeface="Times New Roman" pitchFamily="18" charset="0"/>
          </a:endParaRPr>
        </a:p>
        <a:p>
          <a:pPr defTabSz="1778000">
            <a:lnSpc>
              <a:spcPct val="90000"/>
            </a:lnSpc>
            <a:spcBef>
              <a:spcPct val="0"/>
            </a:spcBef>
            <a:spcAft>
              <a:spcPct val="35000"/>
            </a:spcAft>
          </a:pPr>
          <a:r>
            <a:rPr lang="ru-RU" sz="2800" dirty="0" smtClean="0">
              <a:solidFill>
                <a:srgbClr val="C00000"/>
              </a:solidFill>
              <a:latin typeface="Times New Roman" pitchFamily="18" charset="0"/>
              <a:cs typeface="Times New Roman" pitchFamily="18" charset="0"/>
            </a:rPr>
            <a:t>Наиболее ярким и крупным представителем средневековой схоластики </a:t>
          </a:r>
          <a:r>
            <a:rPr lang="ru-RU" sz="2800" dirty="0" smtClean="0">
              <a:latin typeface="Times New Roman" pitchFamily="18" charset="0"/>
              <a:cs typeface="Times New Roman" pitchFamily="18" charset="0"/>
            </a:rPr>
            <a:t>и всей западноевропейской философии был </a:t>
          </a:r>
        </a:p>
        <a:p>
          <a:pPr defTabSz="1778000">
            <a:lnSpc>
              <a:spcPct val="90000"/>
            </a:lnSpc>
            <a:spcBef>
              <a:spcPct val="0"/>
            </a:spcBef>
            <a:spcAft>
              <a:spcPct val="35000"/>
            </a:spcAft>
          </a:pPr>
          <a:r>
            <a:rPr lang="ru-RU" sz="2800" dirty="0" smtClean="0">
              <a:solidFill>
                <a:srgbClr val="C00000"/>
              </a:solidFill>
              <a:latin typeface="Times New Roman" pitchFamily="18" charset="0"/>
              <a:cs typeface="Times New Roman" pitchFamily="18" charset="0"/>
            </a:rPr>
            <a:t>Фома Аквинский </a:t>
          </a:r>
          <a:r>
            <a:rPr lang="ru-RU" sz="2800" dirty="0" smtClean="0">
              <a:latin typeface="Times New Roman" pitchFamily="18" charset="0"/>
              <a:cs typeface="Times New Roman" pitchFamily="18" charset="0"/>
            </a:rPr>
            <a:t>(1225— 1274). </a:t>
          </a:r>
        </a:p>
        <a:p>
          <a:pPr marL="0" marR="0" indent="0" defTabSz="914400" eaLnBrk="1" fontAlgn="auto" latinLnBrk="0" hangingPunct="1">
            <a:lnSpc>
              <a:spcPct val="100000"/>
            </a:lnSpc>
            <a:spcBef>
              <a:spcPts val="0"/>
            </a:spcBef>
            <a:spcAft>
              <a:spcPts val="0"/>
            </a:spcAft>
            <a:buClrTx/>
            <a:buSzTx/>
            <a:buFontTx/>
            <a:buNone/>
            <a:tabLst/>
            <a:defRPr/>
          </a:pPr>
          <a:r>
            <a:rPr lang="ru-RU" sz="2800" dirty="0" smtClean="0">
              <a:latin typeface="Times New Roman" pitchFamily="18" charset="0"/>
              <a:cs typeface="Times New Roman" pitchFamily="18" charset="0"/>
            </a:rPr>
            <a:t>Его философия представляет собой как бы энциклопедию официальной католической религиозной идеологии.</a:t>
          </a:r>
        </a:p>
        <a:p>
          <a:pPr marL="0" marR="0" indent="0" defTabSz="914400" eaLnBrk="1" fontAlgn="auto" latinLnBrk="0" hangingPunct="1">
            <a:lnSpc>
              <a:spcPct val="100000"/>
            </a:lnSpc>
            <a:spcBef>
              <a:spcPts val="0"/>
            </a:spcBef>
            <a:spcAft>
              <a:spcPts val="0"/>
            </a:spcAft>
            <a:buClrTx/>
            <a:buSzTx/>
            <a:buFontTx/>
            <a:buNone/>
            <a:tabLst/>
            <a:defRPr/>
          </a:pPr>
          <a:r>
            <a:rPr lang="ru-RU" sz="2800" dirty="0" smtClean="0">
              <a:latin typeface="Times New Roman" pitchFamily="18" charset="0"/>
              <a:cs typeface="Times New Roman" pitchFamily="18" charset="0"/>
            </a:rPr>
            <a:t> Главные положения созданной им философии, названной </a:t>
          </a:r>
          <a:r>
            <a:rPr lang="ru-RU" sz="2800" dirty="0" smtClean="0">
              <a:solidFill>
                <a:srgbClr val="C00000"/>
              </a:solidFill>
              <a:latin typeface="Times New Roman" pitchFamily="18" charset="0"/>
              <a:cs typeface="Times New Roman" pitchFamily="18" charset="0"/>
            </a:rPr>
            <a:t>томизмом</a:t>
          </a:r>
          <a:r>
            <a:rPr lang="ru-RU" sz="2800" dirty="0" smtClean="0">
              <a:latin typeface="Times New Roman" pitchFamily="18" charset="0"/>
              <a:cs typeface="Times New Roman" pitchFamily="18" charset="0"/>
            </a:rPr>
            <a:t>, составляют основу современной католической христианской философии — неотомизма.</a:t>
          </a:r>
        </a:p>
        <a:p>
          <a:pPr marL="0" marR="0" indent="0" defTabSz="914400" eaLnBrk="1" fontAlgn="auto" latinLnBrk="0" hangingPunct="1">
            <a:lnSpc>
              <a:spcPct val="100000"/>
            </a:lnSpc>
            <a:spcBef>
              <a:spcPts val="0"/>
            </a:spcBef>
            <a:spcAft>
              <a:spcPts val="0"/>
            </a:spcAft>
            <a:buClrTx/>
            <a:buSzTx/>
            <a:buFontTx/>
            <a:buNone/>
            <a:tabLst/>
            <a:defRPr/>
          </a:pPr>
          <a:r>
            <a:rPr lang="ru-RU" sz="2800" dirty="0" smtClean="0">
              <a:latin typeface="Times New Roman" pitchFamily="18" charset="0"/>
              <a:cs typeface="Times New Roman" pitchFamily="18" charset="0"/>
            </a:rPr>
            <a:t>Главная заслуга Фомы Аквинского — </a:t>
          </a:r>
          <a:r>
            <a:rPr lang="ru-RU" sz="2800" dirty="0" smtClean="0">
              <a:solidFill>
                <a:srgbClr val="C00000"/>
              </a:solidFill>
              <a:latin typeface="Times New Roman" pitchFamily="18" charset="0"/>
              <a:cs typeface="Times New Roman" pitchFamily="18" charset="0"/>
            </a:rPr>
            <a:t>разработка проблемы соотношения веры и разума в познании, сравнительного значения истин, принятых на веру, и истин, полученных путем логических доказательств, основанных на разуме</a:t>
          </a:r>
          <a:r>
            <a:rPr lang="ru-RU" sz="2800" dirty="0" smtClean="0">
              <a:latin typeface="Times New Roman" pitchFamily="18" charset="0"/>
              <a:cs typeface="Times New Roman" pitchFamily="18" charset="0"/>
            </a:rPr>
            <a:t>. </a:t>
          </a:r>
        </a:p>
        <a:p>
          <a:pPr marL="0" marR="0" indent="0" defTabSz="914400" eaLnBrk="1" fontAlgn="auto" latinLnBrk="0" hangingPunct="1">
            <a:lnSpc>
              <a:spcPct val="100000"/>
            </a:lnSpc>
            <a:spcBef>
              <a:spcPts val="0"/>
            </a:spcBef>
            <a:spcAft>
              <a:spcPts val="0"/>
            </a:spcAft>
            <a:buClrTx/>
            <a:buSzTx/>
            <a:buFontTx/>
            <a:buNone/>
            <a:tabLst/>
            <a:defRPr/>
          </a:pPr>
          <a:r>
            <a:rPr lang="ru-RU" sz="2800" dirty="0" smtClean="0">
              <a:latin typeface="Times New Roman" pitchFamily="18" charset="0"/>
              <a:cs typeface="Times New Roman" pitchFamily="18" charset="0"/>
            </a:rPr>
            <a:t>Эта проблема стала одной из центральных в средневековой философии. </a:t>
          </a:r>
        </a:p>
        <a:p>
          <a:pPr defTabSz="1778000">
            <a:lnSpc>
              <a:spcPct val="90000"/>
            </a:lnSpc>
            <a:spcBef>
              <a:spcPct val="0"/>
            </a:spcBef>
            <a:spcAft>
              <a:spcPct val="35000"/>
            </a:spcAft>
          </a:pPr>
          <a:endParaRPr lang="ru-RU" sz="4000" dirty="0" smtClean="0">
            <a:latin typeface="Times New Roman" pitchFamily="18" charset="0"/>
            <a:cs typeface="Times New Roman" pitchFamily="18" charset="0"/>
          </a:endParaRPr>
        </a:p>
        <a:p>
          <a:pPr defTabSz="1778000">
            <a:lnSpc>
              <a:spcPct val="90000"/>
            </a:lnSpc>
            <a:spcBef>
              <a:spcPct val="0"/>
            </a:spcBef>
            <a:spcAft>
              <a:spcPct val="35000"/>
            </a:spcAft>
          </a:pPr>
          <a:endParaRPr lang="ru-RU" sz="4000" dirty="0">
            <a:latin typeface="Times New Roman" pitchFamily="18" charset="0"/>
            <a:cs typeface="Times New Roman" pitchFamily="18" charset="0"/>
          </a:endParaRPr>
        </a:p>
      </dgm:t>
    </dgm:pt>
    <dgm:pt modelId="{DA1C5E7F-4419-4491-BBCE-CBA0BE984B10}" type="parTrans" cxnId="{7D8E88C5-36A4-4C8E-8082-7D70596D8136}">
      <dgm:prSet/>
      <dgm:spPr/>
      <dgm:t>
        <a:bodyPr/>
        <a:lstStyle/>
        <a:p>
          <a:endParaRPr lang="ru-RU"/>
        </a:p>
      </dgm:t>
    </dgm:pt>
    <dgm:pt modelId="{6032730B-109E-4CD1-88D5-05ECC720D646}" type="sibTrans" cxnId="{7D8E88C5-36A4-4C8E-8082-7D70596D8136}">
      <dgm:prSet/>
      <dgm:spPr/>
      <dgm:t>
        <a:bodyPr/>
        <a:lstStyle/>
        <a:p>
          <a:endParaRPr lang="ru-RU"/>
        </a:p>
      </dgm:t>
    </dgm:pt>
    <dgm:pt modelId="{D0E9C654-8D8F-4C10-B29C-B8467F2C65FB}" type="pres">
      <dgm:prSet presAssocID="{64D0A91B-E29C-4867-8307-06181AC035C4}" presName="diagram" presStyleCnt="0">
        <dgm:presLayoutVars>
          <dgm:dir/>
          <dgm:resizeHandles val="exact"/>
        </dgm:presLayoutVars>
      </dgm:prSet>
      <dgm:spPr/>
      <dgm:t>
        <a:bodyPr/>
        <a:lstStyle/>
        <a:p>
          <a:endParaRPr lang="ru-RU"/>
        </a:p>
      </dgm:t>
    </dgm:pt>
    <dgm:pt modelId="{84E674BA-CF01-4B7D-80BF-5F0EDB1B1A42}" type="pres">
      <dgm:prSet presAssocID="{0001D1DE-706B-4DB8-85E1-FD4C1C21F448}" presName="node" presStyleLbl="node1" presStyleIdx="0" presStyleCnt="1" custScaleX="163122" custScaleY="168849">
        <dgm:presLayoutVars>
          <dgm:bulletEnabled val="1"/>
        </dgm:presLayoutVars>
      </dgm:prSet>
      <dgm:spPr/>
      <dgm:t>
        <a:bodyPr/>
        <a:lstStyle/>
        <a:p>
          <a:endParaRPr lang="ru-RU"/>
        </a:p>
      </dgm:t>
    </dgm:pt>
  </dgm:ptLst>
  <dgm:cxnLst>
    <dgm:cxn modelId="{0B21217A-2869-4782-AF64-50DF3707AADC}" type="presOf" srcId="{64D0A91B-E29C-4867-8307-06181AC035C4}" destId="{D0E9C654-8D8F-4C10-B29C-B8467F2C65FB}" srcOrd="0" destOrd="0" presId="urn:microsoft.com/office/officeart/2005/8/layout/default#7"/>
    <dgm:cxn modelId="{7D8E88C5-36A4-4C8E-8082-7D70596D8136}" srcId="{64D0A91B-E29C-4867-8307-06181AC035C4}" destId="{0001D1DE-706B-4DB8-85E1-FD4C1C21F448}" srcOrd="0" destOrd="0" parTransId="{DA1C5E7F-4419-4491-BBCE-CBA0BE984B10}" sibTransId="{6032730B-109E-4CD1-88D5-05ECC720D646}"/>
    <dgm:cxn modelId="{28141AF7-CF62-4C4B-9487-4AB4348D7C63}" type="presOf" srcId="{0001D1DE-706B-4DB8-85E1-FD4C1C21F448}" destId="{84E674BA-CF01-4B7D-80BF-5F0EDB1B1A42}" srcOrd="0" destOrd="0" presId="urn:microsoft.com/office/officeart/2005/8/layout/default#7"/>
    <dgm:cxn modelId="{EC68CC3F-EB4A-4D87-B62D-4469FB568711}" type="presParOf" srcId="{D0E9C654-8D8F-4C10-B29C-B8467F2C65FB}" destId="{84E674BA-CF01-4B7D-80BF-5F0EDB1B1A42}" srcOrd="0" destOrd="0" presId="urn:microsoft.com/office/officeart/2005/8/layout/defaul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64D0A91B-E29C-4867-8307-06181AC035C4}" type="doc">
      <dgm:prSet loTypeId="urn:microsoft.com/office/officeart/2005/8/layout/default#7" loCatId="list" qsTypeId="urn:microsoft.com/office/officeart/2005/8/quickstyle/simple5" qsCatId="simple" csTypeId="urn:microsoft.com/office/officeart/2005/8/colors/accent1_3" csCatId="accent1" phldr="1"/>
      <dgm:spPr/>
      <dgm:t>
        <a:bodyPr/>
        <a:lstStyle/>
        <a:p>
          <a:endParaRPr lang="ru-RU"/>
        </a:p>
      </dgm:t>
    </dgm:pt>
    <dgm:pt modelId="{E0D9B213-BCD7-4F77-8256-D2135967E4AF}">
      <dgm:prSet custT="1"/>
      <dgm:spPr/>
      <dgm:t>
        <a:bodyPr/>
        <a:lstStyle/>
        <a:p>
          <a:r>
            <a:rPr lang="ru-RU" sz="2800" dirty="0" smtClean="0">
              <a:solidFill>
                <a:srgbClr val="FF0000"/>
              </a:solidFill>
              <a:latin typeface="Times New Roman" pitchFamily="18" charset="0"/>
              <a:cs typeface="Times New Roman" pitchFamily="18" charset="0"/>
            </a:rPr>
            <a:t>Первоначально, в период раннего Средневековья, философы считали, что для познания Бога, созданного им мира вполне достаточно истин, знаний, полученных на основе веры. </a:t>
          </a:r>
          <a:r>
            <a:rPr lang="ru-RU" sz="2800" dirty="0" smtClean="0">
              <a:latin typeface="Times New Roman" pitchFamily="18" charset="0"/>
              <a:cs typeface="Times New Roman" pitchFamily="18" charset="0"/>
            </a:rPr>
            <a:t>Научные исследования, рациональные доказательства излишни, когда известна Библия, в истины которой нужно только верить. Разум может привести только к сомнениям и заблуждениям, к ереси.</a:t>
          </a:r>
        </a:p>
        <a:p>
          <a:r>
            <a:rPr lang="ru-RU" sz="2800" dirty="0" smtClean="0">
              <a:solidFill>
                <a:srgbClr val="FF0000"/>
              </a:solidFill>
              <a:latin typeface="Times New Roman" pitchFamily="18" charset="0"/>
              <a:cs typeface="Times New Roman" pitchFamily="18" charset="0"/>
            </a:rPr>
            <a:t>Но со временем, в период позднего Средневековья, под влиянием непрекращающегося роста научных знаний</a:t>
          </a:r>
          <a:r>
            <a:rPr lang="ru-RU" sz="2800" dirty="0" smtClean="0">
              <a:latin typeface="Times New Roman" pitchFamily="18" charset="0"/>
              <a:cs typeface="Times New Roman" pitchFamily="18" charset="0"/>
            </a:rPr>
            <a:t>, обострения споров по поводу содержания  основных церковных догм церковь вынуждена была занять более гибкую позицию по вопросу о соотношении истин, полученных с опорой на веру, и истин, полученных с помощью разума.</a:t>
          </a:r>
        </a:p>
        <a:p>
          <a:r>
            <a:rPr lang="ru-RU" sz="2800" dirty="0" smtClean="0">
              <a:solidFill>
                <a:srgbClr val="FF0000"/>
              </a:solidFill>
              <a:latin typeface="Times New Roman" pitchFamily="18" charset="0"/>
              <a:cs typeface="Times New Roman" pitchFamily="18" charset="0"/>
            </a:rPr>
            <a:t>Формулируя эту более гибкую позицию</a:t>
          </a:r>
          <a:r>
            <a:rPr lang="ru-RU" sz="2800" dirty="0" smtClean="0">
              <a:latin typeface="Times New Roman" pitchFamily="18" charset="0"/>
              <a:cs typeface="Times New Roman" pitchFamily="18" charset="0"/>
            </a:rPr>
            <a:t>, допускавшую возможность сочетания веры и разума, еще в период раннего Средневековья Августин Блаженный выдвинул формулу: «Верую, чтобы понимать».</a:t>
          </a:r>
          <a:endParaRPr lang="ru-RU" sz="2800" dirty="0">
            <a:latin typeface="Times New Roman" pitchFamily="18" charset="0"/>
            <a:cs typeface="Times New Roman" pitchFamily="18" charset="0"/>
          </a:endParaRPr>
        </a:p>
      </dgm:t>
    </dgm:pt>
    <dgm:pt modelId="{8E2F695B-0891-4C48-B565-26076D02435F}" type="parTrans" cxnId="{C8FC7035-FA22-4F0C-B63A-2A8F9978415A}">
      <dgm:prSet/>
      <dgm:spPr/>
      <dgm:t>
        <a:bodyPr/>
        <a:lstStyle/>
        <a:p>
          <a:endParaRPr lang="ru-RU"/>
        </a:p>
      </dgm:t>
    </dgm:pt>
    <dgm:pt modelId="{D882F0A2-88E0-45BB-AD77-409F8C5FB0A4}" type="sibTrans" cxnId="{C8FC7035-FA22-4F0C-B63A-2A8F9978415A}">
      <dgm:prSet/>
      <dgm:spPr/>
      <dgm:t>
        <a:bodyPr/>
        <a:lstStyle/>
        <a:p>
          <a:endParaRPr lang="ru-RU"/>
        </a:p>
      </dgm:t>
    </dgm:pt>
    <dgm:pt modelId="{D0E9C654-8D8F-4C10-B29C-B8467F2C65FB}" type="pres">
      <dgm:prSet presAssocID="{64D0A91B-E29C-4867-8307-06181AC035C4}" presName="diagram" presStyleCnt="0">
        <dgm:presLayoutVars>
          <dgm:dir/>
          <dgm:resizeHandles val="exact"/>
        </dgm:presLayoutVars>
      </dgm:prSet>
      <dgm:spPr/>
      <dgm:t>
        <a:bodyPr/>
        <a:lstStyle/>
        <a:p>
          <a:endParaRPr lang="ru-RU"/>
        </a:p>
      </dgm:t>
    </dgm:pt>
    <dgm:pt modelId="{F47669DF-B089-4822-A678-084810DD1319}" type="pres">
      <dgm:prSet presAssocID="{E0D9B213-BCD7-4F77-8256-D2135967E4AF}" presName="node" presStyleLbl="node1" presStyleIdx="0" presStyleCnt="1">
        <dgm:presLayoutVars>
          <dgm:bulletEnabled val="1"/>
        </dgm:presLayoutVars>
      </dgm:prSet>
      <dgm:spPr/>
      <dgm:t>
        <a:bodyPr/>
        <a:lstStyle/>
        <a:p>
          <a:endParaRPr lang="ru-RU"/>
        </a:p>
      </dgm:t>
    </dgm:pt>
  </dgm:ptLst>
  <dgm:cxnLst>
    <dgm:cxn modelId="{B0387A9C-1A0E-47A5-863E-3BB3EEE99B4B}" type="presOf" srcId="{64D0A91B-E29C-4867-8307-06181AC035C4}" destId="{D0E9C654-8D8F-4C10-B29C-B8467F2C65FB}" srcOrd="0" destOrd="0" presId="urn:microsoft.com/office/officeart/2005/8/layout/default#7"/>
    <dgm:cxn modelId="{C8FC7035-FA22-4F0C-B63A-2A8F9978415A}" srcId="{64D0A91B-E29C-4867-8307-06181AC035C4}" destId="{E0D9B213-BCD7-4F77-8256-D2135967E4AF}" srcOrd="0" destOrd="0" parTransId="{8E2F695B-0891-4C48-B565-26076D02435F}" sibTransId="{D882F0A2-88E0-45BB-AD77-409F8C5FB0A4}"/>
    <dgm:cxn modelId="{C183AA58-49BC-4F70-AD76-418545688A88}" type="presOf" srcId="{E0D9B213-BCD7-4F77-8256-D2135967E4AF}" destId="{F47669DF-B089-4822-A678-084810DD1319}" srcOrd="0" destOrd="0" presId="urn:microsoft.com/office/officeart/2005/8/layout/default#7"/>
    <dgm:cxn modelId="{0E0EB1C3-9FBA-412B-9008-1CC7EC1C4B82}" type="presParOf" srcId="{D0E9C654-8D8F-4C10-B29C-B8467F2C65FB}" destId="{F47669DF-B089-4822-A678-084810DD1319}" srcOrd="0" destOrd="0" presId="urn:microsoft.com/office/officeart/2005/8/layout/defaul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64D0A91B-E29C-4867-8307-06181AC035C4}" type="doc">
      <dgm:prSet loTypeId="urn:microsoft.com/office/officeart/2005/8/layout/default#7" loCatId="list" qsTypeId="urn:microsoft.com/office/officeart/2005/8/quickstyle/simple5" qsCatId="simple" csTypeId="urn:microsoft.com/office/officeart/2005/8/colors/accent1_3" csCatId="accent1" phldr="1"/>
      <dgm:spPr/>
      <dgm:t>
        <a:bodyPr/>
        <a:lstStyle/>
        <a:p>
          <a:endParaRPr lang="ru-RU"/>
        </a:p>
      </dgm:t>
    </dgm:pt>
    <dgm:pt modelId="{E0D9B213-BCD7-4F77-8256-D2135967E4AF}">
      <dgm:prSet custT="1"/>
      <dgm:spPr/>
      <dgm:t>
        <a:bodyPr/>
        <a:lstStyle/>
        <a:p>
          <a:r>
            <a:rPr lang="ru-RU" sz="2000" dirty="0" smtClean="0">
              <a:solidFill>
                <a:srgbClr val="FF0000"/>
              </a:solidFill>
              <a:latin typeface="Times New Roman" pitchFamily="18" charset="0"/>
              <a:cs typeface="Times New Roman" pitchFamily="18" charset="0"/>
            </a:rPr>
            <a:t>Развивая эти мысли, Ф. Аквинский создал развернутое учение, обосновывающее  возможность гармонии веры  и разума. </a:t>
          </a:r>
        </a:p>
        <a:p>
          <a:r>
            <a:rPr lang="ru-RU" sz="2000" dirty="0" smtClean="0">
              <a:latin typeface="Times New Roman" pitchFamily="18" charset="0"/>
              <a:cs typeface="Times New Roman" pitchFamily="18" charset="0"/>
            </a:rPr>
            <a:t>Это учение включало следующие основные положения:</a:t>
          </a:r>
        </a:p>
        <a:p>
          <a:r>
            <a:rPr lang="ru-RU" sz="2000" dirty="0" smtClean="0">
              <a:latin typeface="Times New Roman" pitchFamily="18" charset="0"/>
              <a:cs typeface="Times New Roman" pitchFamily="18" charset="0"/>
            </a:rPr>
            <a:t>И вера, и разум познают один и тот же предмет — бога и созданный им мир.</a:t>
          </a:r>
        </a:p>
        <a:p>
          <a:r>
            <a:rPr lang="ru-RU" sz="2000" dirty="0" smtClean="0">
              <a:latin typeface="Times New Roman" pitchFamily="18" charset="0"/>
              <a:cs typeface="Times New Roman" pitchFamily="18" charset="0"/>
            </a:rPr>
            <a:t>Оба метода познания — вера и разум — не исключают, а дополняют друг друга.</a:t>
          </a:r>
        </a:p>
        <a:p>
          <a:r>
            <a:rPr lang="ru-RU" sz="2000" dirty="0" smtClean="0">
              <a:latin typeface="Times New Roman" pitchFamily="18" charset="0"/>
              <a:cs typeface="Times New Roman" pitchFamily="18" charset="0"/>
            </a:rPr>
            <a:t>Оба источника познания созданы Богом и потому имеют одинаковое право на существование.</a:t>
          </a:r>
        </a:p>
        <a:p>
          <a:r>
            <a:rPr lang="ru-RU" sz="2000" dirty="0" smtClean="0">
              <a:latin typeface="Times New Roman" pitchFamily="18" charset="0"/>
              <a:cs typeface="Times New Roman" pitchFamily="18" charset="0"/>
            </a:rPr>
            <a:t>Однако сходство между этими источниками наших знаний не означает их равенства, равноправия. </a:t>
          </a:r>
          <a:r>
            <a:rPr lang="ru-RU" sz="2000" dirty="0" smtClean="0">
              <a:solidFill>
                <a:srgbClr val="FF0000"/>
              </a:solidFill>
              <a:latin typeface="Times New Roman" pitchFamily="18" charset="0"/>
              <a:cs typeface="Times New Roman" pitchFamily="18" charset="0"/>
            </a:rPr>
            <a:t>Между ними есть существенные различия:</a:t>
          </a:r>
        </a:p>
        <a:p>
          <a:r>
            <a:rPr lang="ru-RU" sz="2000" dirty="0" smtClean="0">
              <a:solidFill>
                <a:srgbClr val="FF0000"/>
              </a:solidFill>
              <a:latin typeface="Times New Roman" pitchFamily="18" charset="0"/>
              <a:cs typeface="Times New Roman" pitchFamily="18" charset="0"/>
            </a:rPr>
            <a:t>Вера</a:t>
          </a:r>
          <a:r>
            <a:rPr lang="ru-RU" sz="2000" dirty="0" smtClean="0">
              <a:latin typeface="Times New Roman" pitchFamily="18" charset="0"/>
              <a:cs typeface="Times New Roman" pitchFamily="18" charset="0"/>
            </a:rPr>
            <a:t> принимает истину, прежде всего, истину о существовании Бога-творца, основываясь на чувстве, желании, воле.</a:t>
          </a:r>
        </a:p>
        <a:p>
          <a:r>
            <a:rPr lang="ru-RU" sz="2000" dirty="0" smtClean="0">
              <a:solidFill>
                <a:srgbClr val="FF0000"/>
              </a:solidFill>
              <a:latin typeface="Times New Roman" pitchFamily="18" charset="0"/>
              <a:cs typeface="Times New Roman" pitchFamily="18" charset="0"/>
            </a:rPr>
            <a:t>Разум</a:t>
          </a:r>
          <a:r>
            <a:rPr lang="ru-RU" sz="2000" dirty="0" smtClean="0">
              <a:latin typeface="Times New Roman" pitchFamily="18" charset="0"/>
              <a:cs typeface="Times New Roman" pitchFamily="18" charset="0"/>
            </a:rPr>
            <a:t> же постоянно сомневается в добытых им истинах, ищет доказательств даже такой истины, как бытие Бога.</a:t>
          </a:r>
        </a:p>
        <a:p>
          <a:r>
            <a:rPr lang="ru-RU" sz="2000" dirty="0" smtClean="0">
              <a:solidFill>
                <a:srgbClr val="FF0000"/>
              </a:solidFill>
              <a:latin typeface="Times New Roman" pitchFamily="18" charset="0"/>
              <a:cs typeface="Times New Roman" pitchFamily="18" charset="0"/>
            </a:rPr>
            <a:t>Поэтому  вера выше разума</a:t>
          </a:r>
          <a:r>
            <a:rPr lang="ru-RU" sz="2000" dirty="0" smtClean="0">
              <a:latin typeface="Times New Roman" pitchFamily="18" charset="0"/>
              <a:cs typeface="Times New Roman" pitchFamily="18" charset="0"/>
            </a:rPr>
            <a:t>; это «божественный, сверхъестественный свет», непосредственно, исходящий от Бога. Этим светом наполнена Библия, истины богословия. Разум же — это человеческий  инструмент, данная человеку непосредственная способность. Это «естественный свет», воплощенный в истинах философии,  призванной быть лишь «служанкой богословия».</a:t>
          </a:r>
        </a:p>
        <a:p>
          <a:r>
            <a:rPr lang="ru-RU" sz="2000" dirty="0" smtClean="0">
              <a:solidFill>
                <a:srgbClr val="FF0000"/>
              </a:solidFill>
              <a:latin typeface="Times New Roman" pitchFamily="18" charset="0"/>
              <a:cs typeface="Times New Roman" pitchFamily="18" charset="0"/>
            </a:rPr>
            <a:t>Такова была концепция соотношения веры и разума, созданная Ф. Аквинским </a:t>
          </a:r>
          <a:r>
            <a:rPr lang="ru-RU" sz="2000" dirty="0" smtClean="0">
              <a:latin typeface="Times New Roman" pitchFamily="18" charset="0"/>
              <a:cs typeface="Times New Roman" pitchFamily="18" charset="0"/>
            </a:rPr>
            <a:t>и использующаяся до сих пор современной религиозной философией.</a:t>
          </a:r>
        </a:p>
        <a:p>
          <a:r>
            <a:rPr lang="ru-RU" sz="2000" dirty="0" smtClean="0">
              <a:solidFill>
                <a:srgbClr val="FF0000"/>
              </a:solidFill>
              <a:latin typeface="Times New Roman" pitchFamily="18" charset="0"/>
              <a:cs typeface="Times New Roman" pitchFamily="18" charset="0"/>
            </a:rPr>
            <a:t>Реализуя эту гносеологическую установку, Ф. Аквинский уделял большое внимание не только проповеди  принятых на веру библейских истин, но и их рациональному, логическому обоснованию.</a:t>
          </a:r>
        </a:p>
      </dgm:t>
    </dgm:pt>
    <dgm:pt modelId="{8E2F695B-0891-4C48-B565-26076D02435F}" type="parTrans" cxnId="{C8FC7035-FA22-4F0C-B63A-2A8F9978415A}">
      <dgm:prSet/>
      <dgm:spPr/>
      <dgm:t>
        <a:bodyPr/>
        <a:lstStyle/>
        <a:p>
          <a:endParaRPr lang="ru-RU"/>
        </a:p>
      </dgm:t>
    </dgm:pt>
    <dgm:pt modelId="{D882F0A2-88E0-45BB-AD77-409F8C5FB0A4}" type="sibTrans" cxnId="{C8FC7035-FA22-4F0C-B63A-2A8F9978415A}">
      <dgm:prSet/>
      <dgm:spPr/>
      <dgm:t>
        <a:bodyPr/>
        <a:lstStyle/>
        <a:p>
          <a:endParaRPr lang="ru-RU"/>
        </a:p>
      </dgm:t>
    </dgm:pt>
    <dgm:pt modelId="{D0E9C654-8D8F-4C10-B29C-B8467F2C65FB}" type="pres">
      <dgm:prSet presAssocID="{64D0A91B-E29C-4867-8307-06181AC035C4}" presName="diagram" presStyleCnt="0">
        <dgm:presLayoutVars>
          <dgm:dir/>
          <dgm:resizeHandles val="exact"/>
        </dgm:presLayoutVars>
      </dgm:prSet>
      <dgm:spPr/>
      <dgm:t>
        <a:bodyPr/>
        <a:lstStyle/>
        <a:p>
          <a:endParaRPr lang="ru-RU"/>
        </a:p>
      </dgm:t>
    </dgm:pt>
    <dgm:pt modelId="{F47669DF-B089-4822-A678-084810DD1319}" type="pres">
      <dgm:prSet presAssocID="{E0D9B213-BCD7-4F77-8256-D2135967E4AF}" presName="node" presStyleLbl="node1" presStyleIdx="0" presStyleCnt="1">
        <dgm:presLayoutVars>
          <dgm:bulletEnabled val="1"/>
        </dgm:presLayoutVars>
      </dgm:prSet>
      <dgm:spPr/>
      <dgm:t>
        <a:bodyPr/>
        <a:lstStyle/>
        <a:p>
          <a:endParaRPr lang="ru-RU"/>
        </a:p>
      </dgm:t>
    </dgm:pt>
  </dgm:ptLst>
  <dgm:cxnLst>
    <dgm:cxn modelId="{2A530FA6-477F-40CB-91AB-343FBB8904DC}" type="presOf" srcId="{64D0A91B-E29C-4867-8307-06181AC035C4}" destId="{D0E9C654-8D8F-4C10-B29C-B8467F2C65FB}" srcOrd="0" destOrd="0" presId="urn:microsoft.com/office/officeart/2005/8/layout/default#7"/>
    <dgm:cxn modelId="{C8FC7035-FA22-4F0C-B63A-2A8F9978415A}" srcId="{64D0A91B-E29C-4867-8307-06181AC035C4}" destId="{E0D9B213-BCD7-4F77-8256-D2135967E4AF}" srcOrd="0" destOrd="0" parTransId="{8E2F695B-0891-4C48-B565-26076D02435F}" sibTransId="{D882F0A2-88E0-45BB-AD77-409F8C5FB0A4}"/>
    <dgm:cxn modelId="{0743A06D-FCC8-4141-ADD6-EF576F027ADD}" type="presOf" srcId="{E0D9B213-BCD7-4F77-8256-D2135967E4AF}" destId="{F47669DF-B089-4822-A678-084810DD1319}" srcOrd="0" destOrd="0" presId="urn:microsoft.com/office/officeart/2005/8/layout/default#7"/>
    <dgm:cxn modelId="{95083820-2AC8-4428-A904-9EA88D3B6CC8}" type="presParOf" srcId="{D0E9C654-8D8F-4C10-B29C-B8467F2C65FB}" destId="{F47669DF-B089-4822-A678-084810DD1319}" srcOrd="0" destOrd="0" presId="urn:microsoft.com/office/officeart/2005/8/layout/defaul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64D0A91B-E29C-4867-8307-06181AC035C4}" type="doc">
      <dgm:prSet loTypeId="urn:microsoft.com/office/officeart/2005/8/layout/default#7" loCatId="list" qsTypeId="urn:microsoft.com/office/officeart/2005/8/quickstyle/simple5" qsCatId="simple" csTypeId="urn:microsoft.com/office/officeart/2005/8/colors/accent1_3" csCatId="accent1" phldr="1"/>
      <dgm:spPr/>
      <dgm:t>
        <a:bodyPr/>
        <a:lstStyle/>
        <a:p>
          <a:endParaRPr lang="ru-RU"/>
        </a:p>
      </dgm:t>
    </dgm:pt>
    <dgm:pt modelId="{E0D9B213-BCD7-4F77-8256-D2135967E4AF}">
      <dgm:prSet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ru-RU" sz="2800" dirty="0" smtClean="0">
              <a:solidFill>
                <a:srgbClr val="FF0000"/>
              </a:solidFill>
              <a:latin typeface="Times New Roman" pitchFamily="18" charset="0"/>
              <a:cs typeface="Times New Roman" pitchFamily="18" charset="0"/>
            </a:rPr>
            <a:t>Фома  Аквинский </a:t>
          </a:r>
          <a:r>
            <a:rPr lang="ru-RU" sz="2800" dirty="0" smtClean="0">
              <a:latin typeface="Times New Roman" pitchFamily="18" charset="0"/>
              <a:cs typeface="Times New Roman" pitchFamily="18" charset="0"/>
            </a:rPr>
            <a:t>главное внимание он уделял рациональным доказательствам существования, бытия Бога. </a:t>
          </a:r>
          <a:r>
            <a:rPr lang="ru-RU" sz="2800" dirty="0" smtClean="0">
              <a:solidFill>
                <a:srgbClr val="FF0000"/>
              </a:solidFill>
              <a:latin typeface="Times New Roman" pitchFamily="18" charset="0"/>
              <a:cs typeface="Times New Roman" pitchFamily="18" charset="0"/>
            </a:rPr>
            <a:t>С этой целью он разработал пять широко известных доказательств:</a:t>
          </a:r>
        </a:p>
        <a:p>
          <a:pPr defTabSz="889000">
            <a:lnSpc>
              <a:spcPct val="90000"/>
            </a:lnSpc>
            <a:spcBef>
              <a:spcPct val="0"/>
            </a:spcBef>
            <a:spcAft>
              <a:spcPct val="35000"/>
            </a:spcAft>
          </a:pPr>
          <a:endParaRPr lang="ru-RU" sz="2800" dirty="0" smtClean="0">
            <a:solidFill>
              <a:srgbClr val="FF0000"/>
            </a:solidFill>
            <a:latin typeface="Times New Roman" pitchFamily="18" charset="0"/>
            <a:cs typeface="Times New Roman" pitchFamily="18" charset="0"/>
          </a:endParaRPr>
        </a:p>
      </dgm:t>
    </dgm:pt>
    <dgm:pt modelId="{8E2F695B-0891-4C48-B565-26076D02435F}" type="parTrans" cxnId="{C8FC7035-FA22-4F0C-B63A-2A8F9978415A}">
      <dgm:prSet/>
      <dgm:spPr/>
      <dgm:t>
        <a:bodyPr/>
        <a:lstStyle/>
        <a:p>
          <a:endParaRPr lang="ru-RU"/>
        </a:p>
      </dgm:t>
    </dgm:pt>
    <dgm:pt modelId="{D882F0A2-88E0-45BB-AD77-409F8C5FB0A4}" type="sibTrans" cxnId="{C8FC7035-FA22-4F0C-B63A-2A8F9978415A}">
      <dgm:prSet/>
      <dgm:spPr/>
      <dgm:t>
        <a:bodyPr/>
        <a:lstStyle/>
        <a:p>
          <a:endParaRPr lang="ru-RU"/>
        </a:p>
      </dgm:t>
    </dgm:pt>
    <dgm:pt modelId="{8E6772ED-F305-4EBC-803C-D03B49EE5309}">
      <dgm:prSet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ru-RU" sz="2800" dirty="0" smtClean="0">
              <a:solidFill>
                <a:srgbClr val="FF0000"/>
              </a:solidFill>
              <a:latin typeface="Times New Roman" pitchFamily="18" charset="0"/>
              <a:cs typeface="Times New Roman" pitchFamily="18" charset="0"/>
            </a:rPr>
            <a:t>Первое доказательство </a:t>
          </a:r>
          <a:r>
            <a:rPr lang="ru-RU" sz="2800" dirty="0" smtClean="0">
              <a:latin typeface="Times New Roman" pitchFamily="18" charset="0"/>
              <a:cs typeface="Times New Roman" pitchFamily="18" charset="0"/>
            </a:rPr>
            <a:t>основывается на понятии движения. Мир есть движение, считал Фома, причем каждая движущаяся вещь имеет свой источник движения. Но эта цепь не может быть бесконечной. Следовательно, должен быть некий, первоисточник, сообщивший начало, давший </a:t>
          </a:r>
          <a:r>
            <a:rPr lang="ru-RU" sz="2800" dirty="0" err="1" smtClean="0">
              <a:latin typeface="Times New Roman" pitchFamily="18" charset="0"/>
              <a:cs typeface="Times New Roman" pitchFamily="18" charset="0"/>
            </a:rPr>
            <a:t>первотолчок</a:t>
          </a:r>
          <a:r>
            <a:rPr lang="ru-RU" sz="2800" dirty="0" smtClean="0">
              <a:latin typeface="Times New Roman" pitchFamily="18" charset="0"/>
              <a:cs typeface="Times New Roman" pitchFamily="18" charset="0"/>
            </a:rPr>
            <a:t> всему движению. Таким первоисточником, </a:t>
          </a:r>
          <a:r>
            <a:rPr lang="ru-RU" sz="2800" dirty="0" err="1" smtClean="0">
              <a:latin typeface="Times New Roman" pitchFamily="18" charset="0"/>
              <a:cs typeface="Times New Roman" pitchFamily="18" charset="0"/>
            </a:rPr>
            <a:t>первотолчком</a:t>
          </a:r>
          <a:r>
            <a:rPr lang="ru-RU" sz="2800" dirty="0" smtClean="0">
              <a:latin typeface="Times New Roman" pitchFamily="18" charset="0"/>
              <a:cs typeface="Times New Roman" pitchFamily="18" charset="0"/>
            </a:rPr>
            <a:t> движения мог стать только Бог.</a:t>
          </a:r>
        </a:p>
        <a:p>
          <a:pPr marL="0" marR="0" indent="0" defTabSz="914400" eaLnBrk="1" fontAlgn="auto" latinLnBrk="0" hangingPunct="1">
            <a:lnSpc>
              <a:spcPct val="100000"/>
            </a:lnSpc>
            <a:spcBef>
              <a:spcPts val="0"/>
            </a:spcBef>
            <a:spcAft>
              <a:spcPts val="0"/>
            </a:spcAft>
            <a:buClrTx/>
            <a:buSzTx/>
            <a:buFontTx/>
            <a:buNone/>
            <a:tabLst/>
            <a:defRPr/>
          </a:pPr>
          <a:r>
            <a:rPr lang="ru-RU" sz="2800" dirty="0" smtClean="0">
              <a:latin typeface="Times New Roman" pitchFamily="18" charset="0"/>
              <a:cs typeface="Times New Roman" pitchFamily="18" charset="0"/>
            </a:rPr>
            <a:t> </a:t>
          </a:r>
          <a:r>
            <a:rPr lang="ru-RU" sz="2800" dirty="0" smtClean="0">
              <a:solidFill>
                <a:srgbClr val="FF0000"/>
              </a:solidFill>
              <a:latin typeface="Times New Roman" pitchFamily="18" charset="0"/>
              <a:cs typeface="Times New Roman" pitchFamily="18" charset="0"/>
            </a:rPr>
            <a:t>Второе доказательство </a:t>
          </a:r>
          <a:r>
            <a:rPr lang="ru-RU" sz="2800" dirty="0" smtClean="0">
              <a:latin typeface="Times New Roman" pitchFamily="18" charset="0"/>
              <a:cs typeface="Times New Roman" pitchFamily="18" charset="0"/>
            </a:rPr>
            <a:t>строится на понятии причины. Мир  есть совокупность взаимодействующих причин и следствий. Но в таком случае должна быть исходная, начальная причина всего сущего, первопричина. Такой причиной может быть только Бог.</a:t>
          </a:r>
        </a:p>
        <a:p>
          <a:pPr defTabSz="933450">
            <a:lnSpc>
              <a:spcPct val="90000"/>
            </a:lnSpc>
            <a:spcBef>
              <a:spcPct val="0"/>
            </a:spcBef>
            <a:spcAft>
              <a:spcPct val="35000"/>
            </a:spcAft>
          </a:pPr>
          <a:endParaRPr lang="ru-RU" sz="2800" dirty="0">
            <a:latin typeface="Times New Roman" pitchFamily="18" charset="0"/>
            <a:cs typeface="Times New Roman" pitchFamily="18" charset="0"/>
          </a:endParaRPr>
        </a:p>
      </dgm:t>
    </dgm:pt>
    <dgm:pt modelId="{D15223BB-FAA6-429F-975A-6D536B6FC276}" type="parTrans" cxnId="{EF984F1D-A804-4CCE-B51D-8F3D24EDCDAD}">
      <dgm:prSet/>
      <dgm:spPr/>
      <dgm:t>
        <a:bodyPr/>
        <a:lstStyle/>
        <a:p>
          <a:endParaRPr lang="ru-RU"/>
        </a:p>
      </dgm:t>
    </dgm:pt>
    <dgm:pt modelId="{38A41F1B-B6F3-4C62-AB17-1F0CC9087199}" type="sibTrans" cxnId="{EF984F1D-A804-4CCE-B51D-8F3D24EDCDAD}">
      <dgm:prSet/>
      <dgm:spPr/>
      <dgm:t>
        <a:bodyPr/>
        <a:lstStyle/>
        <a:p>
          <a:endParaRPr lang="ru-RU"/>
        </a:p>
      </dgm:t>
    </dgm:pt>
    <dgm:pt modelId="{D0E9C654-8D8F-4C10-B29C-B8467F2C65FB}" type="pres">
      <dgm:prSet presAssocID="{64D0A91B-E29C-4867-8307-06181AC035C4}" presName="diagram" presStyleCnt="0">
        <dgm:presLayoutVars>
          <dgm:dir/>
          <dgm:resizeHandles val="exact"/>
        </dgm:presLayoutVars>
      </dgm:prSet>
      <dgm:spPr/>
      <dgm:t>
        <a:bodyPr/>
        <a:lstStyle/>
        <a:p>
          <a:endParaRPr lang="ru-RU"/>
        </a:p>
      </dgm:t>
    </dgm:pt>
    <dgm:pt modelId="{F47669DF-B089-4822-A678-084810DD1319}" type="pres">
      <dgm:prSet presAssocID="{E0D9B213-BCD7-4F77-8256-D2135967E4AF}" presName="node" presStyleLbl="node1" presStyleIdx="0" presStyleCnt="2" custScaleX="38551">
        <dgm:presLayoutVars>
          <dgm:bulletEnabled val="1"/>
        </dgm:presLayoutVars>
      </dgm:prSet>
      <dgm:spPr/>
      <dgm:t>
        <a:bodyPr/>
        <a:lstStyle/>
        <a:p>
          <a:endParaRPr lang="ru-RU"/>
        </a:p>
      </dgm:t>
    </dgm:pt>
    <dgm:pt modelId="{F242DFA9-CDAA-4D67-8005-4C3F7608C4BE}" type="pres">
      <dgm:prSet presAssocID="{D882F0A2-88E0-45BB-AD77-409F8C5FB0A4}" presName="sibTrans" presStyleCnt="0"/>
      <dgm:spPr/>
    </dgm:pt>
    <dgm:pt modelId="{9DEFD73D-C12E-49A0-A1B7-D211C556BCAD}" type="pres">
      <dgm:prSet presAssocID="{8E6772ED-F305-4EBC-803C-D03B49EE5309}" presName="node" presStyleLbl="node1" presStyleIdx="1" presStyleCnt="2" custScaleY="136174" custLinFactNeighborX="-7107" custLinFactNeighborY="4186">
        <dgm:presLayoutVars>
          <dgm:bulletEnabled val="1"/>
        </dgm:presLayoutVars>
      </dgm:prSet>
      <dgm:spPr/>
      <dgm:t>
        <a:bodyPr/>
        <a:lstStyle/>
        <a:p>
          <a:endParaRPr lang="ru-RU"/>
        </a:p>
      </dgm:t>
    </dgm:pt>
  </dgm:ptLst>
  <dgm:cxnLst>
    <dgm:cxn modelId="{7C96157A-CA01-429B-8A15-C54BFDB82507}" type="presOf" srcId="{8E6772ED-F305-4EBC-803C-D03B49EE5309}" destId="{9DEFD73D-C12E-49A0-A1B7-D211C556BCAD}" srcOrd="0" destOrd="0" presId="urn:microsoft.com/office/officeart/2005/8/layout/default#7"/>
    <dgm:cxn modelId="{C8FC7035-FA22-4F0C-B63A-2A8F9978415A}" srcId="{64D0A91B-E29C-4867-8307-06181AC035C4}" destId="{E0D9B213-BCD7-4F77-8256-D2135967E4AF}" srcOrd="0" destOrd="0" parTransId="{8E2F695B-0891-4C48-B565-26076D02435F}" sibTransId="{D882F0A2-88E0-45BB-AD77-409F8C5FB0A4}"/>
    <dgm:cxn modelId="{65E60402-9344-4F02-BD06-550CDC4DB4E4}" type="presOf" srcId="{E0D9B213-BCD7-4F77-8256-D2135967E4AF}" destId="{F47669DF-B089-4822-A678-084810DD1319}" srcOrd="0" destOrd="0" presId="urn:microsoft.com/office/officeart/2005/8/layout/default#7"/>
    <dgm:cxn modelId="{EF984F1D-A804-4CCE-B51D-8F3D24EDCDAD}" srcId="{64D0A91B-E29C-4867-8307-06181AC035C4}" destId="{8E6772ED-F305-4EBC-803C-D03B49EE5309}" srcOrd="1" destOrd="0" parTransId="{D15223BB-FAA6-429F-975A-6D536B6FC276}" sibTransId="{38A41F1B-B6F3-4C62-AB17-1F0CC9087199}"/>
    <dgm:cxn modelId="{0DA2FF3F-2645-493E-A9D3-E7578C58051E}" type="presOf" srcId="{64D0A91B-E29C-4867-8307-06181AC035C4}" destId="{D0E9C654-8D8F-4C10-B29C-B8467F2C65FB}" srcOrd="0" destOrd="0" presId="urn:microsoft.com/office/officeart/2005/8/layout/default#7"/>
    <dgm:cxn modelId="{0D2C10F8-51E3-4771-BC38-A9F99DB30EBA}" type="presParOf" srcId="{D0E9C654-8D8F-4C10-B29C-B8467F2C65FB}" destId="{F47669DF-B089-4822-A678-084810DD1319}" srcOrd="0" destOrd="0" presId="urn:microsoft.com/office/officeart/2005/8/layout/default#7"/>
    <dgm:cxn modelId="{3C7CF8B5-BD7E-4D79-A1AD-FBC68002AE1B}" type="presParOf" srcId="{D0E9C654-8D8F-4C10-B29C-B8467F2C65FB}" destId="{F242DFA9-CDAA-4D67-8005-4C3F7608C4BE}" srcOrd="1" destOrd="0" presId="urn:microsoft.com/office/officeart/2005/8/layout/default#7"/>
    <dgm:cxn modelId="{7F3FCC10-EE52-4554-B432-0B4C30D3A8E6}" type="presParOf" srcId="{D0E9C654-8D8F-4C10-B29C-B8467F2C65FB}" destId="{9DEFD73D-C12E-49A0-A1B7-D211C556BCAD}" srcOrd="2" destOrd="0" presId="urn:microsoft.com/office/officeart/2005/8/layout/defaul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64D0A91B-E29C-4867-8307-06181AC035C4}" type="doc">
      <dgm:prSet loTypeId="urn:microsoft.com/office/officeart/2005/8/layout/default#7" loCatId="list" qsTypeId="urn:microsoft.com/office/officeart/2005/8/quickstyle/simple5" qsCatId="simple" csTypeId="urn:microsoft.com/office/officeart/2005/8/colors/accent1_3" csCatId="accent1" phldr="1"/>
      <dgm:spPr/>
      <dgm:t>
        <a:bodyPr/>
        <a:lstStyle/>
        <a:p>
          <a:endParaRPr lang="ru-RU"/>
        </a:p>
      </dgm:t>
    </dgm:pt>
    <dgm:pt modelId="{E0D9B213-BCD7-4F77-8256-D2135967E4AF}">
      <dgm:prSet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ru-RU" sz="2400" dirty="0" smtClean="0">
              <a:solidFill>
                <a:srgbClr val="FF0000"/>
              </a:solidFill>
              <a:latin typeface="Times New Roman" pitchFamily="18" charset="0"/>
              <a:cs typeface="Times New Roman" pitchFamily="18" charset="0"/>
            </a:rPr>
            <a:t>Фома  Аквинский </a:t>
          </a:r>
          <a:r>
            <a:rPr lang="ru-RU" sz="2400" dirty="0" smtClean="0">
              <a:latin typeface="Times New Roman" pitchFamily="18" charset="0"/>
              <a:cs typeface="Times New Roman" pitchFamily="18" charset="0"/>
            </a:rPr>
            <a:t>главное внимание он уделял рациональным доказательствам существования, бытия Бога. </a:t>
          </a:r>
          <a:r>
            <a:rPr lang="ru-RU" sz="2400" dirty="0" smtClean="0">
              <a:solidFill>
                <a:srgbClr val="FF0000"/>
              </a:solidFill>
              <a:latin typeface="Times New Roman" pitchFamily="18" charset="0"/>
              <a:cs typeface="Times New Roman" pitchFamily="18" charset="0"/>
            </a:rPr>
            <a:t>С этой целью он разработал пять широко известных доказательств:</a:t>
          </a:r>
        </a:p>
        <a:p>
          <a:pPr defTabSz="889000">
            <a:lnSpc>
              <a:spcPct val="90000"/>
            </a:lnSpc>
            <a:spcBef>
              <a:spcPct val="0"/>
            </a:spcBef>
            <a:spcAft>
              <a:spcPct val="35000"/>
            </a:spcAft>
          </a:pPr>
          <a:endParaRPr lang="ru-RU" sz="2000" dirty="0" smtClean="0">
            <a:solidFill>
              <a:srgbClr val="FF0000"/>
            </a:solidFill>
            <a:latin typeface="Times New Roman" pitchFamily="18" charset="0"/>
            <a:cs typeface="Times New Roman" pitchFamily="18" charset="0"/>
          </a:endParaRPr>
        </a:p>
      </dgm:t>
    </dgm:pt>
    <dgm:pt modelId="{8E2F695B-0891-4C48-B565-26076D02435F}" type="parTrans" cxnId="{C8FC7035-FA22-4F0C-B63A-2A8F9978415A}">
      <dgm:prSet/>
      <dgm:spPr/>
      <dgm:t>
        <a:bodyPr/>
        <a:lstStyle/>
        <a:p>
          <a:endParaRPr lang="ru-RU"/>
        </a:p>
      </dgm:t>
    </dgm:pt>
    <dgm:pt modelId="{D882F0A2-88E0-45BB-AD77-409F8C5FB0A4}" type="sibTrans" cxnId="{C8FC7035-FA22-4F0C-B63A-2A8F9978415A}">
      <dgm:prSet/>
      <dgm:spPr/>
      <dgm:t>
        <a:bodyPr/>
        <a:lstStyle/>
        <a:p>
          <a:endParaRPr lang="ru-RU"/>
        </a:p>
      </dgm:t>
    </dgm:pt>
    <dgm:pt modelId="{98BA0D53-172B-473B-9399-9D704730D822}">
      <dgm:prSet/>
      <dgm:spPr/>
      <dgm:t>
        <a:bodyPr/>
        <a:lstStyle/>
        <a:p>
          <a:r>
            <a:rPr lang="ru-RU" dirty="0" smtClean="0">
              <a:solidFill>
                <a:srgbClr val="FF0000"/>
              </a:solidFill>
              <a:latin typeface="Times New Roman" pitchFamily="18" charset="0"/>
              <a:cs typeface="Times New Roman" pitchFamily="18" charset="0"/>
            </a:rPr>
            <a:t>Третье доказательство </a:t>
          </a:r>
          <a:r>
            <a:rPr lang="ru-RU" dirty="0" smtClean="0">
              <a:latin typeface="Times New Roman" pitchFamily="18" charset="0"/>
              <a:cs typeface="Times New Roman" pitchFamily="18" charset="0"/>
            </a:rPr>
            <a:t>основывается на понятиях случайного и необходимого. В мире много случайного, но есть также и необходимость, закономерность. Определенным законам подчиняется движение планет, земных вещей, жизнь людей. Законов множество. Но кто же дал миру первый основной закон? Творцом такого закона мог быть только Бог.</a:t>
          </a:r>
          <a:endParaRPr lang="ru-RU" dirty="0">
            <a:latin typeface="Times New Roman" pitchFamily="18" charset="0"/>
            <a:cs typeface="Times New Roman" pitchFamily="18" charset="0"/>
          </a:endParaRPr>
        </a:p>
      </dgm:t>
    </dgm:pt>
    <dgm:pt modelId="{46E486C0-9940-4ACA-B318-3D8AC5BDE5EA}" type="parTrans" cxnId="{8B61C98A-4A78-4511-91F0-C51E9BB96660}">
      <dgm:prSet/>
      <dgm:spPr/>
      <dgm:t>
        <a:bodyPr/>
        <a:lstStyle/>
        <a:p>
          <a:endParaRPr lang="ru-RU"/>
        </a:p>
      </dgm:t>
    </dgm:pt>
    <dgm:pt modelId="{3D406FAA-D0B3-46F5-A0A0-7F56AF7C3103}" type="sibTrans" cxnId="{8B61C98A-4A78-4511-91F0-C51E9BB96660}">
      <dgm:prSet/>
      <dgm:spPr/>
      <dgm:t>
        <a:bodyPr/>
        <a:lstStyle/>
        <a:p>
          <a:endParaRPr lang="ru-RU"/>
        </a:p>
      </dgm:t>
    </dgm:pt>
    <dgm:pt modelId="{369622B3-2252-4DC7-BC26-CA2820832A9F}">
      <dgm:prSet/>
      <dgm:spPr/>
      <dgm:t>
        <a:bodyPr/>
        <a:lstStyle/>
        <a:p>
          <a:r>
            <a:rPr lang="ru-RU" dirty="0" smtClean="0">
              <a:solidFill>
                <a:srgbClr val="FF0000"/>
              </a:solidFill>
              <a:latin typeface="Times New Roman" pitchFamily="18" charset="0"/>
              <a:cs typeface="Times New Roman" pitchFamily="18" charset="0"/>
            </a:rPr>
            <a:t>Четвертое доказательство </a:t>
          </a:r>
          <a:r>
            <a:rPr lang="ru-RU" dirty="0" smtClean="0">
              <a:latin typeface="Times New Roman" pitchFamily="18" charset="0"/>
              <a:cs typeface="Times New Roman" pitchFamily="18" charset="0"/>
            </a:rPr>
            <a:t>базируется на представлении о совершенстве мира. Мир представляет собой своеобразную многоступенчатую пирамиду, каждая из последующих ступеней которой более совершенна, чем предыдущая. Но  в этой пирамиде должно быть высшее, абсолютное совершенство. Это и есть Бог</a:t>
          </a:r>
          <a:r>
            <a:rPr lang="ru-RU" dirty="0" smtClean="0"/>
            <a:t>.</a:t>
          </a:r>
          <a:endParaRPr lang="ru-RU" dirty="0"/>
        </a:p>
      </dgm:t>
    </dgm:pt>
    <dgm:pt modelId="{5994C460-B979-4734-BBB5-6D38FD26AE2A}" type="parTrans" cxnId="{ACDFAC21-9797-46D9-9FB5-0C88420BC39D}">
      <dgm:prSet/>
      <dgm:spPr/>
      <dgm:t>
        <a:bodyPr/>
        <a:lstStyle/>
        <a:p>
          <a:endParaRPr lang="ru-RU"/>
        </a:p>
      </dgm:t>
    </dgm:pt>
    <dgm:pt modelId="{6CAF7F8D-53D0-4C1C-8D73-92A5139CD0BC}" type="sibTrans" cxnId="{ACDFAC21-9797-46D9-9FB5-0C88420BC39D}">
      <dgm:prSet/>
      <dgm:spPr/>
      <dgm:t>
        <a:bodyPr/>
        <a:lstStyle/>
        <a:p>
          <a:endParaRPr lang="ru-RU"/>
        </a:p>
      </dgm:t>
    </dgm:pt>
    <dgm:pt modelId="{4664FF19-97C3-4D79-B6AF-F8ABB3A56414}">
      <dgm:prSet/>
      <dgm:spPr/>
      <dgm:t>
        <a:bodyPr/>
        <a:lstStyle/>
        <a:p>
          <a:r>
            <a:rPr lang="ru-RU" dirty="0" smtClean="0">
              <a:solidFill>
                <a:srgbClr val="FF0000"/>
              </a:solidFill>
              <a:latin typeface="Times New Roman" pitchFamily="18" charset="0"/>
              <a:cs typeface="Times New Roman" pitchFamily="18" charset="0"/>
            </a:rPr>
            <a:t>Пятое доказательство </a:t>
          </a:r>
          <a:r>
            <a:rPr lang="ru-RU" dirty="0" smtClean="0">
              <a:latin typeface="Times New Roman" pitchFamily="18" charset="0"/>
              <a:cs typeface="Times New Roman" pitchFamily="18" charset="0"/>
            </a:rPr>
            <a:t>отталкивается от понятий целесообразности. Окружающий нас огромный, разнообразный мир един, целесообразен, исполнен глубинного смысла, одухотворен. Каков же источник этой цели и смысла? Таким источником целесообразности мира может быть только Бог</a:t>
          </a:r>
          <a:endParaRPr lang="ru-RU" dirty="0">
            <a:latin typeface="Times New Roman" pitchFamily="18" charset="0"/>
            <a:cs typeface="Times New Roman" pitchFamily="18" charset="0"/>
          </a:endParaRPr>
        </a:p>
      </dgm:t>
    </dgm:pt>
    <dgm:pt modelId="{3DBC748C-25E4-4A45-9727-7D0E2827E8BD}" type="parTrans" cxnId="{130C6CC2-DB38-4240-A9BC-D9813D3473C6}">
      <dgm:prSet/>
      <dgm:spPr/>
      <dgm:t>
        <a:bodyPr/>
        <a:lstStyle/>
        <a:p>
          <a:endParaRPr lang="ru-RU"/>
        </a:p>
      </dgm:t>
    </dgm:pt>
    <dgm:pt modelId="{9192A9D1-10A5-4615-8635-D068EDB7C879}" type="sibTrans" cxnId="{130C6CC2-DB38-4240-A9BC-D9813D3473C6}">
      <dgm:prSet/>
      <dgm:spPr/>
      <dgm:t>
        <a:bodyPr/>
        <a:lstStyle/>
        <a:p>
          <a:endParaRPr lang="ru-RU"/>
        </a:p>
      </dgm:t>
    </dgm:pt>
    <dgm:pt modelId="{D0E9C654-8D8F-4C10-B29C-B8467F2C65FB}" type="pres">
      <dgm:prSet presAssocID="{64D0A91B-E29C-4867-8307-06181AC035C4}" presName="diagram" presStyleCnt="0">
        <dgm:presLayoutVars>
          <dgm:dir/>
          <dgm:resizeHandles val="exact"/>
        </dgm:presLayoutVars>
      </dgm:prSet>
      <dgm:spPr/>
      <dgm:t>
        <a:bodyPr/>
        <a:lstStyle/>
        <a:p>
          <a:endParaRPr lang="ru-RU"/>
        </a:p>
      </dgm:t>
    </dgm:pt>
    <dgm:pt modelId="{F47669DF-B089-4822-A678-084810DD1319}" type="pres">
      <dgm:prSet presAssocID="{E0D9B213-BCD7-4F77-8256-D2135967E4AF}" presName="node" presStyleLbl="node1" presStyleIdx="0" presStyleCnt="4">
        <dgm:presLayoutVars>
          <dgm:bulletEnabled val="1"/>
        </dgm:presLayoutVars>
      </dgm:prSet>
      <dgm:spPr/>
      <dgm:t>
        <a:bodyPr/>
        <a:lstStyle/>
        <a:p>
          <a:endParaRPr lang="ru-RU"/>
        </a:p>
      </dgm:t>
    </dgm:pt>
    <dgm:pt modelId="{F242DFA9-CDAA-4D67-8005-4C3F7608C4BE}" type="pres">
      <dgm:prSet presAssocID="{D882F0A2-88E0-45BB-AD77-409F8C5FB0A4}" presName="sibTrans" presStyleCnt="0"/>
      <dgm:spPr/>
    </dgm:pt>
    <dgm:pt modelId="{62E3EDAF-4A41-4F52-BD63-C790A1ED62C7}" type="pres">
      <dgm:prSet presAssocID="{98BA0D53-172B-473B-9399-9D704730D822}" presName="node" presStyleLbl="node1" presStyleIdx="1" presStyleCnt="4">
        <dgm:presLayoutVars>
          <dgm:bulletEnabled val="1"/>
        </dgm:presLayoutVars>
      </dgm:prSet>
      <dgm:spPr/>
      <dgm:t>
        <a:bodyPr/>
        <a:lstStyle/>
        <a:p>
          <a:endParaRPr lang="ru-RU"/>
        </a:p>
      </dgm:t>
    </dgm:pt>
    <dgm:pt modelId="{5C326C4B-0FA5-4CF9-AD28-C2BB1147CAEC}" type="pres">
      <dgm:prSet presAssocID="{3D406FAA-D0B3-46F5-A0A0-7F56AF7C3103}" presName="sibTrans" presStyleCnt="0"/>
      <dgm:spPr/>
    </dgm:pt>
    <dgm:pt modelId="{F528A15B-CCE8-49BE-85EC-52A4EF5AECC2}" type="pres">
      <dgm:prSet presAssocID="{369622B3-2252-4DC7-BC26-CA2820832A9F}" presName="node" presStyleLbl="node1" presStyleIdx="2" presStyleCnt="4">
        <dgm:presLayoutVars>
          <dgm:bulletEnabled val="1"/>
        </dgm:presLayoutVars>
      </dgm:prSet>
      <dgm:spPr/>
      <dgm:t>
        <a:bodyPr/>
        <a:lstStyle/>
        <a:p>
          <a:endParaRPr lang="ru-RU"/>
        </a:p>
      </dgm:t>
    </dgm:pt>
    <dgm:pt modelId="{86424714-D40D-4D07-B9DA-A27C2E59F8D3}" type="pres">
      <dgm:prSet presAssocID="{6CAF7F8D-53D0-4C1C-8D73-92A5139CD0BC}" presName="sibTrans" presStyleCnt="0"/>
      <dgm:spPr/>
    </dgm:pt>
    <dgm:pt modelId="{B6BD5641-6C42-49E6-93FA-EEBAC8FC0640}" type="pres">
      <dgm:prSet presAssocID="{4664FF19-97C3-4D79-B6AF-F8ABB3A56414}" presName="node" presStyleLbl="node1" presStyleIdx="3" presStyleCnt="4">
        <dgm:presLayoutVars>
          <dgm:bulletEnabled val="1"/>
        </dgm:presLayoutVars>
      </dgm:prSet>
      <dgm:spPr/>
      <dgm:t>
        <a:bodyPr/>
        <a:lstStyle/>
        <a:p>
          <a:endParaRPr lang="ru-RU"/>
        </a:p>
      </dgm:t>
    </dgm:pt>
  </dgm:ptLst>
  <dgm:cxnLst>
    <dgm:cxn modelId="{8B61C98A-4A78-4511-91F0-C51E9BB96660}" srcId="{64D0A91B-E29C-4867-8307-06181AC035C4}" destId="{98BA0D53-172B-473B-9399-9D704730D822}" srcOrd="1" destOrd="0" parTransId="{46E486C0-9940-4ACA-B318-3D8AC5BDE5EA}" sibTransId="{3D406FAA-D0B3-46F5-A0A0-7F56AF7C3103}"/>
    <dgm:cxn modelId="{130C6CC2-DB38-4240-A9BC-D9813D3473C6}" srcId="{64D0A91B-E29C-4867-8307-06181AC035C4}" destId="{4664FF19-97C3-4D79-B6AF-F8ABB3A56414}" srcOrd="3" destOrd="0" parTransId="{3DBC748C-25E4-4A45-9727-7D0E2827E8BD}" sibTransId="{9192A9D1-10A5-4615-8635-D068EDB7C879}"/>
    <dgm:cxn modelId="{C8FC7035-FA22-4F0C-B63A-2A8F9978415A}" srcId="{64D0A91B-E29C-4867-8307-06181AC035C4}" destId="{E0D9B213-BCD7-4F77-8256-D2135967E4AF}" srcOrd="0" destOrd="0" parTransId="{8E2F695B-0891-4C48-B565-26076D02435F}" sibTransId="{D882F0A2-88E0-45BB-AD77-409F8C5FB0A4}"/>
    <dgm:cxn modelId="{79398E38-DB33-44F7-94E0-F7B3EF52C754}" type="presOf" srcId="{369622B3-2252-4DC7-BC26-CA2820832A9F}" destId="{F528A15B-CCE8-49BE-85EC-52A4EF5AECC2}" srcOrd="0" destOrd="0" presId="urn:microsoft.com/office/officeart/2005/8/layout/default#7"/>
    <dgm:cxn modelId="{ACDFAC21-9797-46D9-9FB5-0C88420BC39D}" srcId="{64D0A91B-E29C-4867-8307-06181AC035C4}" destId="{369622B3-2252-4DC7-BC26-CA2820832A9F}" srcOrd="2" destOrd="0" parTransId="{5994C460-B979-4734-BBB5-6D38FD26AE2A}" sibTransId="{6CAF7F8D-53D0-4C1C-8D73-92A5139CD0BC}"/>
    <dgm:cxn modelId="{7AF3B88D-DDA4-4A58-886D-6FCF89CA0EE0}" type="presOf" srcId="{E0D9B213-BCD7-4F77-8256-D2135967E4AF}" destId="{F47669DF-B089-4822-A678-084810DD1319}" srcOrd="0" destOrd="0" presId="urn:microsoft.com/office/officeart/2005/8/layout/default#7"/>
    <dgm:cxn modelId="{59CBB148-7E53-43EF-A198-45CEEBA8139D}" type="presOf" srcId="{98BA0D53-172B-473B-9399-9D704730D822}" destId="{62E3EDAF-4A41-4F52-BD63-C790A1ED62C7}" srcOrd="0" destOrd="0" presId="urn:microsoft.com/office/officeart/2005/8/layout/default#7"/>
    <dgm:cxn modelId="{7161804D-9093-499B-882B-5DBC7CDC936A}" type="presOf" srcId="{64D0A91B-E29C-4867-8307-06181AC035C4}" destId="{D0E9C654-8D8F-4C10-B29C-B8467F2C65FB}" srcOrd="0" destOrd="0" presId="urn:microsoft.com/office/officeart/2005/8/layout/default#7"/>
    <dgm:cxn modelId="{6EDD6BF7-BE25-43D7-B941-686284807239}" type="presOf" srcId="{4664FF19-97C3-4D79-B6AF-F8ABB3A56414}" destId="{B6BD5641-6C42-49E6-93FA-EEBAC8FC0640}" srcOrd="0" destOrd="0" presId="urn:microsoft.com/office/officeart/2005/8/layout/default#7"/>
    <dgm:cxn modelId="{FF365C3A-C628-4C6A-A05F-4C01F4AA0ED9}" type="presParOf" srcId="{D0E9C654-8D8F-4C10-B29C-B8467F2C65FB}" destId="{F47669DF-B089-4822-A678-084810DD1319}" srcOrd="0" destOrd="0" presId="urn:microsoft.com/office/officeart/2005/8/layout/default#7"/>
    <dgm:cxn modelId="{3788D2E7-81AB-4923-8BB8-CBDE794A2B0C}" type="presParOf" srcId="{D0E9C654-8D8F-4C10-B29C-B8467F2C65FB}" destId="{F242DFA9-CDAA-4D67-8005-4C3F7608C4BE}" srcOrd="1" destOrd="0" presId="urn:microsoft.com/office/officeart/2005/8/layout/default#7"/>
    <dgm:cxn modelId="{6F18D696-B933-4FA0-B052-539079A1CA7C}" type="presParOf" srcId="{D0E9C654-8D8F-4C10-B29C-B8467F2C65FB}" destId="{62E3EDAF-4A41-4F52-BD63-C790A1ED62C7}" srcOrd="2" destOrd="0" presId="urn:microsoft.com/office/officeart/2005/8/layout/default#7"/>
    <dgm:cxn modelId="{27FF7812-B47B-4D44-8256-BA9F8E14C05F}" type="presParOf" srcId="{D0E9C654-8D8F-4C10-B29C-B8467F2C65FB}" destId="{5C326C4B-0FA5-4CF9-AD28-C2BB1147CAEC}" srcOrd="3" destOrd="0" presId="urn:microsoft.com/office/officeart/2005/8/layout/default#7"/>
    <dgm:cxn modelId="{7ECC28F4-B2C9-4FA0-B40D-61E069E50264}" type="presParOf" srcId="{D0E9C654-8D8F-4C10-B29C-B8467F2C65FB}" destId="{F528A15B-CCE8-49BE-85EC-52A4EF5AECC2}" srcOrd="4" destOrd="0" presId="urn:microsoft.com/office/officeart/2005/8/layout/default#7"/>
    <dgm:cxn modelId="{5DFF3C8F-CD49-4782-8C4A-4CC6598CE67D}" type="presParOf" srcId="{D0E9C654-8D8F-4C10-B29C-B8467F2C65FB}" destId="{86424714-D40D-4D07-B9DA-A27C2E59F8D3}" srcOrd="5" destOrd="0" presId="urn:microsoft.com/office/officeart/2005/8/layout/default#7"/>
    <dgm:cxn modelId="{37132B7B-0184-4466-8205-B0F8E06D31FB}" type="presParOf" srcId="{D0E9C654-8D8F-4C10-B29C-B8467F2C65FB}" destId="{B6BD5641-6C42-49E6-93FA-EEBAC8FC0640}" srcOrd="6" destOrd="0" presId="urn:microsoft.com/office/officeart/2005/8/layout/defaul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4D0A91B-E29C-4867-8307-06181AC035C4}" type="doc">
      <dgm:prSet loTypeId="urn:microsoft.com/office/officeart/2005/8/layout/default#6" loCatId="list" qsTypeId="urn:microsoft.com/office/officeart/2005/8/quickstyle/simple5" qsCatId="simple" csTypeId="urn:microsoft.com/office/officeart/2005/8/colors/colorful5" csCatId="colorful" phldr="1"/>
      <dgm:spPr/>
      <dgm:t>
        <a:bodyPr/>
        <a:lstStyle/>
        <a:p>
          <a:endParaRPr lang="ru-RU"/>
        </a:p>
      </dgm:t>
    </dgm:pt>
    <dgm:pt modelId="{50C32AC2-7547-4CB6-A190-D02CB4E87740}">
      <dgm:prSet phldrT="[Текст]" custT="1"/>
      <dgm:spPr/>
      <dgm:t>
        <a:bodyPr/>
        <a:lstStyle/>
        <a:p>
          <a:r>
            <a:rPr lang="ru-RU" sz="2400" dirty="0" smtClean="0">
              <a:solidFill>
                <a:srgbClr val="FFC000"/>
              </a:solidFill>
              <a:latin typeface="Times New Roman" pitchFamily="18" charset="0"/>
              <a:cs typeface="Times New Roman" pitchFamily="18" charset="0"/>
            </a:rPr>
            <a:t>-Апостольский период (до середины </a:t>
          </a:r>
          <a:r>
            <a:rPr lang="en-US" sz="2400" dirty="0" smtClean="0">
              <a:solidFill>
                <a:srgbClr val="FFC000"/>
              </a:solidFill>
              <a:latin typeface="Times New Roman" pitchFamily="18" charset="0"/>
              <a:cs typeface="Times New Roman" pitchFamily="18" charset="0"/>
            </a:rPr>
            <a:t>II </a:t>
          </a:r>
          <a:r>
            <a:rPr lang="ru-RU" sz="2400" dirty="0" smtClean="0">
              <a:solidFill>
                <a:srgbClr val="FFC000"/>
              </a:solidFill>
              <a:latin typeface="Times New Roman" pitchFamily="18" charset="0"/>
              <a:cs typeface="Times New Roman" pitchFamily="18" charset="0"/>
            </a:rPr>
            <a:t>века н.э.)</a:t>
          </a:r>
        </a:p>
        <a:p>
          <a:r>
            <a:rPr lang="ru-RU" sz="2400" dirty="0" smtClean="0">
              <a:solidFill>
                <a:srgbClr val="002060"/>
              </a:solidFill>
              <a:latin typeface="Times New Roman" pitchFamily="18" charset="0"/>
              <a:cs typeface="Times New Roman" pitchFamily="18" charset="0"/>
            </a:rPr>
            <a:t>-Апологетика ( с середины </a:t>
          </a:r>
          <a:r>
            <a:rPr lang="en-US" sz="2400" dirty="0" smtClean="0">
              <a:solidFill>
                <a:srgbClr val="002060"/>
              </a:solidFill>
              <a:latin typeface="Times New Roman" pitchFamily="18" charset="0"/>
              <a:cs typeface="Times New Roman" pitchFamily="18" charset="0"/>
            </a:rPr>
            <a:t>II  </a:t>
          </a:r>
          <a:r>
            <a:rPr lang="ru-RU" sz="2400" dirty="0" smtClean="0">
              <a:solidFill>
                <a:srgbClr val="002060"/>
              </a:solidFill>
              <a:latin typeface="Times New Roman" pitchFamily="18" charset="0"/>
              <a:cs typeface="Times New Roman" pitchFamily="18" charset="0"/>
            </a:rPr>
            <a:t>начала </a:t>
          </a:r>
          <a:r>
            <a:rPr lang="en-US" sz="2400" dirty="0" smtClean="0">
              <a:solidFill>
                <a:srgbClr val="002060"/>
              </a:solidFill>
              <a:latin typeface="Times New Roman" pitchFamily="18" charset="0"/>
              <a:cs typeface="Times New Roman" pitchFamily="18" charset="0"/>
            </a:rPr>
            <a:t>IV</a:t>
          </a:r>
          <a:r>
            <a:rPr lang="ru-RU" sz="2400" dirty="0" smtClean="0">
              <a:solidFill>
                <a:srgbClr val="002060"/>
              </a:solidFill>
              <a:latin typeface="Times New Roman" pitchFamily="18" charset="0"/>
              <a:cs typeface="Times New Roman" pitchFamily="18" charset="0"/>
            </a:rPr>
            <a:t> в. н.э.)</a:t>
          </a:r>
        </a:p>
        <a:p>
          <a:r>
            <a:rPr lang="ru-RU" sz="2400" dirty="0" smtClean="0">
              <a:solidFill>
                <a:srgbClr val="C00000"/>
              </a:solidFill>
              <a:latin typeface="Times New Roman" pitchFamily="18" charset="0"/>
              <a:cs typeface="Times New Roman" pitchFamily="18" charset="0"/>
            </a:rPr>
            <a:t>-Патристика(восточная</a:t>
          </a:r>
          <a:r>
            <a:rPr lang="ru-RU" sz="2400" baseline="0" dirty="0" smtClean="0">
              <a:solidFill>
                <a:srgbClr val="C00000"/>
              </a:solidFill>
              <a:latin typeface="Times New Roman" pitchFamily="18" charset="0"/>
              <a:cs typeface="Times New Roman" pitchFamily="18" charset="0"/>
            </a:rPr>
            <a:t> и западная)(1-9 вв.);</a:t>
          </a:r>
        </a:p>
        <a:p>
          <a:r>
            <a:rPr lang="ru-RU" sz="2400" baseline="0" dirty="0" smtClean="0">
              <a:solidFill>
                <a:srgbClr val="C00000"/>
              </a:solidFill>
              <a:latin typeface="Times New Roman" pitchFamily="18" charset="0"/>
              <a:cs typeface="Times New Roman" pitchFamily="18" charset="0"/>
            </a:rPr>
            <a:t>-Схоластика(ранняя (11-13вв.) и поздняя(13-15 вв.).</a:t>
          </a:r>
        </a:p>
      </dgm:t>
    </dgm:pt>
    <dgm:pt modelId="{D201F08D-A1DB-4BF6-BE25-09740C6A534D}" type="parTrans" cxnId="{03138B3A-91F4-48D1-AACA-7FAA43B46290}">
      <dgm:prSet/>
      <dgm:spPr/>
      <dgm:t>
        <a:bodyPr/>
        <a:lstStyle/>
        <a:p>
          <a:endParaRPr lang="ru-RU"/>
        </a:p>
      </dgm:t>
    </dgm:pt>
    <dgm:pt modelId="{CCD168BE-31CA-424F-A150-DDB57E3AEBED}" type="sibTrans" cxnId="{03138B3A-91F4-48D1-AACA-7FAA43B46290}">
      <dgm:prSet/>
      <dgm:spPr/>
      <dgm:t>
        <a:bodyPr/>
        <a:lstStyle/>
        <a:p>
          <a:endParaRPr lang="ru-RU"/>
        </a:p>
      </dgm:t>
    </dgm:pt>
    <dgm:pt modelId="{B8A53FDB-BCA1-49B3-9132-3C0408D2A8C2}">
      <dgm:prSet phldrT="[Текст]"/>
      <dgm:spPr/>
      <dgm:t>
        <a:bodyPr/>
        <a:lstStyle/>
        <a:p>
          <a:r>
            <a:rPr lang="ru-RU" dirty="0" smtClean="0">
              <a:solidFill>
                <a:srgbClr val="C00000"/>
              </a:solidFill>
              <a:latin typeface="Times New Roman" pitchFamily="18" charset="0"/>
              <a:cs typeface="Times New Roman" pitchFamily="18" charset="0"/>
            </a:rPr>
            <a:t>Выделяют следующие направления в истории философии Средних веков:</a:t>
          </a:r>
          <a:endParaRPr lang="ru-RU" dirty="0">
            <a:solidFill>
              <a:srgbClr val="C00000"/>
            </a:solidFill>
            <a:latin typeface="Times New Roman" pitchFamily="18" charset="0"/>
            <a:cs typeface="Times New Roman" pitchFamily="18" charset="0"/>
          </a:endParaRPr>
        </a:p>
      </dgm:t>
    </dgm:pt>
    <dgm:pt modelId="{ED79B61D-BF1B-41DD-91AB-8EBBD7876727}" type="parTrans" cxnId="{E89077BF-BF48-40BF-AF86-B1A7886520E0}">
      <dgm:prSet/>
      <dgm:spPr/>
      <dgm:t>
        <a:bodyPr/>
        <a:lstStyle/>
        <a:p>
          <a:endParaRPr lang="ru-RU"/>
        </a:p>
      </dgm:t>
    </dgm:pt>
    <dgm:pt modelId="{C88C6539-3011-4725-A2CE-3A74FDDB290A}" type="sibTrans" cxnId="{E89077BF-BF48-40BF-AF86-B1A7886520E0}">
      <dgm:prSet/>
      <dgm:spPr/>
      <dgm:t>
        <a:bodyPr/>
        <a:lstStyle/>
        <a:p>
          <a:endParaRPr lang="ru-RU"/>
        </a:p>
      </dgm:t>
    </dgm:pt>
    <dgm:pt modelId="{9DABE24B-D775-4263-845D-9EDA9B036844}">
      <dgm:prSet phldrT="[Текст]" custT="1"/>
      <dgm:spPr/>
      <dgm:t>
        <a:bodyPr/>
        <a:lstStyle/>
        <a:p>
          <a:r>
            <a:rPr lang="ru-RU" sz="3200" dirty="0" smtClean="0">
              <a:solidFill>
                <a:srgbClr val="C00000"/>
              </a:solidFill>
              <a:latin typeface="Times New Roman" pitchFamily="18" charset="0"/>
              <a:cs typeface="Times New Roman" pitchFamily="18" charset="0"/>
            </a:rPr>
            <a:t>В схоластике можно выделить:</a:t>
          </a:r>
        </a:p>
        <a:p>
          <a:r>
            <a:rPr lang="ru-RU" sz="3200" dirty="0" smtClean="0">
              <a:solidFill>
                <a:srgbClr val="C00000"/>
              </a:solidFill>
              <a:latin typeface="Times New Roman" pitchFamily="18" charset="0"/>
              <a:cs typeface="Times New Roman" pitchFamily="18" charset="0"/>
            </a:rPr>
            <a:t>-</a:t>
          </a:r>
          <a:r>
            <a:rPr lang="ru-RU" sz="3200" dirty="0" smtClean="0">
              <a:solidFill>
                <a:schemeClr val="tx1"/>
              </a:solidFill>
              <a:latin typeface="Times New Roman" pitchFamily="18" charset="0"/>
              <a:cs typeface="Times New Roman" pitchFamily="18" charset="0"/>
            </a:rPr>
            <a:t>Рационалистическое направление;</a:t>
          </a:r>
        </a:p>
        <a:p>
          <a:r>
            <a:rPr lang="ru-RU" sz="3200" dirty="0" smtClean="0">
              <a:solidFill>
                <a:schemeClr val="tx1"/>
              </a:solidFill>
              <a:latin typeface="Times New Roman" pitchFamily="18" charset="0"/>
              <a:cs typeface="Times New Roman" pitchFamily="18" charset="0"/>
            </a:rPr>
            <a:t>-Мистическое направление.</a:t>
          </a:r>
          <a:endParaRPr lang="ru-RU" sz="3200" dirty="0">
            <a:solidFill>
              <a:schemeClr val="tx1"/>
            </a:solidFill>
            <a:latin typeface="Times New Roman" pitchFamily="18" charset="0"/>
            <a:cs typeface="Times New Roman" pitchFamily="18" charset="0"/>
          </a:endParaRPr>
        </a:p>
      </dgm:t>
    </dgm:pt>
    <dgm:pt modelId="{FFFA1B93-3D73-47FC-A079-3889A0BCD313}" type="parTrans" cxnId="{8EA4E157-6BFB-49A2-9A96-BB67D0F6C0BC}">
      <dgm:prSet/>
      <dgm:spPr/>
      <dgm:t>
        <a:bodyPr/>
        <a:lstStyle/>
        <a:p>
          <a:endParaRPr lang="ru-RU"/>
        </a:p>
      </dgm:t>
    </dgm:pt>
    <dgm:pt modelId="{855EE243-CCDB-430F-A387-D1EEBA768B9C}" type="sibTrans" cxnId="{8EA4E157-6BFB-49A2-9A96-BB67D0F6C0BC}">
      <dgm:prSet/>
      <dgm:spPr/>
      <dgm:t>
        <a:bodyPr/>
        <a:lstStyle/>
        <a:p>
          <a:endParaRPr lang="ru-RU"/>
        </a:p>
      </dgm:t>
    </dgm:pt>
    <dgm:pt modelId="{D0E9C654-8D8F-4C10-B29C-B8467F2C65FB}" type="pres">
      <dgm:prSet presAssocID="{64D0A91B-E29C-4867-8307-06181AC035C4}" presName="diagram" presStyleCnt="0">
        <dgm:presLayoutVars>
          <dgm:dir/>
          <dgm:resizeHandles val="exact"/>
        </dgm:presLayoutVars>
      </dgm:prSet>
      <dgm:spPr/>
      <dgm:t>
        <a:bodyPr/>
        <a:lstStyle/>
        <a:p>
          <a:endParaRPr lang="ru-RU"/>
        </a:p>
      </dgm:t>
    </dgm:pt>
    <dgm:pt modelId="{A5C82E55-71E4-4429-97F4-3E215C179B17}" type="pres">
      <dgm:prSet presAssocID="{50C32AC2-7547-4CB6-A190-D02CB4E87740}" presName="node" presStyleLbl="node1" presStyleIdx="0" presStyleCnt="3" custScaleX="871751" custScaleY="1266213" custLinFactX="-49239" custLinFactY="300000" custLinFactNeighborX="-100000" custLinFactNeighborY="380298">
        <dgm:presLayoutVars>
          <dgm:bulletEnabled val="1"/>
        </dgm:presLayoutVars>
      </dgm:prSet>
      <dgm:spPr/>
      <dgm:t>
        <a:bodyPr/>
        <a:lstStyle/>
        <a:p>
          <a:endParaRPr lang="ru-RU"/>
        </a:p>
      </dgm:t>
    </dgm:pt>
    <dgm:pt modelId="{6557C7EF-0F5F-4E2E-916F-185DDFD92967}" type="pres">
      <dgm:prSet presAssocID="{CCD168BE-31CA-424F-A150-DDB57E3AEBED}" presName="sibTrans" presStyleCnt="0"/>
      <dgm:spPr/>
    </dgm:pt>
    <dgm:pt modelId="{BDD1A4B6-DCB5-47A4-9C55-EE16539B733B}" type="pres">
      <dgm:prSet presAssocID="{B8A53FDB-BCA1-49B3-9132-3C0408D2A8C2}" presName="node" presStyleLbl="node1" presStyleIdx="1" presStyleCnt="3" custScaleX="1156581" custScaleY="342389" custLinFactX="-200000" custLinFactY="-189536" custLinFactNeighborX="-200962" custLinFactNeighborY="-200000">
        <dgm:presLayoutVars>
          <dgm:bulletEnabled val="1"/>
        </dgm:presLayoutVars>
      </dgm:prSet>
      <dgm:spPr/>
      <dgm:t>
        <a:bodyPr/>
        <a:lstStyle/>
        <a:p>
          <a:endParaRPr lang="ru-RU"/>
        </a:p>
      </dgm:t>
    </dgm:pt>
    <dgm:pt modelId="{CE506D3B-08E7-470C-8A81-F5832E828874}" type="pres">
      <dgm:prSet presAssocID="{C88C6539-3011-4725-A2CE-3A74FDDB290A}" presName="sibTrans" presStyleCnt="0"/>
      <dgm:spPr/>
    </dgm:pt>
    <dgm:pt modelId="{B8FB5184-6C78-4350-A6AB-E9BF59D1F319}" type="pres">
      <dgm:prSet presAssocID="{9DABE24B-D775-4263-845D-9EDA9B036844}" presName="node" presStyleLbl="node1" presStyleIdx="2" presStyleCnt="3" custScaleX="968784" custScaleY="1127965" custLinFactX="276043" custLinFactY="-200000" custLinFactNeighborX="300000" custLinFactNeighborY="-292051">
        <dgm:presLayoutVars>
          <dgm:bulletEnabled val="1"/>
        </dgm:presLayoutVars>
      </dgm:prSet>
      <dgm:spPr/>
      <dgm:t>
        <a:bodyPr/>
        <a:lstStyle/>
        <a:p>
          <a:endParaRPr lang="ru-RU"/>
        </a:p>
      </dgm:t>
    </dgm:pt>
  </dgm:ptLst>
  <dgm:cxnLst>
    <dgm:cxn modelId="{E89077BF-BF48-40BF-AF86-B1A7886520E0}" srcId="{64D0A91B-E29C-4867-8307-06181AC035C4}" destId="{B8A53FDB-BCA1-49B3-9132-3C0408D2A8C2}" srcOrd="1" destOrd="0" parTransId="{ED79B61D-BF1B-41DD-91AB-8EBBD7876727}" sibTransId="{C88C6539-3011-4725-A2CE-3A74FDDB290A}"/>
    <dgm:cxn modelId="{EA34ED37-A2E4-42E7-9497-2F51A5329FA7}" type="presOf" srcId="{64D0A91B-E29C-4867-8307-06181AC035C4}" destId="{D0E9C654-8D8F-4C10-B29C-B8467F2C65FB}" srcOrd="0" destOrd="0" presId="urn:microsoft.com/office/officeart/2005/8/layout/default#6"/>
    <dgm:cxn modelId="{E02E328D-C232-4049-ABB3-642626902824}" type="presOf" srcId="{50C32AC2-7547-4CB6-A190-D02CB4E87740}" destId="{A5C82E55-71E4-4429-97F4-3E215C179B17}" srcOrd="0" destOrd="0" presId="urn:microsoft.com/office/officeart/2005/8/layout/default#6"/>
    <dgm:cxn modelId="{03138B3A-91F4-48D1-AACA-7FAA43B46290}" srcId="{64D0A91B-E29C-4867-8307-06181AC035C4}" destId="{50C32AC2-7547-4CB6-A190-D02CB4E87740}" srcOrd="0" destOrd="0" parTransId="{D201F08D-A1DB-4BF6-BE25-09740C6A534D}" sibTransId="{CCD168BE-31CA-424F-A150-DDB57E3AEBED}"/>
    <dgm:cxn modelId="{8EA4E157-6BFB-49A2-9A96-BB67D0F6C0BC}" srcId="{64D0A91B-E29C-4867-8307-06181AC035C4}" destId="{9DABE24B-D775-4263-845D-9EDA9B036844}" srcOrd="2" destOrd="0" parTransId="{FFFA1B93-3D73-47FC-A079-3889A0BCD313}" sibTransId="{855EE243-CCDB-430F-A387-D1EEBA768B9C}"/>
    <dgm:cxn modelId="{315C9E30-6B4D-41EC-825F-34BFD9D25128}" type="presOf" srcId="{B8A53FDB-BCA1-49B3-9132-3C0408D2A8C2}" destId="{BDD1A4B6-DCB5-47A4-9C55-EE16539B733B}" srcOrd="0" destOrd="0" presId="urn:microsoft.com/office/officeart/2005/8/layout/default#6"/>
    <dgm:cxn modelId="{2677DC38-61C7-411C-8B1D-D2DEAE8AD085}" type="presOf" srcId="{9DABE24B-D775-4263-845D-9EDA9B036844}" destId="{B8FB5184-6C78-4350-A6AB-E9BF59D1F319}" srcOrd="0" destOrd="0" presId="urn:microsoft.com/office/officeart/2005/8/layout/default#6"/>
    <dgm:cxn modelId="{E5AEDE58-0A5B-4653-8362-4E38DBB4C8F3}" type="presParOf" srcId="{D0E9C654-8D8F-4C10-B29C-B8467F2C65FB}" destId="{A5C82E55-71E4-4429-97F4-3E215C179B17}" srcOrd="0" destOrd="0" presId="urn:microsoft.com/office/officeart/2005/8/layout/default#6"/>
    <dgm:cxn modelId="{79CE8BE3-F6EC-4A42-A535-3D8CFAB22B80}" type="presParOf" srcId="{D0E9C654-8D8F-4C10-B29C-B8467F2C65FB}" destId="{6557C7EF-0F5F-4E2E-916F-185DDFD92967}" srcOrd="1" destOrd="0" presId="urn:microsoft.com/office/officeart/2005/8/layout/default#6"/>
    <dgm:cxn modelId="{EBDC08ED-38FB-40E9-8090-501E1BC8C982}" type="presParOf" srcId="{D0E9C654-8D8F-4C10-B29C-B8467F2C65FB}" destId="{BDD1A4B6-DCB5-47A4-9C55-EE16539B733B}" srcOrd="2" destOrd="0" presId="urn:microsoft.com/office/officeart/2005/8/layout/default#6"/>
    <dgm:cxn modelId="{B37D1C1D-C822-4837-ADCA-702BF9E9CD94}" type="presParOf" srcId="{D0E9C654-8D8F-4C10-B29C-B8467F2C65FB}" destId="{CE506D3B-08E7-470C-8A81-F5832E828874}" srcOrd="3" destOrd="0" presId="urn:microsoft.com/office/officeart/2005/8/layout/default#6"/>
    <dgm:cxn modelId="{2D2C6116-1E26-46F2-9762-D2647F034317}" type="presParOf" srcId="{D0E9C654-8D8F-4C10-B29C-B8467F2C65FB}" destId="{B8FB5184-6C78-4350-A6AB-E9BF59D1F319}" srcOrd="4" destOrd="0" presId="urn:microsoft.com/office/officeart/2005/8/layout/defaul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64D0A91B-E29C-4867-8307-06181AC035C4}" type="doc">
      <dgm:prSet loTypeId="urn:microsoft.com/office/officeart/2005/8/layout/default#7" loCatId="list" qsTypeId="urn:microsoft.com/office/officeart/2005/8/quickstyle/simple5" qsCatId="simple" csTypeId="urn:microsoft.com/office/officeart/2005/8/colors/accent1_3" csCatId="accent1" phldr="1"/>
      <dgm:spPr/>
      <dgm:t>
        <a:bodyPr/>
        <a:lstStyle/>
        <a:p>
          <a:endParaRPr lang="ru-RU"/>
        </a:p>
      </dgm:t>
    </dgm:pt>
    <dgm:pt modelId="{E0D9B213-BCD7-4F77-8256-D2135967E4AF}">
      <dgm:prSet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ru-RU" sz="3200" dirty="0" smtClean="0">
              <a:solidFill>
                <a:srgbClr val="FF0000"/>
              </a:solidFill>
              <a:latin typeface="Times New Roman" pitchFamily="18" charset="0"/>
              <a:cs typeface="Times New Roman" pitchFamily="18" charset="0"/>
            </a:rPr>
            <a:t>Фома  Аквинский </a:t>
          </a:r>
          <a:r>
            <a:rPr lang="ru-RU" sz="3200" dirty="0" smtClean="0">
              <a:latin typeface="Times New Roman" pitchFamily="18" charset="0"/>
              <a:cs typeface="Times New Roman" pitchFamily="18" charset="0"/>
            </a:rPr>
            <a:t>главное внимание он уделял рациональным доказательствам существования, бытия Бога. </a:t>
          </a:r>
          <a:r>
            <a:rPr lang="ru-RU" sz="3200" dirty="0" smtClean="0">
              <a:solidFill>
                <a:schemeClr val="bg1"/>
              </a:solidFill>
              <a:latin typeface="Times New Roman" pitchFamily="18" charset="0"/>
              <a:cs typeface="Times New Roman" pitchFamily="18" charset="0"/>
            </a:rPr>
            <a:t>С этой целью он разработал пять широко известных доказательств:</a:t>
          </a:r>
        </a:p>
        <a:p>
          <a:pPr marL="0" marR="0" indent="0" defTabSz="914400" eaLnBrk="1" fontAlgn="auto" latinLnBrk="0" hangingPunct="1">
            <a:lnSpc>
              <a:spcPct val="100000"/>
            </a:lnSpc>
            <a:spcBef>
              <a:spcPts val="0"/>
            </a:spcBef>
            <a:spcAft>
              <a:spcPts val="0"/>
            </a:spcAft>
            <a:buClrTx/>
            <a:buSzTx/>
            <a:buFontTx/>
            <a:buNone/>
            <a:tabLst/>
            <a:defRPr/>
          </a:pPr>
          <a:r>
            <a:rPr lang="ru-RU" sz="3200" dirty="0" smtClean="0">
              <a:solidFill>
                <a:schemeClr val="bg1"/>
              </a:solidFill>
              <a:latin typeface="Times New Roman" pitchFamily="18" charset="0"/>
              <a:cs typeface="Times New Roman" pitchFamily="18" charset="0"/>
            </a:rPr>
            <a:t>1. Доказательство через движение;</a:t>
          </a:r>
        </a:p>
        <a:p>
          <a:pPr marL="0" marR="0" indent="0" defTabSz="914400" eaLnBrk="1" fontAlgn="auto" latinLnBrk="0" hangingPunct="1">
            <a:lnSpc>
              <a:spcPct val="100000"/>
            </a:lnSpc>
            <a:spcBef>
              <a:spcPts val="0"/>
            </a:spcBef>
            <a:spcAft>
              <a:spcPts val="0"/>
            </a:spcAft>
            <a:buClrTx/>
            <a:buSzTx/>
            <a:buFontTx/>
            <a:buNone/>
            <a:tabLst/>
            <a:defRPr/>
          </a:pPr>
          <a:r>
            <a:rPr lang="ru-RU" sz="3200" dirty="0" smtClean="0">
              <a:solidFill>
                <a:schemeClr val="bg1"/>
              </a:solidFill>
              <a:latin typeface="Times New Roman" pitchFamily="18" charset="0"/>
              <a:cs typeface="Times New Roman" pitchFamily="18" charset="0"/>
            </a:rPr>
            <a:t>2.Доказательство через  производящую причину;</a:t>
          </a:r>
        </a:p>
        <a:p>
          <a:pPr marL="0" marR="0" indent="0" defTabSz="914400" eaLnBrk="1" fontAlgn="auto" latinLnBrk="0" hangingPunct="1">
            <a:lnSpc>
              <a:spcPct val="100000"/>
            </a:lnSpc>
            <a:spcBef>
              <a:spcPts val="0"/>
            </a:spcBef>
            <a:spcAft>
              <a:spcPts val="0"/>
            </a:spcAft>
            <a:buClrTx/>
            <a:buSzTx/>
            <a:buFontTx/>
            <a:buNone/>
            <a:tabLst/>
            <a:defRPr/>
          </a:pPr>
          <a:r>
            <a:rPr lang="ru-RU" sz="3200" dirty="0" smtClean="0">
              <a:solidFill>
                <a:schemeClr val="bg1"/>
              </a:solidFill>
              <a:latin typeface="Times New Roman" pitchFamily="18" charset="0"/>
              <a:cs typeface="Times New Roman" pitchFamily="18" charset="0"/>
            </a:rPr>
            <a:t>3.Доказательство через необходимость;</a:t>
          </a:r>
        </a:p>
        <a:p>
          <a:pPr marL="0" marR="0" indent="0" defTabSz="914400" eaLnBrk="1" fontAlgn="auto" latinLnBrk="0" hangingPunct="1">
            <a:lnSpc>
              <a:spcPct val="100000"/>
            </a:lnSpc>
            <a:spcBef>
              <a:spcPts val="0"/>
            </a:spcBef>
            <a:spcAft>
              <a:spcPts val="0"/>
            </a:spcAft>
            <a:buClrTx/>
            <a:buSzTx/>
            <a:buFontTx/>
            <a:buNone/>
            <a:tabLst/>
            <a:defRPr/>
          </a:pPr>
          <a:r>
            <a:rPr lang="ru-RU" sz="3200" dirty="0" smtClean="0">
              <a:solidFill>
                <a:schemeClr val="bg1"/>
              </a:solidFill>
              <a:latin typeface="Times New Roman" pitchFamily="18" charset="0"/>
              <a:cs typeface="Times New Roman" pitchFamily="18" charset="0"/>
            </a:rPr>
            <a:t>4.Доказательство от степеней бытия;</a:t>
          </a:r>
        </a:p>
        <a:p>
          <a:pPr marL="0" marR="0" indent="0" defTabSz="914400" eaLnBrk="1" fontAlgn="auto" latinLnBrk="0" hangingPunct="1">
            <a:lnSpc>
              <a:spcPct val="100000"/>
            </a:lnSpc>
            <a:spcBef>
              <a:spcPts val="0"/>
            </a:spcBef>
            <a:spcAft>
              <a:spcPts val="0"/>
            </a:spcAft>
            <a:buClrTx/>
            <a:buSzTx/>
            <a:buFontTx/>
            <a:buNone/>
            <a:tabLst/>
            <a:defRPr/>
          </a:pPr>
          <a:r>
            <a:rPr lang="ru-RU" sz="3200" dirty="0" smtClean="0">
              <a:solidFill>
                <a:schemeClr val="bg1"/>
              </a:solidFill>
              <a:latin typeface="Times New Roman" pitchFamily="18" charset="0"/>
              <a:cs typeface="Times New Roman" pitchFamily="18" charset="0"/>
            </a:rPr>
            <a:t>5.Доказательство через целевую причину.</a:t>
          </a:r>
        </a:p>
        <a:p>
          <a:pPr defTabSz="889000">
            <a:lnSpc>
              <a:spcPct val="90000"/>
            </a:lnSpc>
            <a:spcBef>
              <a:spcPct val="0"/>
            </a:spcBef>
            <a:spcAft>
              <a:spcPct val="35000"/>
            </a:spcAft>
          </a:pPr>
          <a:endParaRPr lang="ru-RU" sz="2000" dirty="0" smtClean="0">
            <a:solidFill>
              <a:srgbClr val="FF0000"/>
            </a:solidFill>
            <a:latin typeface="Times New Roman" pitchFamily="18" charset="0"/>
            <a:cs typeface="Times New Roman" pitchFamily="18" charset="0"/>
          </a:endParaRPr>
        </a:p>
      </dgm:t>
    </dgm:pt>
    <dgm:pt modelId="{8E2F695B-0891-4C48-B565-26076D02435F}" type="parTrans" cxnId="{C8FC7035-FA22-4F0C-B63A-2A8F9978415A}">
      <dgm:prSet/>
      <dgm:spPr/>
      <dgm:t>
        <a:bodyPr/>
        <a:lstStyle/>
        <a:p>
          <a:endParaRPr lang="ru-RU"/>
        </a:p>
      </dgm:t>
    </dgm:pt>
    <dgm:pt modelId="{D882F0A2-88E0-45BB-AD77-409F8C5FB0A4}" type="sibTrans" cxnId="{C8FC7035-FA22-4F0C-B63A-2A8F9978415A}">
      <dgm:prSet/>
      <dgm:spPr/>
      <dgm:t>
        <a:bodyPr/>
        <a:lstStyle/>
        <a:p>
          <a:endParaRPr lang="ru-RU"/>
        </a:p>
      </dgm:t>
    </dgm:pt>
    <dgm:pt modelId="{D0E9C654-8D8F-4C10-B29C-B8467F2C65FB}" type="pres">
      <dgm:prSet presAssocID="{64D0A91B-E29C-4867-8307-06181AC035C4}" presName="diagram" presStyleCnt="0">
        <dgm:presLayoutVars>
          <dgm:dir/>
          <dgm:resizeHandles val="exact"/>
        </dgm:presLayoutVars>
      </dgm:prSet>
      <dgm:spPr/>
      <dgm:t>
        <a:bodyPr/>
        <a:lstStyle/>
        <a:p>
          <a:endParaRPr lang="ru-RU"/>
        </a:p>
      </dgm:t>
    </dgm:pt>
    <dgm:pt modelId="{F47669DF-B089-4822-A678-084810DD1319}" type="pres">
      <dgm:prSet presAssocID="{E0D9B213-BCD7-4F77-8256-D2135967E4AF}" presName="node" presStyleLbl="node1" presStyleIdx="0" presStyleCnt="1">
        <dgm:presLayoutVars>
          <dgm:bulletEnabled val="1"/>
        </dgm:presLayoutVars>
      </dgm:prSet>
      <dgm:spPr/>
      <dgm:t>
        <a:bodyPr/>
        <a:lstStyle/>
        <a:p>
          <a:endParaRPr lang="ru-RU"/>
        </a:p>
      </dgm:t>
    </dgm:pt>
  </dgm:ptLst>
  <dgm:cxnLst>
    <dgm:cxn modelId="{C8FC7035-FA22-4F0C-B63A-2A8F9978415A}" srcId="{64D0A91B-E29C-4867-8307-06181AC035C4}" destId="{E0D9B213-BCD7-4F77-8256-D2135967E4AF}" srcOrd="0" destOrd="0" parTransId="{8E2F695B-0891-4C48-B565-26076D02435F}" sibTransId="{D882F0A2-88E0-45BB-AD77-409F8C5FB0A4}"/>
    <dgm:cxn modelId="{74E250C0-7345-4FD7-86ED-F27A59A144BD}" type="presOf" srcId="{64D0A91B-E29C-4867-8307-06181AC035C4}" destId="{D0E9C654-8D8F-4C10-B29C-B8467F2C65FB}" srcOrd="0" destOrd="0" presId="urn:microsoft.com/office/officeart/2005/8/layout/default#7"/>
    <dgm:cxn modelId="{02086EEA-8C31-4E28-A742-60579C6862A6}" type="presOf" srcId="{E0D9B213-BCD7-4F77-8256-D2135967E4AF}" destId="{F47669DF-B089-4822-A678-084810DD1319}" srcOrd="0" destOrd="0" presId="urn:microsoft.com/office/officeart/2005/8/layout/default#7"/>
    <dgm:cxn modelId="{D15E33E3-36BE-4630-8DF8-F6196194F63E}" type="presParOf" srcId="{D0E9C654-8D8F-4C10-B29C-B8467F2C65FB}" destId="{F47669DF-B089-4822-A678-084810DD1319}" srcOrd="0" destOrd="0" presId="urn:microsoft.com/office/officeart/2005/8/layout/defaul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64D0A91B-E29C-4867-8307-06181AC035C4}" type="doc">
      <dgm:prSet loTypeId="urn:microsoft.com/office/officeart/2005/8/layout/default#7" loCatId="list" qsTypeId="urn:microsoft.com/office/officeart/2005/8/quickstyle/simple5" qsCatId="simple" csTypeId="urn:microsoft.com/office/officeart/2005/8/colors/accent1_3" csCatId="accent1" phldr="1"/>
      <dgm:spPr/>
      <dgm:t>
        <a:bodyPr/>
        <a:lstStyle/>
        <a:p>
          <a:endParaRPr lang="ru-RU"/>
        </a:p>
      </dgm:t>
    </dgm:pt>
    <dgm:pt modelId="{E0D9B213-BCD7-4F77-8256-D2135967E4AF}">
      <dgm:prSet custT="1"/>
      <dgm:spPr/>
      <dgm:t>
        <a:bodyPr/>
        <a:lstStyle/>
        <a:p>
          <a:pPr algn="ctr" defTabSz="889000">
            <a:lnSpc>
              <a:spcPct val="90000"/>
            </a:lnSpc>
            <a:spcBef>
              <a:spcPct val="0"/>
            </a:spcBef>
            <a:spcAft>
              <a:spcPct val="35000"/>
            </a:spcAft>
          </a:pPr>
          <a:endParaRPr lang="ru-RU" sz="2400" dirty="0" smtClean="0">
            <a:solidFill>
              <a:srgbClr val="C00000"/>
            </a:solidFill>
            <a:latin typeface="Times New Roman" pitchFamily="18" charset="0"/>
            <a:cs typeface="Times New Roman" pitchFamily="18" charset="0"/>
          </a:endParaRPr>
        </a:p>
        <a:p>
          <a:pPr algn="ctr" defTabSz="889000">
            <a:lnSpc>
              <a:spcPct val="100000"/>
            </a:lnSpc>
            <a:spcBef>
              <a:spcPct val="0"/>
            </a:spcBef>
            <a:spcAft>
              <a:spcPts val="0"/>
            </a:spcAft>
          </a:pPr>
          <a:r>
            <a:rPr lang="ru-RU" sz="2400" dirty="0" smtClean="0">
              <a:solidFill>
                <a:srgbClr val="C00000"/>
              </a:solidFill>
              <a:latin typeface="Times New Roman" pitchFamily="18" charset="0"/>
              <a:cs typeface="Times New Roman" pitchFamily="18" charset="0"/>
            </a:rPr>
            <a:t>Фома Аквинский:</a:t>
          </a:r>
        </a:p>
        <a:p>
          <a:pPr algn="ctr" defTabSz="889000">
            <a:lnSpc>
              <a:spcPct val="100000"/>
            </a:lnSpc>
            <a:spcBef>
              <a:spcPct val="0"/>
            </a:spcBef>
            <a:spcAft>
              <a:spcPts val="0"/>
            </a:spcAft>
          </a:pPr>
          <a:r>
            <a:rPr lang="ru-RU" sz="2400" dirty="0" smtClean="0">
              <a:solidFill>
                <a:srgbClr val="C00000"/>
              </a:solidFill>
              <a:latin typeface="Times New Roman" pitchFamily="18" charset="0"/>
              <a:cs typeface="Times New Roman" pitchFamily="18" charset="0"/>
            </a:rPr>
            <a:t>Высшее начало – Бог.</a:t>
          </a:r>
        </a:p>
        <a:p>
          <a:pPr algn="ctr" defTabSz="889000">
            <a:lnSpc>
              <a:spcPct val="100000"/>
            </a:lnSpc>
            <a:spcBef>
              <a:spcPct val="0"/>
            </a:spcBef>
            <a:spcAft>
              <a:spcPts val="0"/>
            </a:spcAft>
          </a:pPr>
          <a:r>
            <a:rPr lang="ru-RU" sz="2400" dirty="0" smtClean="0">
              <a:solidFill>
                <a:srgbClr val="C00000"/>
              </a:solidFill>
              <a:latin typeface="Times New Roman" pitchFamily="18" charset="0"/>
              <a:cs typeface="Times New Roman" pitchFamily="18" charset="0"/>
            </a:rPr>
            <a:t> Бог </a:t>
          </a:r>
          <a:r>
            <a:rPr lang="ru-RU" sz="2400" dirty="0" smtClean="0">
              <a:solidFill>
                <a:schemeClr val="tx1"/>
              </a:solidFill>
              <a:latin typeface="Times New Roman" pitchFamily="18" charset="0"/>
              <a:cs typeface="Times New Roman" pitchFamily="18" charset="0"/>
            </a:rPr>
            <a:t>– бытие, акт, которого заставляет  Вселенную существовать.</a:t>
          </a:r>
        </a:p>
        <a:p>
          <a:pPr algn="ctr" defTabSz="889000">
            <a:lnSpc>
              <a:spcPct val="100000"/>
            </a:lnSpc>
            <a:spcBef>
              <a:spcPct val="0"/>
            </a:spcBef>
            <a:spcAft>
              <a:spcPts val="0"/>
            </a:spcAft>
          </a:pPr>
          <a:r>
            <a:rPr lang="ru-RU" sz="2400" dirty="0" smtClean="0">
              <a:solidFill>
                <a:schemeClr val="tx1"/>
              </a:solidFill>
              <a:latin typeface="Times New Roman" pitchFamily="18" charset="0"/>
              <a:cs typeface="Times New Roman" pitchFamily="18" charset="0"/>
            </a:rPr>
            <a:t>Бог порождает все остальные вещи и существа, но сам оказывается первейшим.</a:t>
          </a:r>
        </a:p>
        <a:p>
          <a:pPr algn="ctr" defTabSz="889000">
            <a:lnSpc>
              <a:spcPct val="100000"/>
            </a:lnSpc>
            <a:spcBef>
              <a:spcPct val="0"/>
            </a:spcBef>
            <a:spcAft>
              <a:spcPts val="0"/>
            </a:spcAft>
          </a:pPr>
          <a:r>
            <a:rPr lang="ru-RU" sz="2400" dirty="0" smtClean="0">
              <a:solidFill>
                <a:schemeClr val="tx1"/>
              </a:solidFill>
              <a:latin typeface="Times New Roman" pitchFamily="18" charset="0"/>
              <a:cs typeface="Times New Roman" pitchFamily="18" charset="0"/>
            </a:rPr>
            <a:t>Бог предшествует всем другим созданиям, но ему ничто не предшествует.</a:t>
          </a:r>
        </a:p>
        <a:p>
          <a:pPr algn="ctr" defTabSz="889000">
            <a:lnSpc>
              <a:spcPct val="100000"/>
            </a:lnSpc>
            <a:spcBef>
              <a:spcPct val="0"/>
            </a:spcBef>
            <a:spcAft>
              <a:spcPts val="0"/>
            </a:spcAft>
          </a:pPr>
          <a:r>
            <a:rPr lang="ru-RU" sz="2400" dirty="0" smtClean="0">
              <a:solidFill>
                <a:schemeClr val="tx1"/>
              </a:solidFill>
              <a:latin typeface="Times New Roman" pitchFamily="18" charset="0"/>
              <a:cs typeface="Times New Roman" pitchFamily="18" charset="0"/>
            </a:rPr>
            <a:t>Фома Аквинский различает бытие и сущность, считая, что сущности обладают самостоятельным бытием.</a:t>
          </a:r>
        </a:p>
        <a:p>
          <a:pPr algn="ctr" defTabSz="889000">
            <a:lnSpc>
              <a:spcPct val="100000"/>
            </a:lnSpc>
            <a:spcBef>
              <a:spcPct val="0"/>
            </a:spcBef>
            <a:spcAft>
              <a:spcPts val="0"/>
            </a:spcAft>
          </a:pPr>
          <a:r>
            <a:rPr lang="ru-RU" sz="2400" dirty="0" smtClean="0">
              <a:solidFill>
                <a:schemeClr val="tx1"/>
              </a:solidFill>
              <a:latin typeface="Times New Roman" pitchFamily="18" charset="0"/>
              <a:cs typeface="Times New Roman" pitchFamily="18" charset="0"/>
            </a:rPr>
            <a:t>Сущности –( субстанциальные формы- то, что существует само по себе), сообщают вещам бытие.</a:t>
          </a:r>
        </a:p>
        <a:p>
          <a:pPr algn="ctr" defTabSz="889000">
            <a:lnSpc>
              <a:spcPct val="100000"/>
            </a:lnSpc>
            <a:spcBef>
              <a:spcPct val="0"/>
            </a:spcBef>
            <a:spcAft>
              <a:spcPts val="0"/>
            </a:spcAft>
          </a:pPr>
          <a:r>
            <a:rPr lang="ru-RU" sz="2400" dirty="0" smtClean="0">
              <a:solidFill>
                <a:schemeClr val="tx1"/>
              </a:solidFill>
              <a:latin typeface="Times New Roman" pitchFamily="18" charset="0"/>
              <a:cs typeface="Times New Roman" pitchFamily="18" charset="0"/>
            </a:rPr>
            <a:t>Аквинский выделял четыре уровня </a:t>
          </a:r>
          <a:r>
            <a:rPr lang="ru-RU" sz="2400" dirty="0" err="1" smtClean="0">
              <a:solidFill>
                <a:schemeClr val="tx1"/>
              </a:solidFill>
              <a:latin typeface="Times New Roman" pitchFamily="18" charset="0"/>
              <a:cs typeface="Times New Roman" pitchFamily="18" charset="0"/>
            </a:rPr>
            <a:t>бытийности</a:t>
          </a:r>
          <a:r>
            <a:rPr lang="ru-RU" sz="2400" dirty="0" smtClean="0">
              <a:solidFill>
                <a:schemeClr val="tx1"/>
              </a:solidFill>
              <a:latin typeface="Times New Roman" pitchFamily="18" charset="0"/>
              <a:cs typeface="Times New Roman" pitchFamily="18" charset="0"/>
            </a:rPr>
            <a:t> вещей:</a:t>
          </a:r>
        </a:p>
        <a:p>
          <a:pPr algn="ctr" defTabSz="889000">
            <a:lnSpc>
              <a:spcPct val="100000"/>
            </a:lnSpc>
            <a:spcBef>
              <a:spcPct val="0"/>
            </a:spcBef>
            <a:spcAft>
              <a:spcPts val="0"/>
            </a:spcAft>
          </a:pPr>
          <a:r>
            <a:rPr lang="ru-RU" sz="2400" dirty="0" smtClean="0">
              <a:solidFill>
                <a:schemeClr val="tx1"/>
              </a:solidFill>
              <a:latin typeface="Times New Roman" pitchFamily="18" charset="0"/>
              <a:cs typeface="Times New Roman" pitchFamily="18" charset="0"/>
            </a:rPr>
            <a:t>1. Неорганические стихии и минералы (низшая ступень бытия);</a:t>
          </a:r>
        </a:p>
        <a:p>
          <a:pPr algn="ctr" defTabSz="889000">
            <a:lnSpc>
              <a:spcPct val="100000"/>
            </a:lnSpc>
            <a:spcBef>
              <a:spcPct val="0"/>
            </a:spcBef>
            <a:spcAft>
              <a:spcPts val="0"/>
            </a:spcAft>
          </a:pPr>
          <a:r>
            <a:rPr lang="ru-RU" sz="2400" dirty="0" smtClean="0">
              <a:solidFill>
                <a:schemeClr val="tx1"/>
              </a:solidFill>
              <a:latin typeface="Times New Roman" pitchFamily="18" charset="0"/>
              <a:cs typeface="Times New Roman" pitchFamily="18" charset="0"/>
            </a:rPr>
            <a:t>2.растения;</a:t>
          </a:r>
        </a:p>
        <a:p>
          <a:pPr algn="ctr" defTabSz="889000">
            <a:lnSpc>
              <a:spcPct val="100000"/>
            </a:lnSpc>
            <a:spcBef>
              <a:spcPct val="0"/>
            </a:spcBef>
            <a:spcAft>
              <a:spcPts val="0"/>
            </a:spcAft>
          </a:pPr>
          <a:r>
            <a:rPr lang="ru-RU" sz="2400" dirty="0" smtClean="0">
              <a:solidFill>
                <a:schemeClr val="tx1"/>
              </a:solidFill>
              <a:latin typeface="Times New Roman" pitchFamily="18" charset="0"/>
              <a:cs typeface="Times New Roman" pitchFamily="18" charset="0"/>
            </a:rPr>
            <a:t>3.животные;</a:t>
          </a:r>
        </a:p>
        <a:p>
          <a:pPr algn="ctr" defTabSz="889000">
            <a:lnSpc>
              <a:spcPct val="100000"/>
            </a:lnSpc>
            <a:spcBef>
              <a:spcPct val="0"/>
            </a:spcBef>
            <a:spcAft>
              <a:spcPts val="0"/>
            </a:spcAft>
          </a:pPr>
          <a:r>
            <a:rPr lang="ru-RU" sz="2400" dirty="0" smtClean="0">
              <a:solidFill>
                <a:schemeClr val="tx1"/>
              </a:solidFill>
              <a:latin typeface="Times New Roman" pitchFamily="18" charset="0"/>
              <a:cs typeface="Times New Roman" pitchFamily="18" charset="0"/>
            </a:rPr>
            <a:t>4.Разумная душа.</a:t>
          </a:r>
        </a:p>
        <a:p>
          <a:pPr algn="ctr" defTabSz="889000">
            <a:lnSpc>
              <a:spcPct val="90000"/>
            </a:lnSpc>
            <a:spcBef>
              <a:spcPct val="0"/>
            </a:spcBef>
            <a:spcAft>
              <a:spcPct val="35000"/>
            </a:spcAft>
          </a:pPr>
          <a:r>
            <a:rPr lang="ru-RU" sz="2400" dirty="0" smtClean="0">
              <a:solidFill>
                <a:schemeClr val="tx1"/>
              </a:solidFill>
              <a:latin typeface="Times New Roman" pitchFamily="18" charset="0"/>
              <a:cs typeface="Times New Roman" pitchFamily="18" charset="0"/>
            </a:rPr>
            <a:t>Бытие как таковое, божественное бытие непознаваемо, но в </a:t>
          </a:r>
          <a:r>
            <a:rPr lang="ru-RU" sz="2400" dirty="0" err="1" smtClean="0">
              <a:solidFill>
                <a:schemeClr val="tx1"/>
              </a:solidFill>
              <a:latin typeface="Times New Roman" pitchFamily="18" charset="0"/>
              <a:cs typeface="Times New Roman" pitchFamily="18" charset="0"/>
            </a:rPr>
            <a:t>тварном</a:t>
          </a:r>
          <a:r>
            <a:rPr lang="ru-RU" sz="2400" dirty="0" smtClean="0">
              <a:solidFill>
                <a:schemeClr val="tx1"/>
              </a:solidFill>
              <a:latin typeface="Times New Roman" pitchFamily="18" charset="0"/>
              <a:cs typeface="Times New Roman" pitchFamily="18" charset="0"/>
            </a:rPr>
            <a:t> (сотворенном) мире человек с помощью ума способен познать сущности, субстанции, а они стоят ближе к бытию.</a:t>
          </a:r>
        </a:p>
        <a:p>
          <a:pPr algn="ctr" defTabSz="889000">
            <a:lnSpc>
              <a:spcPct val="90000"/>
            </a:lnSpc>
            <a:spcBef>
              <a:spcPct val="0"/>
            </a:spcBef>
            <a:spcAft>
              <a:spcPct val="35000"/>
            </a:spcAft>
          </a:pPr>
          <a:endParaRPr lang="ru-RU" sz="2000" dirty="0" smtClean="0">
            <a:solidFill>
              <a:schemeClr val="tx1"/>
            </a:solidFill>
            <a:latin typeface="Times New Roman" pitchFamily="18" charset="0"/>
            <a:cs typeface="Times New Roman" pitchFamily="18" charset="0"/>
          </a:endParaRPr>
        </a:p>
        <a:p>
          <a:pPr algn="ctr" defTabSz="889000">
            <a:lnSpc>
              <a:spcPct val="90000"/>
            </a:lnSpc>
            <a:spcBef>
              <a:spcPct val="0"/>
            </a:spcBef>
            <a:spcAft>
              <a:spcPct val="35000"/>
            </a:spcAft>
          </a:pPr>
          <a:endParaRPr lang="ru-RU" sz="2000" dirty="0" smtClean="0">
            <a:solidFill>
              <a:schemeClr val="tx1"/>
            </a:solidFill>
            <a:latin typeface="Times New Roman" pitchFamily="18" charset="0"/>
            <a:cs typeface="Times New Roman" pitchFamily="18" charset="0"/>
          </a:endParaRPr>
        </a:p>
      </dgm:t>
    </dgm:pt>
    <dgm:pt modelId="{8E2F695B-0891-4C48-B565-26076D02435F}" type="parTrans" cxnId="{C8FC7035-FA22-4F0C-B63A-2A8F9978415A}">
      <dgm:prSet/>
      <dgm:spPr/>
      <dgm:t>
        <a:bodyPr/>
        <a:lstStyle/>
        <a:p>
          <a:endParaRPr lang="ru-RU"/>
        </a:p>
      </dgm:t>
    </dgm:pt>
    <dgm:pt modelId="{D882F0A2-88E0-45BB-AD77-409F8C5FB0A4}" type="sibTrans" cxnId="{C8FC7035-FA22-4F0C-B63A-2A8F9978415A}">
      <dgm:prSet/>
      <dgm:spPr/>
      <dgm:t>
        <a:bodyPr/>
        <a:lstStyle/>
        <a:p>
          <a:endParaRPr lang="ru-RU"/>
        </a:p>
      </dgm:t>
    </dgm:pt>
    <dgm:pt modelId="{D0E9C654-8D8F-4C10-B29C-B8467F2C65FB}" type="pres">
      <dgm:prSet presAssocID="{64D0A91B-E29C-4867-8307-06181AC035C4}" presName="diagram" presStyleCnt="0">
        <dgm:presLayoutVars>
          <dgm:dir/>
          <dgm:resizeHandles val="exact"/>
        </dgm:presLayoutVars>
      </dgm:prSet>
      <dgm:spPr/>
      <dgm:t>
        <a:bodyPr/>
        <a:lstStyle/>
        <a:p>
          <a:endParaRPr lang="ru-RU"/>
        </a:p>
      </dgm:t>
    </dgm:pt>
    <dgm:pt modelId="{F47669DF-B089-4822-A678-084810DD1319}" type="pres">
      <dgm:prSet presAssocID="{E0D9B213-BCD7-4F77-8256-D2135967E4AF}" presName="node" presStyleLbl="node1" presStyleIdx="0" presStyleCnt="1">
        <dgm:presLayoutVars>
          <dgm:bulletEnabled val="1"/>
        </dgm:presLayoutVars>
      </dgm:prSet>
      <dgm:spPr/>
      <dgm:t>
        <a:bodyPr/>
        <a:lstStyle/>
        <a:p>
          <a:endParaRPr lang="ru-RU"/>
        </a:p>
      </dgm:t>
    </dgm:pt>
  </dgm:ptLst>
  <dgm:cxnLst>
    <dgm:cxn modelId="{C8FC7035-FA22-4F0C-B63A-2A8F9978415A}" srcId="{64D0A91B-E29C-4867-8307-06181AC035C4}" destId="{E0D9B213-BCD7-4F77-8256-D2135967E4AF}" srcOrd="0" destOrd="0" parTransId="{8E2F695B-0891-4C48-B565-26076D02435F}" sibTransId="{D882F0A2-88E0-45BB-AD77-409F8C5FB0A4}"/>
    <dgm:cxn modelId="{71D2AC30-5126-45A7-ACA0-DC5D112A3968}" type="presOf" srcId="{64D0A91B-E29C-4867-8307-06181AC035C4}" destId="{D0E9C654-8D8F-4C10-B29C-B8467F2C65FB}" srcOrd="0" destOrd="0" presId="urn:microsoft.com/office/officeart/2005/8/layout/default#7"/>
    <dgm:cxn modelId="{71ACD3B4-B41C-427D-899B-6561B8BA3018}" type="presOf" srcId="{E0D9B213-BCD7-4F77-8256-D2135967E4AF}" destId="{F47669DF-B089-4822-A678-084810DD1319}" srcOrd="0" destOrd="0" presId="urn:microsoft.com/office/officeart/2005/8/layout/default#7"/>
    <dgm:cxn modelId="{F2A426DB-7463-4C18-816E-0E0D4F48A531}" type="presParOf" srcId="{D0E9C654-8D8F-4C10-B29C-B8467F2C65FB}" destId="{F47669DF-B089-4822-A678-084810DD1319}" srcOrd="0" destOrd="0" presId="urn:microsoft.com/office/officeart/2005/8/layout/defaul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64D0A91B-E29C-4867-8307-06181AC035C4}" type="doc">
      <dgm:prSet loTypeId="urn:microsoft.com/office/officeart/2005/8/layout/default#7" loCatId="list" qsTypeId="urn:microsoft.com/office/officeart/2005/8/quickstyle/simple5" qsCatId="simple" csTypeId="urn:microsoft.com/office/officeart/2005/8/colors/accent1_3" csCatId="accent1" phldr="1"/>
      <dgm:spPr/>
      <dgm:t>
        <a:bodyPr/>
        <a:lstStyle/>
        <a:p>
          <a:endParaRPr lang="ru-RU"/>
        </a:p>
      </dgm:t>
    </dgm:pt>
    <dgm:pt modelId="{E0D9B213-BCD7-4F77-8256-D2135967E4AF}">
      <dgm:prSet custT="1"/>
      <dgm:spPr/>
      <dgm:t>
        <a:bodyPr/>
        <a:lstStyle/>
        <a:p>
          <a:pPr algn="ctr" defTabSz="889000">
            <a:lnSpc>
              <a:spcPct val="90000"/>
            </a:lnSpc>
            <a:spcBef>
              <a:spcPct val="0"/>
            </a:spcBef>
            <a:spcAft>
              <a:spcPct val="35000"/>
            </a:spcAft>
          </a:pPr>
          <a:endParaRPr lang="ru-RU" sz="2400" dirty="0" smtClean="0">
            <a:solidFill>
              <a:srgbClr val="C00000"/>
            </a:solidFill>
            <a:latin typeface="Times New Roman" pitchFamily="18" charset="0"/>
            <a:cs typeface="Times New Roman" pitchFamily="18" charset="0"/>
          </a:endParaRPr>
        </a:p>
        <a:p>
          <a:pPr algn="ctr" defTabSz="889000">
            <a:lnSpc>
              <a:spcPct val="90000"/>
            </a:lnSpc>
            <a:spcBef>
              <a:spcPct val="0"/>
            </a:spcBef>
            <a:spcAft>
              <a:spcPct val="35000"/>
            </a:spcAft>
          </a:pPr>
          <a:endParaRPr lang="ru-RU" sz="2000" dirty="0" smtClean="0">
            <a:solidFill>
              <a:schemeClr val="tx1"/>
            </a:solidFill>
            <a:latin typeface="Times New Roman" pitchFamily="18" charset="0"/>
            <a:cs typeface="Times New Roman" pitchFamily="18" charset="0"/>
          </a:endParaRPr>
        </a:p>
        <a:p>
          <a:pPr algn="ctr" defTabSz="889000">
            <a:lnSpc>
              <a:spcPct val="90000"/>
            </a:lnSpc>
            <a:spcBef>
              <a:spcPct val="0"/>
            </a:spcBef>
            <a:spcAft>
              <a:spcPct val="35000"/>
            </a:spcAft>
          </a:pPr>
          <a:r>
            <a:rPr lang="ru-RU" sz="2400" dirty="0" smtClean="0">
              <a:solidFill>
                <a:schemeClr val="tx1"/>
              </a:solidFill>
              <a:latin typeface="Times New Roman" pitchFamily="18" charset="0"/>
              <a:cs typeface="Times New Roman" pitchFamily="18" charset="0"/>
            </a:rPr>
            <a:t>Фома Аквинский вводит в философию различие </a:t>
          </a:r>
          <a:r>
            <a:rPr lang="ru-RU" sz="2400" dirty="0" smtClean="0">
              <a:solidFill>
                <a:srgbClr val="FF0000"/>
              </a:solidFill>
              <a:latin typeface="Times New Roman" pitchFamily="18" charset="0"/>
              <a:cs typeface="Times New Roman" pitchFamily="18" charset="0"/>
            </a:rPr>
            <a:t>сущности и существования.</a:t>
          </a:r>
        </a:p>
        <a:p>
          <a:pPr algn="ctr" defTabSz="889000">
            <a:lnSpc>
              <a:spcPct val="90000"/>
            </a:lnSpc>
            <a:spcBef>
              <a:spcPct val="0"/>
            </a:spcBef>
            <a:spcAft>
              <a:spcPct val="35000"/>
            </a:spcAft>
          </a:pPr>
          <a:r>
            <a:rPr lang="ru-RU" sz="2400" dirty="0" smtClean="0">
              <a:solidFill>
                <a:srgbClr val="FF0000"/>
              </a:solidFill>
              <a:latin typeface="Times New Roman" pitchFamily="18" charset="0"/>
              <a:cs typeface="Times New Roman" pitchFamily="18" charset="0"/>
            </a:rPr>
            <a:t>Бог- высшая реальность, </a:t>
          </a:r>
          <a:r>
            <a:rPr lang="ru-RU" sz="2400" dirty="0" smtClean="0">
              <a:solidFill>
                <a:schemeClr val="tx2">
                  <a:lumMod val="60000"/>
                  <a:lumOff val="40000"/>
                </a:schemeClr>
              </a:solidFill>
              <a:latin typeface="Times New Roman" pitchFamily="18" charset="0"/>
              <a:cs typeface="Times New Roman" pitchFamily="18" charset="0"/>
            </a:rPr>
            <a:t>сущность</a:t>
          </a:r>
          <a:r>
            <a:rPr lang="ru-RU" sz="2400" dirty="0" smtClean="0">
              <a:solidFill>
                <a:schemeClr val="tx1"/>
              </a:solidFill>
              <a:latin typeface="Times New Roman" pitchFamily="18" charset="0"/>
              <a:cs typeface="Times New Roman" pitchFamily="18" charset="0"/>
            </a:rPr>
            <a:t> которой состоит в том, чтобы </a:t>
          </a:r>
          <a:r>
            <a:rPr lang="ru-RU" sz="2400" dirty="0" smtClean="0">
              <a:solidFill>
                <a:schemeClr val="tx2">
                  <a:lumMod val="60000"/>
                  <a:lumOff val="40000"/>
                </a:schemeClr>
              </a:solidFill>
              <a:latin typeface="Times New Roman" pitchFamily="18" charset="0"/>
              <a:cs typeface="Times New Roman" pitchFamily="18" charset="0"/>
            </a:rPr>
            <a:t>существовать.</a:t>
          </a:r>
        </a:p>
        <a:p>
          <a:pPr algn="ctr" defTabSz="889000">
            <a:lnSpc>
              <a:spcPct val="90000"/>
            </a:lnSpc>
            <a:spcBef>
              <a:spcPct val="0"/>
            </a:spcBef>
            <a:spcAft>
              <a:spcPct val="35000"/>
            </a:spcAft>
          </a:pPr>
          <a:r>
            <a:rPr lang="ru-RU" sz="2400" dirty="0" smtClean="0">
              <a:solidFill>
                <a:schemeClr val="tx1"/>
              </a:solidFill>
              <a:latin typeface="Times New Roman" pitchFamily="18" charset="0"/>
              <a:cs typeface="Times New Roman" pitchFamily="18" charset="0"/>
            </a:rPr>
            <a:t>Во всех остальных вещах </a:t>
          </a:r>
          <a:r>
            <a:rPr lang="ru-RU" sz="2400" dirty="0" err="1" smtClean="0">
              <a:solidFill>
                <a:srgbClr val="FF0000"/>
              </a:solidFill>
              <a:latin typeface="Times New Roman" pitchFamily="18" charset="0"/>
              <a:cs typeface="Times New Roman" pitchFamily="18" charset="0"/>
            </a:rPr>
            <a:t>тварного</a:t>
          </a:r>
          <a:r>
            <a:rPr lang="ru-RU" sz="2400" dirty="0" smtClean="0">
              <a:solidFill>
                <a:srgbClr val="FF0000"/>
              </a:solidFill>
              <a:latin typeface="Times New Roman" pitchFamily="18" charset="0"/>
              <a:cs typeface="Times New Roman" pitchFamily="18" charset="0"/>
            </a:rPr>
            <a:t> мира сущность и существование не совпадают.</a:t>
          </a:r>
        </a:p>
        <a:p>
          <a:pPr algn="ctr" defTabSz="889000">
            <a:lnSpc>
              <a:spcPct val="90000"/>
            </a:lnSpc>
            <a:spcBef>
              <a:spcPct val="0"/>
            </a:spcBef>
            <a:spcAft>
              <a:spcPct val="35000"/>
            </a:spcAft>
          </a:pPr>
          <a:r>
            <a:rPr lang="ru-RU" sz="2400" dirty="0" smtClean="0">
              <a:solidFill>
                <a:schemeClr val="tx1"/>
              </a:solidFill>
              <a:latin typeface="Times New Roman" pitchFamily="18" charset="0"/>
              <a:cs typeface="Times New Roman" pitchFamily="18" charset="0"/>
            </a:rPr>
            <a:t>Вещам присуща сущность, но сущность не объясняет их существования.</a:t>
          </a:r>
        </a:p>
        <a:p>
          <a:pPr algn="ctr" defTabSz="889000">
            <a:lnSpc>
              <a:spcPct val="90000"/>
            </a:lnSpc>
            <a:spcBef>
              <a:spcPct val="0"/>
            </a:spcBef>
            <a:spcAft>
              <a:spcPct val="35000"/>
            </a:spcAft>
          </a:pPr>
          <a:r>
            <a:rPr lang="ru-RU" sz="2400" dirty="0" smtClean="0">
              <a:solidFill>
                <a:schemeClr val="tx1"/>
              </a:solidFill>
              <a:latin typeface="Times New Roman" pitchFamily="18" charset="0"/>
              <a:cs typeface="Times New Roman" pitchFamily="18" charset="0"/>
            </a:rPr>
            <a:t>Все существующее в мире создано Богом, т.е. зависит от него.</a:t>
          </a:r>
        </a:p>
        <a:p>
          <a:pPr algn="ctr" defTabSz="889000">
            <a:lnSpc>
              <a:spcPct val="90000"/>
            </a:lnSpc>
            <a:spcBef>
              <a:spcPct val="0"/>
            </a:spcBef>
            <a:spcAft>
              <a:spcPct val="35000"/>
            </a:spcAft>
          </a:pPr>
          <a:r>
            <a:rPr lang="ru-RU" sz="2400" dirty="0" err="1" smtClean="0">
              <a:solidFill>
                <a:srgbClr val="FF0000"/>
              </a:solidFill>
              <a:latin typeface="Times New Roman" pitchFamily="18" charset="0"/>
              <a:cs typeface="Times New Roman" pitchFamily="18" charset="0"/>
            </a:rPr>
            <a:t>Тварные</a:t>
          </a:r>
          <a:r>
            <a:rPr lang="ru-RU" sz="2400" dirty="0" smtClean="0">
              <a:solidFill>
                <a:srgbClr val="FF0000"/>
              </a:solidFill>
              <a:latin typeface="Times New Roman" pitchFamily="18" charset="0"/>
              <a:cs typeface="Times New Roman" pitchFamily="18" charset="0"/>
            </a:rPr>
            <a:t> вещи существуют </a:t>
          </a:r>
          <a:r>
            <a:rPr lang="ru-RU" sz="2400" dirty="0" smtClean="0">
              <a:solidFill>
                <a:schemeClr val="tx1"/>
              </a:solidFill>
              <a:latin typeface="Times New Roman" pitchFamily="18" charset="0"/>
              <a:cs typeface="Times New Roman" pitchFamily="18" charset="0"/>
            </a:rPr>
            <a:t>не благодаря своей сущности, а </a:t>
          </a:r>
          <a:r>
            <a:rPr lang="ru-RU" sz="2400" dirty="0" smtClean="0">
              <a:solidFill>
                <a:srgbClr val="FF0000"/>
              </a:solidFill>
              <a:latin typeface="Times New Roman" pitchFamily="18" charset="0"/>
              <a:cs typeface="Times New Roman" pitchFamily="18" charset="0"/>
            </a:rPr>
            <a:t>благодаря сопричастности божественному акту творения.</a:t>
          </a:r>
        </a:p>
        <a:p>
          <a:pPr algn="ctr" defTabSz="889000">
            <a:lnSpc>
              <a:spcPct val="90000"/>
            </a:lnSpc>
            <a:spcBef>
              <a:spcPct val="0"/>
            </a:spcBef>
            <a:spcAft>
              <a:spcPct val="35000"/>
            </a:spcAft>
          </a:pPr>
          <a:r>
            <a:rPr lang="ru-RU" sz="2400" dirty="0" smtClean="0">
              <a:solidFill>
                <a:srgbClr val="FF0000"/>
              </a:solidFill>
              <a:latin typeface="Times New Roman" pitchFamily="18" charset="0"/>
              <a:cs typeface="Times New Roman" pitchFamily="18" charset="0"/>
            </a:rPr>
            <a:t>В Боге то есть в бытии простом и несотворенном, сущность и существование совпадают. Сущность Бога определяет его существование.</a:t>
          </a:r>
        </a:p>
        <a:p>
          <a:pPr algn="l" defTabSz="889000">
            <a:lnSpc>
              <a:spcPct val="90000"/>
            </a:lnSpc>
            <a:spcBef>
              <a:spcPct val="0"/>
            </a:spcBef>
            <a:spcAft>
              <a:spcPct val="35000"/>
            </a:spcAft>
          </a:pPr>
          <a:r>
            <a:rPr lang="ru-RU" sz="2800" dirty="0" smtClean="0">
              <a:solidFill>
                <a:srgbClr val="FF0000"/>
              </a:solidFill>
              <a:latin typeface="Times New Roman" pitchFamily="18" charset="0"/>
              <a:cs typeface="Times New Roman" pitchFamily="18" charset="0"/>
            </a:rPr>
            <a:t>Т.О. , мир материальных вещей существует не в силу собственной природы, а является чем-то совершенно случайным, зависимым от создателя.</a:t>
          </a:r>
        </a:p>
        <a:p>
          <a:pPr algn="l" defTabSz="889000">
            <a:lnSpc>
              <a:spcPct val="90000"/>
            </a:lnSpc>
            <a:spcBef>
              <a:spcPct val="0"/>
            </a:spcBef>
            <a:spcAft>
              <a:spcPct val="35000"/>
            </a:spcAft>
          </a:pPr>
          <a:r>
            <a:rPr lang="ru-RU" sz="2800" dirty="0" smtClean="0">
              <a:solidFill>
                <a:srgbClr val="FF0000"/>
              </a:solidFill>
              <a:latin typeface="Times New Roman" pitchFamily="18" charset="0"/>
              <a:cs typeface="Times New Roman" pitchFamily="18" charset="0"/>
            </a:rPr>
            <a:t>В сущности вещи  не заложено существование этой вещи. В противоположность этому Бог- бытие абсолютно необходимое, а, следовательно, должен существовать, ибо это заключено в его сущности.</a:t>
          </a:r>
        </a:p>
        <a:p>
          <a:pPr algn="ctr" defTabSz="889000">
            <a:lnSpc>
              <a:spcPct val="90000"/>
            </a:lnSpc>
            <a:spcBef>
              <a:spcPct val="0"/>
            </a:spcBef>
            <a:spcAft>
              <a:spcPct val="35000"/>
            </a:spcAft>
          </a:pPr>
          <a:endParaRPr lang="ru-RU" sz="2800" dirty="0" smtClean="0">
            <a:solidFill>
              <a:srgbClr val="FF0000"/>
            </a:solidFill>
            <a:latin typeface="Times New Roman" pitchFamily="18" charset="0"/>
            <a:cs typeface="Times New Roman" pitchFamily="18" charset="0"/>
          </a:endParaRPr>
        </a:p>
        <a:p>
          <a:pPr algn="ctr" defTabSz="889000">
            <a:lnSpc>
              <a:spcPct val="90000"/>
            </a:lnSpc>
            <a:spcBef>
              <a:spcPct val="0"/>
            </a:spcBef>
            <a:spcAft>
              <a:spcPct val="35000"/>
            </a:spcAft>
          </a:pPr>
          <a:endParaRPr lang="ru-RU" sz="2000" dirty="0" smtClean="0">
            <a:solidFill>
              <a:schemeClr val="tx1"/>
            </a:solidFill>
            <a:latin typeface="Times New Roman" pitchFamily="18" charset="0"/>
            <a:cs typeface="Times New Roman" pitchFamily="18" charset="0"/>
          </a:endParaRPr>
        </a:p>
        <a:p>
          <a:pPr algn="ctr" defTabSz="889000">
            <a:lnSpc>
              <a:spcPct val="90000"/>
            </a:lnSpc>
            <a:spcBef>
              <a:spcPct val="0"/>
            </a:spcBef>
            <a:spcAft>
              <a:spcPct val="35000"/>
            </a:spcAft>
          </a:pPr>
          <a:endParaRPr lang="ru-RU" sz="2000" dirty="0" smtClean="0">
            <a:solidFill>
              <a:schemeClr val="tx1"/>
            </a:solidFill>
            <a:latin typeface="Times New Roman" pitchFamily="18" charset="0"/>
            <a:cs typeface="Times New Roman" pitchFamily="18" charset="0"/>
          </a:endParaRPr>
        </a:p>
      </dgm:t>
    </dgm:pt>
    <dgm:pt modelId="{8E2F695B-0891-4C48-B565-26076D02435F}" type="parTrans" cxnId="{C8FC7035-FA22-4F0C-B63A-2A8F9978415A}">
      <dgm:prSet/>
      <dgm:spPr/>
      <dgm:t>
        <a:bodyPr/>
        <a:lstStyle/>
        <a:p>
          <a:endParaRPr lang="ru-RU"/>
        </a:p>
      </dgm:t>
    </dgm:pt>
    <dgm:pt modelId="{D882F0A2-88E0-45BB-AD77-409F8C5FB0A4}" type="sibTrans" cxnId="{C8FC7035-FA22-4F0C-B63A-2A8F9978415A}">
      <dgm:prSet/>
      <dgm:spPr/>
      <dgm:t>
        <a:bodyPr/>
        <a:lstStyle/>
        <a:p>
          <a:endParaRPr lang="ru-RU"/>
        </a:p>
      </dgm:t>
    </dgm:pt>
    <dgm:pt modelId="{D0E9C654-8D8F-4C10-B29C-B8467F2C65FB}" type="pres">
      <dgm:prSet presAssocID="{64D0A91B-E29C-4867-8307-06181AC035C4}" presName="diagram" presStyleCnt="0">
        <dgm:presLayoutVars>
          <dgm:dir/>
          <dgm:resizeHandles val="exact"/>
        </dgm:presLayoutVars>
      </dgm:prSet>
      <dgm:spPr/>
      <dgm:t>
        <a:bodyPr/>
        <a:lstStyle/>
        <a:p>
          <a:endParaRPr lang="ru-RU"/>
        </a:p>
      </dgm:t>
    </dgm:pt>
    <dgm:pt modelId="{F47669DF-B089-4822-A678-084810DD1319}" type="pres">
      <dgm:prSet presAssocID="{E0D9B213-BCD7-4F77-8256-D2135967E4AF}" presName="node" presStyleLbl="node1" presStyleIdx="0" presStyleCnt="1" custLinFactNeighborX="422" custLinFactNeighborY="16">
        <dgm:presLayoutVars>
          <dgm:bulletEnabled val="1"/>
        </dgm:presLayoutVars>
      </dgm:prSet>
      <dgm:spPr/>
      <dgm:t>
        <a:bodyPr/>
        <a:lstStyle/>
        <a:p>
          <a:endParaRPr lang="ru-RU"/>
        </a:p>
      </dgm:t>
    </dgm:pt>
  </dgm:ptLst>
  <dgm:cxnLst>
    <dgm:cxn modelId="{B0769F87-EFA0-41DE-962D-8110C44AD2D2}" type="presOf" srcId="{64D0A91B-E29C-4867-8307-06181AC035C4}" destId="{D0E9C654-8D8F-4C10-B29C-B8467F2C65FB}" srcOrd="0" destOrd="0" presId="urn:microsoft.com/office/officeart/2005/8/layout/default#7"/>
    <dgm:cxn modelId="{C8FC7035-FA22-4F0C-B63A-2A8F9978415A}" srcId="{64D0A91B-E29C-4867-8307-06181AC035C4}" destId="{E0D9B213-BCD7-4F77-8256-D2135967E4AF}" srcOrd="0" destOrd="0" parTransId="{8E2F695B-0891-4C48-B565-26076D02435F}" sibTransId="{D882F0A2-88E0-45BB-AD77-409F8C5FB0A4}"/>
    <dgm:cxn modelId="{F054F139-C6F5-45B2-9FB8-8579170688A0}" type="presOf" srcId="{E0D9B213-BCD7-4F77-8256-D2135967E4AF}" destId="{F47669DF-B089-4822-A678-084810DD1319}" srcOrd="0" destOrd="0" presId="urn:microsoft.com/office/officeart/2005/8/layout/default#7"/>
    <dgm:cxn modelId="{DE136C4D-2910-4D73-9038-8F2AA3468422}" type="presParOf" srcId="{D0E9C654-8D8F-4C10-B29C-B8467F2C65FB}" destId="{F47669DF-B089-4822-A678-084810DD1319}" srcOrd="0" destOrd="0" presId="urn:microsoft.com/office/officeart/2005/8/layout/defaul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3.xml><?xml version="1.0" encoding="utf-8"?>
<dgm:dataModel xmlns:dgm="http://schemas.openxmlformats.org/drawingml/2006/diagram" xmlns:a="http://schemas.openxmlformats.org/drawingml/2006/main">
  <dgm:ptLst>
    <dgm:pt modelId="{64D0A91B-E29C-4867-8307-06181AC035C4}" type="doc">
      <dgm:prSet loTypeId="urn:microsoft.com/office/officeart/2005/8/layout/default#7" loCatId="list" qsTypeId="urn:microsoft.com/office/officeart/2005/8/quickstyle/simple5" qsCatId="simple" csTypeId="urn:microsoft.com/office/officeart/2005/8/colors/accent1_3" csCatId="accent1" phldr="1"/>
      <dgm:spPr/>
      <dgm:t>
        <a:bodyPr/>
        <a:lstStyle/>
        <a:p>
          <a:endParaRPr lang="ru-RU"/>
        </a:p>
      </dgm:t>
    </dgm:pt>
    <dgm:pt modelId="{FFCE5B76-8A0E-497C-9A79-564BB0BD61C8}">
      <dgm:prSet/>
      <dgm:spPr/>
      <dgm:t>
        <a:bodyPr/>
        <a:lstStyle/>
        <a:p>
          <a:r>
            <a:rPr lang="ru-RU" dirty="0" smtClean="0">
              <a:latin typeface="Times New Roman" pitchFamily="18" charset="0"/>
              <a:cs typeface="Times New Roman" pitchFamily="18" charset="0"/>
            </a:rPr>
            <a:t>Одна из проблем схоластики – </a:t>
          </a:r>
          <a:r>
            <a:rPr lang="ru-RU" dirty="0" smtClean="0">
              <a:solidFill>
                <a:srgbClr val="FF0000"/>
              </a:solidFill>
              <a:latin typeface="Times New Roman" pitchFamily="18" charset="0"/>
              <a:cs typeface="Times New Roman" pitchFamily="18" charset="0"/>
            </a:rPr>
            <a:t>степень познаваемости сотворенного мира, т.е. соотношение единичных вещей и общих понятий, отражающих их сущность </a:t>
          </a:r>
          <a:r>
            <a:rPr lang="ru-RU" dirty="0" smtClean="0">
              <a:latin typeface="Times New Roman" pitchFamily="18" charset="0"/>
              <a:cs typeface="Times New Roman" pitchFamily="18" charset="0"/>
            </a:rPr>
            <a:t>(универсалий) Разрешение этой проблемы вылилось в противостояние </a:t>
          </a:r>
          <a:r>
            <a:rPr lang="ru-RU" dirty="0" smtClean="0">
              <a:solidFill>
                <a:srgbClr val="FF0000"/>
              </a:solidFill>
              <a:latin typeface="Times New Roman" pitchFamily="18" charset="0"/>
              <a:cs typeface="Times New Roman" pitchFamily="18" charset="0"/>
            </a:rPr>
            <a:t>школ реализма и номинализма.</a:t>
          </a:r>
          <a:endParaRPr lang="ru-RU" dirty="0">
            <a:solidFill>
              <a:srgbClr val="FF0000"/>
            </a:solidFill>
          </a:endParaRPr>
        </a:p>
      </dgm:t>
    </dgm:pt>
    <dgm:pt modelId="{8F677CC1-3988-4288-A5B0-7C36FC5C9AEB}" type="parTrans" cxnId="{6D274E15-6F87-4408-A9AA-436CB88C6CE3}">
      <dgm:prSet/>
      <dgm:spPr/>
      <dgm:t>
        <a:bodyPr/>
        <a:lstStyle/>
        <a:p>
          <a:endParaRPr lang="ru-RU"/>
        </a:p>
      </dgm:t>
    </dgm:pt>
    <dgm:pt modelId="{51507CA1-F83B-4AEE-B120-B59BC756BDA8}" type="sibTrans" cxnId="{6D274E15-6F87-4408-A9AA-436CB88C6CE3}">
      <dgm:prSet/>
      <dgm:spPr/>
      <dgm:t>
        <a:bodyPr/>
        <a:lstStyle/>
        <a:p>
          <a:endParaRPr lang="ru-RU"/>
        </a:p>
      </dgm:t>
    </dgm:pt>
    <dgm:pt modelId="{D0E9C654-8D8F-4C10-B29C-B8467F2C65FB}" type="pres">
      <dgm:prSet presAssocID="{64D0A91B-E29C-4867-8307-06181AC035C4}" presName="diagram" presStyleCnt="0">
        <dgm:presLayoutVars>
          <dgm:dir/>
          <dgm:resizeHandles val="exact"/>
        </dgm:presLayoutVars>
      </dgm:prSet>
      <dgm:spPr/>
      <dgm:t>
        <a:bodyPr/>
        <a:lstStyle/>
        <a:p>
          <a:endParaRPr lang="ru-RU"/>
        </a:p>
      </dgm:t>
    </dgm:pt>
    <dgm:pt modelId="{9277E9A7-09A2-405D-8080-025F66098EFA}" type="pres">
      <dgm:prSet presAssocID="{FFCE5B76-8A0E-497C-9A79-564BB0BD61C8}" presName="node" presStyleLbl="node1" presStyleIdx="0" presStyleCnt="1">
        <dgm:presLayoutVars>
          <dgm:bulletEnabled val="1"/>
        </dgm:presLayoutVars>
      </dgm:prSet>
      <dgm:spPr/>
      <dgm:t>
        <a:bodyPr/>
        <a:lstStyle/>
        <a:p>
          <a:endParaRPr lang="ru-RU"/>
        </a:p>
      </dgm:t>
    </dgm:pt>
  </dgm:ptLst>
  <dgm:cxnLst>
    <dgm:cxn modelId="{6D274E15-6F87-4408-A9AA-436CB88C6CE3}" srcId="{64D0A91B-E29C-4867-8307-06181AC035C4}" destId="{FFCE5B76-8A0E-497C-9A79-564BB0BD61C8}" srcOrd="0" destOrd="0" parTransId="{8F677CC1-3988-4288-A5B0-7C36FC5C9AEB}" sibTransId="{51507CA1-F83B-4AEE-B120-B59BC756BDA8}"/>
    <dgm:cxn modelId="{BD78522C-7EC9-4C63-B788-799FBEB0AAEB}" type="presOf" srcId="{64D0A91B-E29C-4867-8307-06181AC035C4}" destId="{D0E9C654-8D8F-4C10-B29C-B8467F2C65FB}" srcOrd="0" destOrd="0" presId="urn:microsoft.com/office/officeart/2005/8/layout/default#7"/>
    <dgm:cxn modelId="{6A1F8711-0C81-4B8B-8393-2D1124609E0A}" type="presOf" srcId="{FFCE5B76-8A0E-497C-9A79-564BB0BD61C8}" destId="{9277E9A7-09A2-405D-8080-025F66098EFA}" srcOrd="0" destOrd="0" presId="urn:microsoft.com/office/officeart/2005/8/layout/default#7"/>
    <dgm:cxn modelId="{2CC59A23-9936-4BB2-A848-05C8D7ECB49B}" type="presParOf" srcId="{D0E9C654-8D8F-4C10-B29C-B8467F2C65FB}" destId="{9277E9A7-09A2-405D-8080-025F66098EFA}" srcOrd="0" destOrd="0" presId="urn:microsoft.com/office/officeart/2005/8/layout/defaul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4.xml><?xml version="1.0" encoding="utf-8"?>
<dgm:dataModel xmlns:dgm="http://schemas.openxmlformats.org/drawingml/2006/diagram" xmlns:a="http://schemas.openxmlformats.org/drawingml/2006/main">
  <dgm:ptLst>
    <dgm:pt modelId="{64D0A91B-E29C-4867-8307-06181AC035C4}" type="doc">
      <dgm:prSet loTypeId="urn:microsoft.com/office/officeart/2005/8/layout/default#7" loCatId="list" qsTypeId="urn:microsoft.com/office/officeart/2005/8/quickstyle/simple5" qsCatId="simple" csTypeId="urn:microsoft.com/office/officeart/2005/8/colors/accent1_3" csCatId="accent1" phldr="1"/>
      <dgm:spPr/>
      <dgm:t>
        <a:bodyPr/>
        <a:lstStyle/>
        <a:p>
          <a:endParaRPr lang="ru-RU"/>
        </a:p>
      </dgm:t>
    </dgm:pt>
    <dgm:pt modelId="{FFCE5B76-8A0E-497C-9A79-564BB0BD61C8}">
      <dgm:prSet/>
      <dgm:spPr/>
      <dgm:t>
        <a:bodyPr/>
        <a:lstStyle/>
        <a:p>
          <a:r>
            <a:rPr lang="ru-RU" dirty="0" smtClean="0">
              <a:solidFill>
                <a:srgbClr val="FF0000"/>
              </a:solidFill>
              <a:latin typeface="Times New Roman" pitchFamily="18" charset="0"/>
              <a:cs typeface="Times New Roman" pitchFamily="18" charset="0"/>
            </a:rPr>
            <a:t>Реализм: </a:t>
          </a:r>
          <a:r>
            <a:rPr lang="ru-RU" dirty="0" smtClean="0">
              <a:latin typeface="Times New Roman" pitchFamily="18" charset="0"/>
              <a:cs typeface="Times New Roman" pitchFamily="18" charset="0"/>
            </a:rPr>
            <a:t>Ансельм Кентерберийский, Фома Аквинский.</a:t>
          </a:r>
        </a:p>
        <a:p>
          <a:r>
            <a:rPr lang="ru-RU" dirty="0" smtClean="0">
              <a:latin typeface="Times New Roman" pitchFamily="18" charset="0"/>
              <a:cs typeface="Times New Roman" pitchFamily="18" charset="0"/>
            </a:rPr>
            <a:t> В основе их представлений о соотношении единичных вещей и общих понятий (универсалий) лежало учение Платона об идеях. Первоначальным истинным бытием </a:t>
          </a:r>
          <a:r>
            <a:rPr lang="ru-RU" dirty="0" smtClean="0">
              <a:solidFill>
                <a:srgbClr val="FF0000"/>
              </a:solidFill>
              <a:latin typeface="Times New Roman" pitchFamily="18" charset="0"/>
              <a:cs typeface="Times New Roman" pitchFamily="18" charset="0"/>
            </a:rPr>
            <a:t> является мир общих понятий, идей, универсалий,</a:t>
          </a:r>
          <a:r>
            <a:rPr lang="ru-RU" dirty="0" smtClean="0">
              <a:latin typeface="Times New Roman" pitchFamily="18" charset="0"/>
              <a:cs typeface="Times New Roman" pitchFamily="18" charset="0"/>
            </a:rPr>
            <a:t> а не реальный физический мир. Универсалии имеют реальное существование и предшествуют существованию единичных вещей.( Вначале появляется идея стола, а потом создается сам стол).</a:t>
          </a:r>
          <a:br>
            <a:rPr lang="ru-RU" dirty="0" smtClean="0">
              <a:latin typeface="Times New Roman" pitchFamily="18" charset="0"/>
              <a:cs typeface="Times New Roman" pitchFamily="18" charset="0"/>
            </a:rPr>
          </a:br>
          <a:r>
            <a:rPr lang="ru-RU" dirty="0" smtClean="0">
              <a:solidFill>
                <a:srgbClr val="FF0000"/>
              </a:solidFill>
              <a:latin typeface="Times New Roman" pitchFamily="18" charset="0"/>
              <a:cs typeface="Times New Roman" pitchFamily="18" charset="0"/>
            </a:rPr>
            <a:t>Номинализм.: </a:t>
          </a:r>
          <a:r>
            <a:rPr lang="ru-RU" dirty="0" smtClean="0">
              <a:latin typeface="Times New Roman" pitchFamily="18" charset="0"/>
              <a:cs typeface="Times New Roman" pitchFamily="18" charset="0"/>
            </a:rPr>
            <a:t>Дунст Скотт, Уильям Оккам. </a:t>
          </a:r>
        </a:p>
        <a:p>
          <a:r>
            <a:rPr lang="ru-RU" dirty="0" smtClean="0">
              <a:latin typeface="Times New Roman" pitchFamily="18" charset="0"/>
              <a:cs typeface="Times New Roman" pitchFamily="18" charset="0"/>
            </a:rPr>
            <a:t>Общие понятия есть лишь имена, которыми мы наделяем реально существующие единичные вещи. Общие понятия это не самостоятельные вещи, а лишь мысли, имена, создаваемые нашим умом в результате абстрагирования признаков, общих для тех или иных предметов и явлений. В Божественном разуме нет каких-либо общих понятий. Они появляются уже после сотворения мира.</a:t>
          </a:r>
          <a:endParaRPr lang="ru-RU" dirty="0"/>
        </a:p>
      </dgm:t>
    </dgm:pt>
    <dgm:pt modelId="{8F677CC1-3988-4288-A5B0-7C36FC5C9AEB}" type="parTrans" cxnId="{6D274E15-6F87-4408-A9AA-436CB88C6CE3}">
      <dgm:prSet/>
      <dgm:spPr/>
      <dgm:t>
        <a:bodyPr/>
        <a:lstStyle/>
        <a:p>
          <a:endParaRPr lang="ru-RU"/>
        </a:p>
      </dgm:t>
    </dgm:pt>
    <dgm:pt modelId="{51507CA1-F83B-4AEE-B120-B59BC756BDA8}" type="sibTrans" cxnId="{6D274E15-6F87-4408-A9AA-436CB88C6CE3}">
      <dgm:prSet/>
      <dgm:spPr/>
      <dgm:t>
        <a:bodyPr/>
        <a:lstStyle/>
        <a:p>
          <a:endParaRPr lang="ru-RU"/>
        </a:p>
      </dgm:t>
    </dgm:pt>
    <dgm:pt modelId="{D0E9C654-8D8F-4C10-B29C-B8467F2C65FB}" type="pres">
      <dgm:prSet presAssocID="{64D0A91B-E29C-4867-8307-06181AC035C4}" presName="diagram" presStyleCnt="0">
        <dgm:presLayoutVars>
          <dgm:dir/>
          <dgm:resizeHandles val="exact"/>
        </dgm:presLayoutVars>
      </dgm:prSet>
      <dgm:spPr/>
      <dgm:t>
        <a:bodyPr/>
        <a:lstStyle/>
        <a:p>
          <a:endParaRPr lang="ru-RU"/>
        </a:p>
      </dgm:t>
    </dgm:pt>
    <dgm:pt modelId="{9277E9A7-09A2-405D-8080-025F66098EFA}" type="pres">
      <dgm:prSet presAssocID="{FFCE5B76-8A0E-497C-9A79-564BB0BD61C8}" presName="node" presStyleLbl="node1" presStyleIdx="0" presStyleCnt="1">
        <dgm:presLayoutVars>
          <dgm:bulletEnabled val="1"/>
        </dgm:presLayoutVars>
      </dgm:prSet>
      <dgm:spPr/>
      <dgm:t>
        <a:bodyPr/>
        <a:lstStyle/>
        <a:p>
          <a:endParaRPr lang="ru-RU"/>
        </a:p>
      </dgm:t>
    </dgm:pt>
  </dgm:ptLst>
  <dgm:cxnLst>
    <dgm:cxn modelId="{6D274E15-6F87-4408-A9AA-436CB88C6CE3}" srcId="{64D0A91B-E29C-4867-8307-06181AC035C4}" destId="{FFCE5B76-8A0E-497C-9A79-564BB0BD61C8}" srcOrd="0" destOrd="0" parTransId="{8F677CC1-3988-4288-A5B0-7C36FC5C9AEB}" sibTransId="{51507CA1-F83B-4AEE-B120-B59BC756BDA8}"/>
    <dgm:cxn modelId="{C98920AA-5602-4D3D-ADA6-E94F9C5B32AC}" type="presOf" srcId="{FFCE5B76-8A0E-497C-9A79-564BB0BD61C8}" destId="{9277E9A7-09A2-405D-8080-025F66098EFA}" srcOrd="0" destOrd="0" presId="urn:microsoft.com/office/officeart/2005/8/layout/default#7"/>
    <dgm:cxn modelId="{B3B37A24-A7B0-4565-8BEC-94D86B57E5CA}" type="presOf" srcId="{64D0A91B-E29C-4867-8307-06181AC035C4}" destId="{D0E9C654-8D8F-4C10-B29C-B8467F2C65FB}" srcOrd="0" destOrd="0" presId="urn:microsoft.com/office/officeart/2005/8/layout/default#7"/>
    <dgm:cxn modelId="{73866E39-CF67-4B73-9FB1-8DA5181D1900}" type="presParOf" srcId="{D0E9C654-8D8F-4C10-B29C-B8467F2C65FB}" destId="{9277E9A7-09A2-405D-8080-025F66098EFA}" srcOrd="0" destOrd="0" presId="urn:microsoft.com/office/officeart/2005/8/layout/defaul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5.xml><?xml version="1.0" encoding="utf-8"?>
<dgm:dataModel xmlns:dgm="http://schemas.openxmlformats.org/drawingml/2006/diagram" xmlns:a="http://schemas.openxmlformats.org/drawingml/2006/main">
  <dgm:ptLst>
    <dgm:pt modelId="{64D0A91B-E29C-4867-8307-06181AC035C4}" type="doc">
      <dgm:prSet loTypeId="urn:microsoft.com/office/officeart/2005/8/layout/default#7" loCatId="list" qsTypeId="urn:microsoft.com/office/officeart/2005/8/quickstyle/simple5" qsCatId="simple" csTypeId="urn:microsoft.com/office/officeart/2005/8/colors/accent1_3" csCatId="accent1" phldr="1"/>
      <dgm:spPr/>
      <dgm:t>
        <a:bodyPr/>
        <a:lstStyle/>
        <a:p>
          <a:endParaRPr lang="ru-RU"/>
        </a:p>
      </dgm:t>
    </dgm:pt>
    <dgm:pt modelId="{E0D9B213-BCD7-4F77-8256-D2135967E4AF}">
      <dgm:prSet custT="1"/>
      <dgm:spPr/>
      <dgm:t>
        <a:bodyPr/>
        <a:lstStyle/>
        <a:p>
          <a:pPr defTabSz="889000">
            <a:lnSpc>
              <a:spcPct val="90000"/>
            </a:lnSpc>
            <a:spcBef>
              <a:spcPct val="0"/>
            </a:spcBef>
            <a:spcAft>
              <a:spcPct val="35000"/>
            </a:spcAft>
          </a:pPr>
          <a:r>
            <a:rPr lang="ru-RU" sz="2800" dirty="0" smtClean="0">
              <a:solidFill>
                <a:srgbClr val="FF0000"/>
              </a:solidFill>
              <a:latin typeface="Times New Roman" pitchFamily="18" charset="0"/>
              <a:cs typeface="Times New Roman" pitchFamily="18" charset="0"/>
            </a:rPr>
            <a:t>Схоластика:</a:t>
          </a:r>
        </a:p>
        <a:p>
          <a:pPr defTabSz="889000">
            <a:lnSpc>
              <a:spcPct val="90000"/>
            </a:lnSpc>
            <a:spcBef>
              <a:spcPct val="0"/>
            </a:spcBef>
            <a:spcAft>
              <a:spcPct val="35000"/>
            </a:spcAft>
          </a:pPr>
          <a:r>
            <a:rPr lang="ru-RU" sz="2800" dirty="0" smtClean="0">
              <a:solidFill>
                <a:srgbClr val="FF0000"/>
              </a:solidFill>
              <a:latin typeface="Times New Roman" pitchFamily="18" charset="0"/>
              <a:cs typeface="Times New Roman" pitchFamily="18" charset="0"/>
            </a:rPr>
            <a:t>1. Рационалистическое направление. Ансельм Кентерберийский, Фома Аквинский, </a:t>
          </a:r>
          <a:r>
            <a:rPr lang="ru-RU" sz="2800" dirty="0" err="1" smtClean="0">
              <a:solidFill>
                <a:srgbClr val="FF0000"/>
              </a:solidFill>
              <a:latin typeface="Times New Roman" pitchFamily="18" charset="0"/>
              <a:cs typeface="Times New Roman" pitchFamily="18" charset="0"/>
            </a:rPr>
            <a:t>Дунс</a:t>
          </a:r>
          <a:r>
            <a:rPr lang="ru-RU" sz="2800" dirty="0" smtClean="0">
              <a:solidFill>
                <a:srgbClr val="FF0000"/>
              </a:solidFill>
              <a:latin typeface="Times New Roman" pitchFamily="18" charset="0"/>
              <a:cs typeface="Times New Roman" pitchFamily="18" charset="0"/>
            </a:rPr>
            <a:t> Скотт, Уильям Оккам.</a:t>
          </a:r>
        </a:p>
        <a:p>
          <a:pPr defTabSz="889000">
            <a:lnSpc>
              <a:spcPct val="90000"/>
            </a:lnSpc>
            <a:spcBef>
              <a:spcPct val="0"/>
            </a:spcBef>
            <a:spcAft>
              <a:spcPct val="35000"/>
            </a:spcAft>
          </a:pPr>
          <a:r>
            <a:rPr lang="ru-RU" sz="2800" dirty="0" smtClean="0">
              <a:solidFill>
                <a:schemeClr val="tx1"/>
              </a:solidFill>
              <a:latin typeface="Times New Roman" pitchFamily="18" charset="0"/>
              <a:cs typeface="Times New Roman" pitchFamily="18" charset="0"/>
            </a:rPr>
            <a:t>Рационализм – философское направление, полагающее человеческий разум способным познавать законы природы и общества, а также единственным источником познания, не нуждающимся в чувственном опыте.</a:t>
          </a:r>
        </a:p>
        <a:p>
          <a:pPr defTabSz="889000">
            <a:lnSpc>
              <a:spcPct val="90000"/>
            </a:lnSpc>
            <a:spcBef>
              <a:spcPct val="0"/>
            </a:spcBef>
            <a:spcAft>
              <a:spcPct val="35000"/>
            </a:spcAft>
          </a:pPr>
          <a:r>
            <a:rPr lang="ru-RU" sz="2800" dirty="0" smtClean="0">
              <a:solidFill>
                <a:srgbClr val="FF0000"/>
              </a:solidFill>
              <a:latin typeface="Times New Roman" pitchFamily="18" charset="0"/>
              <a:cs typeface="Times New Roman" pitchFamily="18" charset="0"/>
            </a:rPr>
            <a:t>2. Мистическое направление. Бернар </a:t>
          </a:r>
          <a:r>
            <a:rPr lang="ru-RU" sz="2800" dirty="0" err="1" smtClean="0">
              <a:solidFill>
                <a:srgbClr val="FF0000"/>
              </a:solidFill>
              <a:latin typeface="Times New Roman" pitchFamily="18" charset="0"/>
              <a:cs typeface="Times New Roman" pitchFamily="18" charset="0"/>
            </a:rPr>
            <a:t>Клервосский</a:t>
          </a:r>
          <a:r>
            <a:rPr lang="ru-RU" sz="2800" dirty="0" smtClean="0">
              <a:solidFill>
                <a:srgbClr val="FF0000"/>
              </a:solidFill>
              <a:latin typeface="Times New Roman" pitchFamily="18" charset="0"/>
              <a:cs typeface="Times New Roman" pitchFamily="18" charset="0"/>
            </a:rPr>
            <a:t>.  </a:t>
          </a:r>
          <a:r>
            <a:rPr lang="ru-RU" sz="2800" dirty="0" err="1" smtClean="0">
              <a:solidFill>
                <a:srgbClr val="FF0000"/>
              </a:solidFill>
              <a:latin typeface="Times New Roman" pitchFamily="18" charset="0"/>
              <a:cs typeface="Times New Roman" pitchFamily="18" charset="0"/>
            </a:rPr>
            <a:t>Бонавентура</a:t>
          </a:r>
          <a:r>
            <a:rPr lang="ru-RU" sz="2800" dirty="0" smtClean="0">
              <a:solidFill>
                <a:srgbClr val="FF0000"/>
              </a:solidFill>
              <a:latin typeface="Times New Roman" pitchFamily="18" charset="0"/>
              <a:cs typeface="Times New Roman" pitchFamily="18" charset="0"/>
            </a:rPr>
            <a:t> (Джованни </a:t>
          </a:r>
          <a:r>
            <a:rPr lang="ru-RU" sz="2800" dirty="0" err="1" smtClean="0">
              <a:solidFill>
                <a:srgbClr val="FF0000"/>
              </a:solidFill>
              <a:latin typeface="Times New Roman" pitchFamily="18" charset="0"/>
              <a:cs typeface="Times New Roman" pitchFamily="18" charset="0"/>
            </a:rPr>
            <a:t>Фиданца</a:t>
          </a:r>
          <a:r>
            <a:rPr lang="ru-RU" sz="2800" dirty="0" smtClean="0">
              <a:solidFill>
                <a:srgbClr val="FF0000"/>
              </a:solidFill>
              <a:latin typeface="Times New Roman" pitchFamily="18" charset="0"/>
              <a:cs typeface="Times New Roman" pitchFamily="18" charset="0"/>
            </a:rPr>
            <a:t>),  </a:t>
          </a:r>
          <a:r>
            <a:rPr lang="ru-RU" sz="2800" dirty="0" err="1" smtClean="0">
              <a:solidFill>
                <a:srgbClr val="FF0000"/>
              </a:solidFill>
              <a:latin typeface="Times New Roman" pitchFamily="18" charset="0"/>
              <a:cs typeface="Times New Roman" pitchFamily="18" charset="0"/>
            </a:rPr>
            <a:t>Мейстер</a:t>
          </a:r>
          <a:r>
            <a:rPr lang="ru-RU" sz="2800" dirty="0" smtClean="0">
              <a:solidFill>
                <a:srgbClr val="FF0000"/>
              </a:solidFill>
              <a:latin typeface="Times New Roman" pitchFamily="18" charset="0"/>
              <a:cs typeface="Times New Roman" pitchFamily="18" charset="0"/>
            </a:rPr>
            <a:t> </a:t>
          </a:r>
          <a:r>
            <a:rPr lang="ru-RU" sz="2800" dirty="0" err="1" smtClean="0">
              <a:solidFill>
                <a:srgbClr val="FF0000"/>
              </a:solidFill>
              <a:latin typeface="Times New Roman" pitchFamily="18" charset="0"/>
              <a:cs typeface="Times New Roman" pitchFamily="18" charset="0"/>
            </a:rPr>
            <a:t>Эйкхарт</a:t>
          </a:r>
          <a:endParaRPr lang="ru-RU" sz="2800" dirty="0" smtClean="0">
            <a:solidFill>
              <a:srgbClr val="FF0000"/>
            </a:solidFill>
            <a:latin typeface="Times New Roman" pitchFamily="18" charset="0"/>
            <a:cs typeface="Times New Roman" pitchFamily="18" charset="0"/>
          </a:endParaRPr>
        </a:p>
        <a:p>
          <a:pPr defTabSz="889000">
            <a:lnSpc>
              <a:spcPct val="90000"/>
            </a:lnSpc>
            <a:spcBef>
              <a:spcPct val="0"/>
            </a:spcBef>
            <a:spcAft>
              <a:spcPct val="35000"/>
            </a:spcAft>
          </a:pPr>
          <a:r>
            <a:rPr lang="ru-RU" sz="2800" dirty="0" smtClean="0">
              <a:solidFill>
                <a:schemeClr val="tx1"/>
              </a:solidFill>
              <a:latin typeface="Times New Roman" pitchFamily="18" charset="0"/>
              <a:cs typeface="Times New Roman" pitchFamily="18" charset="0"/>
            </a:rPr>
            <a:t>Мистическое направление: </a:t>
          </a:r>
        </a:p>
        <a:p>
          <a:pPr defTabSz="889000">
            <a:lnSpc>
              <a:spcPct val="90000"/>
            </a:lnSpc>
            <a:spcBef>
              <a:spcPct val="0"/>
            </a:spcBef>
            <a:spcAft>
              <a:spcPct val="35000"/>
            </a:spcAft>
          </a:pPr>
          <a:r>
            <a:rPr lang="ru-RU" sz="2800" dirty="0" smtClean="0">
              <a:solidFill>
                <a:schemeClr val="tx1"/>
              </a:solidFill>
              <a:latin typeface="Times New Roman" pitchFamily="18" charset="0"/>
              <a:cs typeface="Times New Roman" pitchFamily="18" charset="0"/>
            </a:rPr>
            <a:t>-Бернар </a:t>
          </a:r>
          <a:r>
            <a:rPr lang="ru-RU" sz="2800" dirty="0" err="1" smtClean="0">
              <a:solidFill>
                <a:schemeClr val="tx1"/>
              </a:solidFill>
              <a:latin typeface="Times New Roman" pitchFamily="18" charset="0"/>
              <a:cs typeface="Times New Roman" pitchFamily="18" charset="0"/>
            </a:rPr>
            <a:t>Клервосский</a:t>
          </a:r>
          <a:r>
            <a:rPr lang="ru-RU" sz="2800" dirty="0" smtClean="0">
              <a:solidFill>
                <a:schemeClr val="tx1"/>
              </a:solidFill>
              <a:latin typeface="Times New Roman" pitchFamily="18" charset="0"/>
              <a:cs typeface="Times New Roman" pitchFamily="18" charset="0"/>
            </a:rPr>
            <a:t> (общение с Богом предполагает аскетизм и подвижничество мистической практики);</a:t>
          </a:r>
        </a:p>
        <a:p>
          <a:pPr defTabSz="889000">
            <a:lnSpc>
              <a:spcPct val="90000"/>
            </a:lnSpc>
            <a:spcBef>
              <a:spcPct val="0"/>
            </a:spcBef>
            <a:spcAft>
              <a:spcPct val="35000"/>
            </a:spcAft>
          </a:pPr>
          <a:r>
            <a:rPr lang="ru-RU" sz="2800" dirty="0" smtClean="0">
              <a:solidFill>
                <a:schemeClr val="tx1"/>
              </a:solidFill>
              <a:latin typeface="Times New Roman" pitchFamily="18" charset="0"/>
              <a:cs typeface="Times New Roman" pitchFamily="18" charset="0"/>
            </a:rPr>
            <a:t>  -</a:t>
          </a:r>
          <a:r>
            <a:rPr lang="ru-RU" sz="2800" dirty="0" err="1" smtClean="0">
              <a:solidFill>
                <a:schemeClr val="tx1"/>
              </a:solidFill>
              <a:latin typeface="Times New Roman" pitchFamily="18" charset="0"/>
              <a:cs typeface="Times New Roman" pitchFamily="18" charset="0"/>
            </a:rPr>
            <a:t>Бонавентура</a:t>
          </a:r>
          <a:r>
            <a:rPr lang="ru-RU" sz="2800" dirty="0" smtClean="0">
              <a:solidFill>
                <a:schemeClr val="tx1"/>
              </a:solidFill>
              <a:latin typeface="Times New Roman" pitchFamily="18" charset="0"/>
              <a:cs typeface="Times New Roman" pitchFamily="18" charset="0"/>
            </a:rPr>
            <a:t> (всякое познание – </a:t>
          </a:r>
          <a:r>
            <a:rPr lang="ru-RU" sz="2800" dirty="0" err="1" smtClean="0">
              <a:solidFill>
                <a:schemeClr val="tx1"/>
              </a:solidFill>
              <a:latin typeface="Times New Roman" pitchFamily="18" charset="0"/>
              <a:cs typeface="Times New Roman" pitchFamily="18" charset="0"/>
            </a:rPr>
            <a:t>познание</a:t>
          </a:r>
          <a:r>
            <a:rPr lang="ru-RU" sz="2800" dirty="0" smtClean="0">
              <a:solidFill>
                <a:schemeClr val="tx1"/>
              </a:solidFill>
              <a:latin typeface="Times New Roman" pitchFamily="18" charset="0"/>
              <a:cs typeface="Times New Roman" pitchFamily="18" charset="0"/>
            </a:rPr>
            <a:t> Бога, поэтому познание Бога осуществляется через познание собственной души);</a:t>
          </a:r>
        </a:p>
        <a:p>
          <a:pPr defTabSz="889000">
            <a:lnSpc>
              <a:spcPct val="90000"/>
            </a:lnSpc>
            <a:spcBef>
              <a:spcPct val="0"/>
            </a:spcBef>
            <a:spcAft>
              <a:spcPct val="35000"/>
            </a:spcAft>
          </a:pPr>
          <a:r>
            <a:rPr lang="ru-RU" sz="2800" dirty="0" smtClean="0">
              <a:solidFill>
                <a:schemeClr val="tx1"/>
              </a:solidFill>
              <a:latin typeface="Times New Roman" pitchFamily="18" charset="0"/>
              <a:cs typeface="Times New Roman" pitchFamily="18" charset="0"/>
            </a:rPr>
            <a:t>-  </a:t>
          </a:r>
          <a:r>
            <a:rPr lang="ru-RU" sz="2800" dirty="0" err="1" smtClean="0">
              <a:solidFill>
                <a:schemeClr val="tx1"/>
              </a:solidFill>
              <a:latin typeface="Times New Roman" pitchFamily="18" charset="0"/>
              <a:cs typeface="Times New Roman" pitchFamily="18" charset="0"/>
            </a:rPr>
            <a:t>Мейстер</a:t>
          </a:r>
          <a:r>
            <a:rPr lang="ru-RU" sz="2800" dirty="0" smtClean="0">
              <a:solidFill>
                <a:schemeClr val="tx1"/>
              </a:solidFill>
              <a:latin typeface="Times New Roman" pitchFamily="18" charset="0"/>
              <a:cs typeface="Times New Roman" pitchFamily="18" charset="0"/>
            </a:rPr>
            <a:t> </a:t>
          </a:r>
          <a:r>
            <a:rPr lang="ru-RU" sz="2800" dirty="0" err="1" smtClean="0">
              <a:solidFill>
                <a:schemeClr val="tx1"/>
              </a:solidFill>
              <a:latin typeface="Times New Roman" pitchFamily="18" charset="0"/>
              <a:cs typeface="Times New Roman" pitchFamily="18" charset="0"/>
            </a:rPr>
            <a:t>Эйкхарт</a:t>
          </a:r>
          <a:r>
            <a:rPr lang="ru-RU" sz="2800" dirty="0" smtClean="0">
              <a:solidFill>
                <a:schemeClr val="tx1"/>
              </a:solidFill>
              <a:latin typeface="Times New Roman" pitchFamily="18" charset="0"/>
              <a:cs typeface="Times New Roman" pitchFamily="18" charset="0"/>
            </a:rPr>
            <a:t> (Бог во всем. « Бог мне ближе, чем я сам себе». Человек судит о Боге как о личности по себе. Мистический пантеизм. </a:t>
          </a:r>
          <a:r>
            <a:rPr lang="ru-RU" sz="2800" dirty="0" smtClean="0">
              <a:solidFill>
                <a:srgbClr val="FF0000"/>
              </a:solidFill>
              <a:latin typeface="Times New Roman" pitchFamily="18" charset="0"/>
              <a:cs typeface="Times New Roman" pitchFamily="18" charset="0"/>
            </a:rPr>
            <a:t>Пантеизм – учение  о единстве Бога и мира, идеальной и материальной сущности.)</a:t>
          </a:r>
          <a:endParaRPr lang="ru-RU" sz="2800" dirty="0" smtClean="0">
            <a:solidFill>
              <a:schemeClr val="tx1"/>
            </a:solidFill>
            <a:latin typeface="Times New Roman" pitchFamily="18" charset="0"/>
            <a:cs typeface="Times New Roman" pitchFamily="18" charset="0"/>
          </a:endParaRPr>
        </a:p>
      </dgm:t>
    </dgm:pt>
    <dgm:pt modelId="{8E2F695B-0891-4C48-B565-26076D02435F}" type="parTrans" cxnId="{C8FC7035-FA22-4F0C-B63A-2A8F9978415A}">
      <dgm:prSet/>
      <dgm:spPr/>
      <dgm:t>
        <a:bodyPr/>
        <a:lstStyle/>
        <a:p>
          <a:endParaRPr lang="ru-RU"/>
        </a:p>
      </dgm:t>
    </dgm:pt>
    <dgm:pt modelId="{D882F0A2-88E0-45BB-AD77-409F8C5FB0A4}" type="sibTrans" cxnId="{C8FC7035-FA22-4F0C-B63A-2A8F9978415A}">
      <dgm:prSet/>
      <dgm:spPr/>
      <dgm:t>
        <a:bodyPr/>
        <a:lstStyle/>
        <a:p>
          <a:endParaRPr lang="ru-RU"/>
        </a:p>
      </dgm:t>
    </dgm:pt>
    <dgm:pt modelId="{D0E9C654-8D8F-4C10-B29C-B8467F2C65FB}" type="pres">
      <dgm:prSet presAssocID="{64D0A91B-E29C-4867-8307-06181AC035C4}" presName="diagram" presStyleCnt="0">
        <dgm:presLayoutVars>
          <dgm:dir/>
          <dgm:resizeHandles val="exact"/>
        </dgm:presLayoutVars>
      </dgm:prSet>
      <dgm:spPr/>
      <dgm:t>
        <a:bodyPr/>
        <a:lstStyle/>
        <a:p>
          <a:endParaRPr lang="ru-RU"/>
        </a:p>
      </dgm:t>
    </dgm:pt>
    <dgm:pt modelId="{F47669DF-B089-4822-A678-084810DD1319}" type="pres">
      <dgm:prSet presAssocID="{E0D9B213-BCD7-4F77-8256-D2135967E4AF}" presName="node" presStyleLbl="node1" presStyleIdx="0" presStyleCnt="1" custScaleX="121730" custScaleY="115970" custLinFactNeighborX="-15" custLinFactNeighborY="-4639">
        <dgm:presLayoutVars>
          <dgm:bulletEnabled val="1"/>
        </dgm:presLayoutVars>
      </dgm:prSet>
      <dgm:spPr/>
      <dgm:t>
        <a:bodyPr/>
        <a:lstStyle/>
        <a:p>
          <a:endParaRPr lang="ru-RU"/>
        </a:p>
      </dgm:t>
    </dgm:pt>
  </dgm:ptLst>
  <dgm:cxnLst>
    <dgm:cxn modelId="{C8FC7035-FA22-4F0C-B63A-2A8F9978415A}" srcId="{64D0A91B-E29C-4867-8307-06181AC035C4}" destId="{E0D9B213-BCD7-4F77-8256-D2135967E4AF}" srcOrd="0" destOrd="0" parTransId="{8E2F695B-0891-4C48-B565-26076D02435F}" sibTransId="{D882F0A2-88E0-45BB-AD77-409F8C5FB0A4}"/>
    <dgm:cxn modelId="{7C9D6F96-4595-4A09-A6B4-B1C6B82582D0}" type="presOf" srcId="{64D0A91B-E29C-4867-8307-06181AC035C4}" destId="{D0E9C654-8D8F-4C10-B29C-B8467F2C65FB}" srcOrd="0" destOrd="0" presId="urn:microsoft.com/office/officeart/2005/8/layout/default#7"/>
    <dgm:cxn modelId="{E2ADA647-FFFD-49B5-BBEA-BDB8FC124D82}" type="presOf" srcId="{E0D9B213-BCD7-4F77-8256-D2135967E4AF}" destId="{F47669DF-B089-4822-A678-084810DD1319}" srcOrd="0" destOrd="0" presId="urn:microsoft.com/office/officeart/2005/8/layout/default#7"/>
    <dgm:cxn modelId="{0FF2C801-D2E5-4D87-89D3-B160C25D824C}" type="presParOf" srcId="{D0E9C654-8D8F-4C10-B29C-B8467F2C65FB}" destId="{F47669DF-B089-4822-A678-084810DD1319}" srcOrd="0" destOrd="0" presId="urn:microsoft.com/office/officeart/2005/8/layout/defaul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6.xml><?xml version="1.0" encoding="utf-8"?>
<dgm:dataModel xmlns:dgm="http://schemas.openxmlformats.org/drawingml/2006/diagram" xmlns:a="http://schemas.openxmlformats.org/drawingml/2006/main">
  <dgm:ptLst>
    <dgm:pt modelId="{64D0A91B-E29C-4867-8307-06181AC035C4}" type="doc">
      <dgm:prSet loTypeId="urn:microsoft.com/office/officeart/2005/8/layout/default#7" loCatId="list" qsTypeId="urn:microsoft.com/office/officeart/2005/8/quickstyle/simple5" qsCatId="simple" csTypeId="urn:microsoft.com/office/officeart/2005/8/colors/accent1_3" csCatId="accent1" phldr="1"/>
      <dgm:spPr/>
      <dgm:t>
        <a:bodyPr/>
        <a:lstStyle/>
        <a:p>
          <a:endParaRPr lang="ru-RU"/>
        </a:p>
      </dgm:t>
    </dgm:pt>
    <dgm:pt modelId="{E0D9B213-BCD7-4F77-8256-D2135967E4AF}">
      <dgm:prSet custT="1"/>
      <dgm:spPr/>
      <dgm:t>
        <a:bodyPr/>
        <a:lstStyle/>
        <a:p>
          <a:pPr defTabSz="889000">
            <a:lnSpc>
              <a:spcPct val="90000"/>
            </a:lnSpc>
            <a:spcBef>
              <a:spcPct val="0"/>
            </a:spcBef>
            <a:spcAft>
              <a:spcPct val="35000"/>
            </a:spcAft>
          </a:pPr>
          <a:r>
            <a:rPr lang="ru-RU" sz="4000" dirty="0" smtClean="0">
              <a:solidFill>
                <a:schemeClr val="bg1"/>
              </a:solidFill>
              <a:latin typeface="Times New Roman" pitchFamily="18" charset="0"/>
              <a:cs typeface="Times New Roman" pitchFamily="18" charset="0"/>
            </a:rPr>
            <a:t>Вывод: Просмотрев основные положения философии Средних веков, можно сказать, что отдельно философии не существовало.</a:t>
          </a:r>
        </a:p>
        <a:p>
          <a:pPr defTabSz="889000">
            <a:lnSpc>
              <a:spcPct val="90000"/>
            </a:lnSpc>
            <a:spcBef>
              <a:spcPct val="0"/>
            </a:spcBef>
            <a:spcAft>
              <a:spcPct val="35000"/>
            </a:spcAft>
          </a:pPr>
          <a:r>
            <a:rPr lang="ru-RU" sz="4000" dirty="0" smtClean="0">
              <a:solidFill>
                <a:schemeClr val="bg1"/>
              </a:solidFill>
              <a:latin typeface="Times New Roman" pitchFamily="18" charset="0"/>
              <a:cs typeface="Times New Roman" pitchFamily="18" charset="0"/>
            </a:rPr>
            <a:t>Было только богословие с намеками на вышедшую позднее из нее науку.</a:t>
          </a:r>
        </a:p>
      </dgm:t>
    </dgm:pt>
    <dgm:pt modelId="{8E2F695B-0891-4C48-B565-26076D02435F}" type="parTrans" cxnId="{C8FC7035-FA22-4F0C-B63A-2A8F9978415A}">
      <dgm:prSet/>
      <dgm:spPr/>
      <dgm:t>
        <a:bodyPr/>
        <a:lstStyle/>
        <a:p>
          <a:endParaRPr lang="ru-RU"/>
        </a:p>
      </dgm:t>
    </dgm:pt>
    <dgm:pt modelId="{D882F0A2-88E0-45BB-AD77-409F8C5FB0A4}" type="sibTrans" cxnId="{C8FC7035-FA22-4F0C-B63A-2A8F9978415A}">
      <dgm:prSet/>
      <dgm:spPr/>
      <dgm:t>
        <a:bodyPr/>
        <a:lstStyle/>
        <a:p>
          <a:endParaRPr lang="ru-RU"/>
        </a:p>
      </dgm:t>
    </dgm:pt>
    <dgm:pt modelId="{D0E9C654-8D8F-4C10-B29C-B8467F2C65FB}" type="pres">
      <dgm:prSet presAssocID="{64D0A91B-E29C-4867-8307-06181AC035C4}" presName="diagram" presStyleCnt="0">
        <dgm:presLayoutVars>
          <dgm:dir/>
          <dgm:resizeHandles val="exact"/>
        </dgm:presLayoutVars>
      </dgm:prSet>
      <dgm:spPr/>
      <dgm:t>
        <a:bodyPr/>
        <a:lstStyle/>
        <a:p>
          <a:endParaRPr lang="ru-RU"/>
        </a:p>
      </dgm:t>
    </dgm:pt>
    <dgm:pt modelId="{F47669DF-B089-4822-A678-084810DD1319}" type="pres">
      <dgm:prSet presAssocID="{E0D9B213-BCD7-4F77-8256-D2135967E4AF}" presName="node" presStyleLbl="node1" presStyleIdx="0" presStyleCnt="1">
        <dgm:presLayoutVars>
          <dgm:bulletEnabled val="1"/>
        </dgm:presLayoutVars>
      </dgm:prSet>
      <dgm:spPr/>
      <dgm:t>
        <a:bodyPr/>
        <a:lstStyle/>
        <a:p>
          <a:endParaRPr lang="ru-RU"/>
        </a:p>
      </dgm:t>
    </dgm:pt>
  </dgm:ptLst>
  <dgm:cxnLst>
    <dgm:cxn modelId="{C8FC7035-FA22-4F0C-B63A-2A8F9978415A}" srcId="{64D0A91B-E29C-4867-8307-06181AC035C4}" destId="{E0D9B213-BCD7-4F77-8256-D2135967E4AF}" srcOrd="0" destOrd="0" parTransId="{8E2F695B-0891-4C48-B565-26076D02435F}" sibTransId="{D882F0A2-88E0-45BB-AD77-409F8C5FB0A4}"/>
    <dgm:cxn modelId="{395679FA-9E88-49F5-95C7-DF3CA163508C}" type="presOf" srcId="{E0D9B213-BCD7-4F77-8256-D2135967E4AF}" destId="{F47669DF-B089-4822-A678-084810DD1319}" srcOrd="0" destOrd="0" presId="urn:microsoft.com/office/officeart/2005/8/layout/default#7"/>
    <dgm:cxn modelId="{5692DF01-85D6-4BA3-8C2A-4A7B08EFDBAF}" type="presOf" srcId="{64D0A91B-E29C-4867-8307-06181AC035C4}" destId="{D0E9C654-8D8F-4C10-B29C-B8467F2C65FB}" srcOrd="0" destOrd="0" presId="urn:microsoft.com/office/officeart/2005/8/layout/default#7"/>
    <dgm:cxn modelId="{3DFC0948-3B57-4411-8EE0-A3DFCE0F745B}" type="presParOf" srcId="{D0E9C654-8D8F-4C10-B29C-B8467F2C65FB}" destId="{F47669DF-B089-4822-A678-084810DD1319}" srcOrd="0" destOrd="0" presId="urn:microsoft.com/office/officeart/2005/8/layout/defaul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4D0A91B-E29C-4867-8307-06181AC035C4}" type="doc">
      <dgm:prSet loTypeId="urn:microsoft.com/office/officeart/2005/8/layout/default#6" loCatId="list" qsTypeId="urn:microsoft.com/office/officeart/2005/8/quickstyle/simple5" qsCatId="simple" csTypeId="urn:microsoft.com/office/officeart/2005/8/colors/colorful5" csCatId="colorful" phldr="1"/>
      <dgm:spPr/>
      <dgm:t>
        <a:bodyPr/>
        <a:lstStyle/>
        <a:p>
          <a:endParaRPr lang="ru-RU"/>
        </a:p>
      </dgm:t>
    </dgm:pt>
    <dgm:pt modelId="{F1751166-5CC9-42BB-BEE6-187794D12FF8}">
      <dgm:prSet/>
      <dgm:spPr/>
      <dgm:t>
        <a:bodyPr/>
        <a:lstStyle/>
        <a:p>
          <a:r>
            <a:rPr lang="ru-RU" dirty="0" smtClean="0">
              <a:latin typeface="Times New Roman" pitchFamily="18" charset="0"/>
              <a:cs typeface="Times New Roman" pitchFamily="18" charset="0"/>
            </a:rPr>
            <a:t>Философия этого периода основа на  христианском вероучении, церковной догме, использованию религиозного понятийного аппарата</a:t>
          </a:r>
          <a:endParaRPr lang="ru-RU" dirty="0">
            <a:latin typeface="Times New Roman" pitchFamily="18" charset="0"/>
            <a:cs typeface="Times New Roman" pitchFamily="18" charset="0"/>
          </a:endParaRPr>
        </a:p>
      </dgm:t>
    </dgm:pt>
    <dgm:pt modelId="{BBDD1DE4-B475-4B32-B15C-95FEF01947CD}" type="parTrans" cxnId="{1FFA68D8-FC74-4EE3-9CD1-01703A3B0176}">
      <dgm:prSet/>
      <dgm:spPr/>
      <dgm:t>
        <a:bodyPr/>
        <a:lstStyle/>
        <a:p>
          <a:endParaRPr lang="ru-RU"/>
        </a:p>
      </dgm:t>
    </dgm:pt>
    <dgm:pt modelId="{039239FE-2071-4B46-84BC-D0DB7BBAA85E}" type="sibTrans" cxnId="{1FFA68D8-FC74-4EE3-9CD1-01703A3B0176}">
      <dgm:prSet/>
      <dgm:spPr/>
      <dgm:t>
        <a:bodyPr/>
        <a:lstStyle/>
        <a:p>
          <a:endParaRPr lang="ru-RU"/>
        </a:p>
      </dgm:t>
    </dgm:pt>
    <dgm:pt modelId="{812152A9-D985-49BC-A425-32CEB698729A}">
      <dgm:prSet/>
      <dgm:spPr/>
      <dgm:t>
        <a:bodyPr/>
        <a:lstStyle/>
        <a:p>
          <a:r>
            <a:rPr lang="ru-RU" dirty="0" smtClean="0">
              <a:latin typeface="Times New Roman" pitchFamily="18" charset="0"/>
              <a:cs typeface="Times New Roman" pitchFamily="18" charset="0"/>
            </a:rPr>
            <a:t>Основная задача философов средневековья – осмысление и разъяснение текстов Библии – Ветхого и Нового Заветов. Но при этом философия существовала с опорой на древнегреческих мыслителей.</a:t>
          </a:r>
        </a:p>
      </dgm:t>
    </dgm:pt>
    <dgm:pt modelId="{63CB1CBF-336D-48E2-B918-EDE52DC4DACD}" type="parTrans" cxnId="{723C6724-A4A2-41DE-B626-9F7FB9D15EEA}">
      <dgm:prSet/>
      <dgm:spPr/>
      <dgm:t>
        <a:bodyPr/>
        <a:lstStyle/>
        <a:p>
          <a:endParaRPr lang="ru-RU"/>
        </a:p>
      </dgm:t>
    </dgm:pt>
    <dgm:pt modelId="{184CAA9E-60BC-4583-8F6D-3DD6CEF45298}" type="sibTrans" cxnId="{723C6724-A4A2-41DE-B626-9F7FB9D15EEA}">
      <dgm:prSet/>
      <dgm:spPr/>
      <dgm:t>
        <a:bodyPr/>
        <a:lstStyle/>
        <a:p>
          <a:endParaRPr lang="ru-RU"/>
        </a:p>
      </dgm:t>
    </dgm:pt>
    <dgm:pt modelId="{3DE25A62-CE5C-423A-8DFE-2B2452D2E8A0}">
      <dgm:prSet/>
      <dgm:spPr/>
      <dgm:t>
        <a:bodyPr/>
        <a:lstStyle/>
        <a:p>
          <a:r>
            <a:rPr lang="ru-RU" dirty="0" smtClean="0">
              <a:latin typeface="Times New Roman" pitchFamily="18" charset="0"/>
              <a:cs typeface="Times New Roman" pitchFamily="18" charset="0"/>
            </a:rPr>
            <a:t>Философия Средних веков существует в единстве с теологией – богословием.</a:t>
          </a:r>
          <a:endParaRPr lang="ru-RU" dirty="0">
            <a:latin typeface="Times New Roman" pitchFamily="18" charset="0"/>
            <a:cs typeface="Times New Roman" pitchFamily="18" charset="0"/>
          </a:endParaRPr>
        </a:p>
      </dgm:t>
    </dgm:pt>
    <dgm:pt modelId="{C881C794-E9FE-4BD1-BC66-BCCE0DB213EF}" type="parTrans" cxnId="{91DB0EC6-5D63-4100-AAAB-26D796F7CB64}">
      <dgm:prSet/>
      <dgm:spPr/>
      <dgm:t>
        <a:bodyPr/>
        <a:lstStyle/>
        <a:p>
          <a:endParaRPr lang="ru-RU"/>
        </a:p>
      </dgm:t>
    </dgm:pt>
    <dgm:pt modelId="{48F86692-14E0-4358-9BD9-84F197AB4961}" type="sibTrans" cxnId="{91DB0EC6-5D63-4100-AAAB-26D796F7CB64}">
      <dgm:prSet/>
      <dgm:spPr/>
      <dgm:t>
        <a:bodyPr/>
        <a:lstStyle/>
        <a:p>
          <a:endParaRPr lang="ru-RU"/>
        </a:p>
      </dgm:t>
    </dgm:pt>
    <dgm:pt modelId="{D0E9C654-8D8F-4C10-B29C-B8467F2C65FB}" type="pres">
      <dgm:prSet presAssocID="{64D0A91B-E29C-4867-8307-06181AC035C4}" presName="diagram" presStyleCnt="0">
        <dgm:presLayoutVars>
          <dgm:dir/>
          <dgm:resizeHandles val="exact"/>
        </dgm:presLayoutVars>
      </dgm:prSet>
      <dgm:spPr/>
      <dgm:t>
        <a:bodyPr/>
        <a:lstStyle/>
        <a:p>
          <a:endParaRPr lang="ru-RU"/>
        </a:p>
      </dgm:t>
    </dgm:pt>
    <dgm:pt modelId="{E559C2EC-CB5D-4658-A32D-FBDD08C9ABB7}" type="pres">
      <dgm:prSet presAssocID="{812152A9-D985-49BC-A425-32CEB698729A}" presName="node" presStyleLbl="node1" presStyleIdx="0" presStyleCnt="3" custLinFactY="31133" custLinFactNeighborX="-7559" custLinFactNeighborY="100000">
        <dgm:presLayoutVars>
          <dgm:bulletEnabled val="1"/>
        </dgm:presLayoutVars>
      </dgm:prSet>
      <dgm:spPr/>
      <dgm:t>
        <a:bodyPr/>
        <a:lstStyle/>
        <a:p>
          <a:endParaRPr lang="ru-RU"/>
        </a:p>
      </dgm:t>
    </dgm:pt>
    <dgm:pt modelId="{14505DDB-FE5A-4C8F-AFD9-94A065ED58DE}" type="pres">
      <dgm:prSet presAssocID="{184CAA9E-60BC-4583-8F6D-3DD6CEF45298}" presName="sibTrans" presStyleCnt="0"/>
      <dgm:spPr/>
    </dgm:pt>
    <dgm:pt modelId="{AAF4B2CC-A627-40C9-BEAE-D6D96171E480}" type="pres">
      <dgm:prSet presAssocID="{3DE25A62-CE5C-423A-8DFE-2B2452D2E8A0}" presName="node" presStyleLbl="node1" presStyleIdx="1" presStyleCnt="3" custLinFactY="12760" custLinFactNeighborX="5281" custLinFactNeighborY="100000">
        <dgm:presLayoutVars>
          <dgm:bulletEnabled val="1"/>
        </dgm:presLayoutVars>
      </dgm:prSet>
      <dgm:spPr/>
      <dgm:t>
        <a:bodyPr/>
        <a:lstStyle/>
        <a:p>
          <a:endParaRPr lang="ru-RU"/>
        </a:p>
      </dgm:t>
    </dgm:pt>
    <dgm:pt modelId="{3C19FB96-C104-47D4-A8E9-DDEDF0BA95DF}" type="pres">
      <dgm:prSet presAssocID="{48F86692-14E0-4358-9BD9-84F197AB4961}" presName="sibTrans" presStyleCnt="0"/>
      <dgm:spPr/>
    </dgm:pt>
    <dgm:pt modelId="{F1E27177-6914-4051-8616-DE56480D2B5B}" type="pres">
      <dgm:prSet presAssocID="{F1751166-5CC9-42BB-BEE6-187794D12FF8}" presName="node" presStyleLbl="node1" presStyleIdx="2" presStyleCnt="3" custScaleX="140366" custLinFactY="-8898" custLinFactNeighborX="-1429" custLinFactNeighborY="-100000">
        <dgm:presLayoutVars>
          <dgm:bulletEnabled val="1"/>
        </dgm:presLayoutVars>
      </dgm:prSet>
      <dgm:spPr/>
      <dgm:t>
        <a:bodyPr/>
        <a:lstStyle/>
        <a:p>
          <a:endParaRPr lang="ru-RU"/>
        </a:p>
      </dgm:t>
    </dgm:pt>
  </dgm:ptLst>
  <dgm:cxnLst>
    <dgm:cxn modelId="{C1656216-5037-4CC7-8887-D1AF2BB8C76C}" type="presOf" srcId="{64D0A91B-E29C-4867-8307-06181AC035C4}" destId="{D0E9C654-8D8F-4C10-B29C-B8467F2C65FB}" srcOrd="0" destOrd="0" presId="urn:microsoft.com/office/officeart/2005/8/layout/default#6"/>
    <dgm:cxn modelId="{91DB0EC6-5D63-4100-AAAB-26D796F7CB64}" srcId="{64D0A91B-E29C-4867-8307-06181AC035C4}" destId="{3DE25A62-CE5C-423A-8DFE-2B2452D2E8A0}" srcOrd="1" destOrd="0" parTransId="{C881C794-E9FE-4BD1-BC66-BCCE0DB213EF}" sibTransId="{48F86692-14E0-4358-9BD9-84F197AB4961}"/>
    <dgm:cxn modelId="{1FFA68D8-FC74-4EE3-9CD1-01703A3B0176}" srcId="{64D0A91B-E29C-4867-8307-06181AC035C4}" destId="{F1751166-5CC9-42BB-BEE6-187794D12FF8}" srcOrd="2" destOrd="0" parTransId="{BBDD1DE4-B475-4B32-B15C-95FEF01947CD}" sibTransId="{039239FE-2071-4B46-84BC-D0DB7BBAA85E}"/>
    <dgm:cxn modelId="{98A79F3E-262C-42BD-BABC-68FEAE522979}" type="presOf" srcId="{812152A9-D985-49BC-A425-32CEB698729A}" destId="{E559C2EC-CB5D-4658-A32D-FBDD08C9ABB7}" srcOrd="0" destOrd="0" presId="urn:microsoft.com/office/officeart/2005/8/layout/default#6"/>
    <dgm:cxn modelId="{ED4A1C5D-1DAD-46D4-8671-3F6FE8659BAC}" type="presOf" srcId="{F1751166-5CC9-42BB-BEE6-187794D12FF8}" destId="{F1E27177-6914-4051-8616-DE56480D2B5B}" srcOrd="0" destOrd="0" presId="urn:microsoft.com/office/officeart/2005/8/layout/default#6"/>
    <dgm:cxn modelId="{1A5C70C4-2F58-4900-B744-77C452D19746}" type="presOf" srcId="{3DE25A62-CE5C-423A-8DFE-2B2452D2E8A0}" destId="{AAF4B2CC-A627-40C9-BEAE-D6D96171E480}" srcOrd="0" destOrd="0" presId="urn:microsoft.com/office/officeart/2005/8/layout/default#6"/>
    <dgm:cxn modelId="{723C6724-A4A2-41DE-B626-9F7FB9D15EEA}" srcId="{64D0A91B-E29C-4867-8307-06181AC035C4}" destId="{812152A9-D985-49BC-A425-32CEB698729A}" srcOrd="0" destOrd="0" parTransId="{63CB1CBF-336D-48E2-B918-EDE52DC4DACD}" sibTransId="{184CAA9E-60BC-4583-8F6D-3DD6CEF45298}"/>
    <dgm:cxn modelId="{1F44BAE6-6C8E-474E-8B6B-7B7D49F4662A}" type="presParOf" srcId="{D0E9C654-8D8F-4C10-B29C-B8467F2C65FB}" destId="{E559C2EC-CB5D-4658-A32D-FBDD08C9ABB7}" srcOrd="0" destOrd="0" presId="urn:microsoft.com/office/officeart/2005/8/layout/default#6"/>
    <dgm:cxn modelId="{E14C4433-478F-48DE-935A-F17F65716525}" type="presParOf" srcId="{D0E9C654-8D8F-4C10-B29C-B8467F2C65FB}" destId="{14505DDB-FE5A-4C8F-AFD9-94A065ED58DE}" srcOrd="1" destOrd="0" presId="urn:microsoft.com/office/officeart/2005/8/layout/default#6"/>
    <dgm:cxn modelId="{C70BE68E-1C78-4C1B-B0A7-500BD76215A1}" type="presParOf" srcId="{D0E9C654-8D8F-4C10-B29C-B8467F2C65FB}" destId="{AAF4B2CC-A627-40C9-BEAE-D6D96171E480}" srcOrd="2" destOrd="0" presId="urn:microsoft.com/office/officeart/2005/8/layout/default#6"/>
    <dgm:cxn modelId="{8A3B5A9F-DF3D-42C7-8C8E-1DDFFD835E6E}" type="presParOf" srcId="{D0E9C654-8D8F-4C10-B29C-B8467F2C65FB}" destId="{3C19FB96-C104-47D4-A8E9-DDEDF0BA95DF}" srcOrd="3" destOrd="0" presId="urn:microsoft.com/office/officeart/2005/8/layout/default#6"/>
    <dgm:cxn modelId="{3B5F4A16-0A0E-44C2-B2C0-8FABF465E924}" type="presParOf" srcId="{D0E9C654-8D8F-4C10-B29C-B8467F2C65FB}" destId="{F1E27177-6914-4051-8616-DE56480D2B5B}" srcOrd="4" destOrd="0" presId="urn:microsoft.com/office/officeart/2005/8/layout/defaul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4D0A91B-E29C-4867-8307-06181AC035C4}" type="doc">
      <dgm:prSet loTypeId="urn:microsoft.com/office/officeart/2005/8/layout/default#2" loCatId="list" qsTypeId="urn:microsoft.com/office/officeart/2005/8/quickstyle/simple5" qsCatId="simple" csTypeId="urn:microsoft.com/office/officeart/2005/8/colors/accent1_3" csCatId="accent1" phldr="1"/>
      <dgm:spPr/>
      <dgm:t>
        <a:bodyPr/>
        <a:lstStyle/>
        <a:p>
          <a:endParaRPr lang="ru-RU"/>
        </a:p>
      </dgm:t>
    </dgm:pt>
    <dgm:pt modelId="{6B69414D-8CD9-42D3-A876-0E1CE9C0B465}">
      <dgm:prSet/>
      <dgm:spPr/>
      <dgm:t>
        <a:bodyPr/>
        <a:lstStyle/>
        <a:p>
          <a:r>
            <a:rPr lang="ru-RU" dirty="0" smtClean="0">
              <a:latin typeface="Times New Roman" pitchFamily="18" charset="0"/>
              <a:cs typeface="Times New Roman" pitchFamily="18" charset="0"/>
            </a:rPr>
            <a:t>Основные проблемы средневековой философии:</a:t>
          </a:r>
          <a:endParaRPr lang="ru-RU" dirty="0">
            <a:latin typeface="Times New Roman" pitchFamily="18" charset="0"/>
            <a:cs typeface="Times New Roman" pitchFamily="18" charset="0"/>
          </a:endParaRPr>
        </a:p>
      </dgm:t>
    </dgm:pt>
    <dgm:pt modelId="{924A9C20-9368-4BAB-A107-C9869EDBD364}" type="parTrans" cxnId="{C4BE6A63-DA4B-4E9D-8152-13C0FEB4533F}">
      <dgm:prSet/>
      <dgm:spPr/>
      <dgm:t>
        <a:bodyPr/>
        <a:lstStyle/>
        <a:p>
          <a:endParaRPr lang="ru-RU"/>
        </a:p>
      </dgm:t>
    </dgm:pt>
    <dgm:pt modelId="{67A0B24B-2184-4E52-AF85-5FF6E0D19AFF}" type="sibTrans" cxnId="{C4BE6A63-DA4B-4E9D-8152-13C0FEB4533F}">
      <dgm:prSet/>
      <dgm:spPr/>
      <dgm:t>
        <a:bodyPr/>
        <a:lstStyle/>
        <a:p>
          <a:endParaRPr lang="ru-RU"/>
        </a:p>
      </dgm:t>
    </dgm:pt>
    <dgm:pt modelId="{AB6493D4-63F7-43F9-AE60-E94A2930A064}">
      <dgm:prSet/>
      <dgm:spPr/>
      <dgm:t>
        <a:bodyPr/>
        <a:lstStyle/>
        <a:p>
          <a:r>
            <a:rPr lang="ru-RU" dirty="0" smtClean="0">
              <a:solidFill>
                <a:srgbClr val="C00000"/>
              </a:solidFill>
              <a:latin typeface="Times New Roman" pitchFamily="18" charset="0"/>
              <a:cs typeface="Times New Roman" pitchFamily="18" charset="0"/>
            </a:rPr>
            <a:t>Онтологические проблемы:</a:t>
          </a:r>
        </a:p>
      </dgm:t>
    </dgm:pt>
    <dgm:pt modelId="{1B5695A4-6E69-4573-984B-9CC70533E4A5}" type="parTrans" cxnId="{2E11B452-194E-4B69-B18C-E9C7E4EED04D}">
      <dgm:prSet/>
      <dgm:spPr/>
      <dgm:t>
        <a:bodyPr/>
        <a:lstStyle/>
        <a:p>
          <a:endParaRPr lang="ru-RU"/>
        </a:p>
      </dgm:t>
    </dgm:pt>
    <dgm:pt modelId="{4EF7E193-81E8-46D7-9974-B503D2286E41}" type="sibTrans" cxnId="{2E11B452-194E-4B69-B18C-E9C7E4EED04D}">
      <dgm:prSet/>
      <dgm:spPr/>
      <dgm:t>
        <a:bodyPr/>
        <a:lstStyle/>
        <a:p>
          <a:endParaRPr lang="ru-RU"/>
        </a:p>
      </dgm:t>
    </dgm:pt>
    <dgm:pt modelId="{F717A0B3-481F-4C2C-B9B0-1A66BE9E027D}">
      <dgm:prSet/>
      <dgm:spPr/>
      <dgm:t>
        <a:bodyPr/>
        <a:lstStyle/>
        <a:p>
          <a:r>
            <a:rPr lang="ru-RU" dirty="0" smtClean="0">
              <a:solidFill>
                <a:schemeClr val="tx1"/>
              </a:solidFill>
            </a:rPr>
            <a:t>-</a:t>
          </a:r>
          <a:r>
            <a:rPr lang="ru-RU" dirty="0" err="1" smtClean="0">
              <a:solidFill>
                <a:srgbClr val="C00000"/>
              </a:solidFill>
              <a:latin typeface="Times New Roman" pitchFamily="18" charset="0"/>
              <a:cs typeface="Times New Roman" pitchFamily="18" charset="0"/>
            </a:rPr>
            <a:t>теоцентризм</a:t>
          </a:r>
          <a:r>
            <a:rPr lang="ru-RU" dirty="0" smtClean="0">
              <a:solidFill>
                <a:srgbClr val="C00000"/>
              </a:solidFill>
              <a:latin typeface="Times New Roman" pitchFamily="18" charset="0"/>
              <a:cs typeface="Times New Roman" pitchFamily="18" charset="0"/>
            </a:rPr>
            <a:t> </a:t>
          </a:r>
          <a:r>
            <a:rPr lang="ru-RU" dirty="0" smtClean="0">
              <a:solidFill>
                <a:schemeClr val="tx1"/>
              </a:solidFill>
              <a:latin typeface="Times New Roman" pitchFamily="18" charset="0"/>
              <a:cs typeface="Times New Roman" pitchFamily="18" charset="0"/>
            </a:rPr>
            <a:t>– бог, понимается как высшая реальность, как беспредельное всемогущество, определяющее и творящее все сущее;</a:t>
          </a:r>
        </a:p>
      </dgm:t>
    </dgm:pt>
    <dgm:pt modelId="{1DCFC9E6-DE15-4E1D-8D51-AB37EFF21331}" type="parTrans" cxnId="{78835F2C-84EA-4EA8-B9E7-E47D8893B4DB}">
      <dgm:prSet/>
      <dgm:spPr/>
      <dgm:t>
        <a:bodyPr/>
        <a:lstStyle/>
        <a:p>
          <a:endParaRPr lang="ru-RU"/>
        </a:p>
      </dgm:t>
    </dgm:pt>
    <dgm:pt modelId="{99588991-AB8A-4F8A-AF4A-0A89FB629667}" type="sibTrans" cxnId="{78835F2C-84EA-4EA8-B9E7-E47D8893B4DB}">
      <dgm:prSet/>
      <dgm:spPr/>
      <dgm:t>
        <a:bodyPr/>
        <a:lstStyle/>
        <a:p>
          <a:endParaRPr lang="ru-RU"/>
        </a:p>
      </dgm:t>
    </dgm:pt>
    <dgm:pt modelId="{C2E431F9-7B2D-4DD0-9ECF-EBDE307C078E}">
      <dgm:prSet/>
      <dgm:spPr/>
      <dgm:t>
        <a:bodyPr/>
        <a:lstStyle/>
        <a:p>
          <a:r>
            <a:rPr lang="ru-RU" dirty="0" smtClean="0">
              <a:solidFill>
                <a:schemeClr val="tx1"/>
              </a:solidFill>
              <a:latin typeface="Times New Roman" pitchFamily="18" charset="0"/>
              <a:cs typeface="Times New Roman" pitchFamily="18" charset="0"/>
            </a:rPr>
            <a:t>-</a:t>
          </a:r>
          <a:r>
            <a:rPr lang="ru-RU" dirty="0" err="1" smtClean="0">
              <a:solidFill>
                <a:srgbClr val="C00000"/>
              </a:solidFill>
              <a:latin typeface="Times New Roman" pitchFamily="18" charset="0"/>
              <a:cs typeface="Times New Roman" pitchFamily="18" charset="0"/>
            </a:rPr>
            <a:t>креацинизм</a:t>
          </a:r>
          <a:r>
            <a:rPr lang="ru-RU" dirty="0" smtClean="0">
              <a:solidFill>
                <a:srgbClr val="C00000"/>
              </a:solidFill>
              <a:latin typeface="Times New Roman" pitchFamily="18" charset="0"/>
              <a:cs typeface="Times New Roman" pitchFamily="18" charset="0"/>
            </a:rPr>
            <a:t> </a:t>
          </a:r>
          <a:r>
            <a:rPr lang="ru-RU" dirty="0" smtClean="0">
              <a:solidFill>
                <a:schemeClr val="tx1"/>
              </a:solidFill>
              <a:latin typeface="Times New Roman" pitchFamily="18" charset="0"/>
              <a:cs typeface="Times New Roman" pitchFamily="18" charset="0"/>
            </a:rPr>
            <a:t>– мировоззрение, основанное на принципе творения мира Бога из ничего. Бог – истинная реальность и благо. Мир содержит зло, источник зла небытие;</a:t>
          </a:r>
          <a:endParaRPr lang="ru-RU" dirty="0">
            <a:solidFill>
              <a:schemeClr val="tx1"/>
            </a:solidFill>
            <a:latin typeface="Times New Roman" pitchFamily="18" charset="0"/>
            <a:cs typeface="Times New Roman" pitchFamily="18" charset="0"/>
          </a:endParaRPr>
        </a:p>
      </dgm:t>
    </dgm:pt>
    <dgm:pt modelId="{9B603868-5144-4C50-9B3B-B163632AD2F3}" type="parTrans" cxnId="{9290E56C-54A8-449F-824B-6025F59B3614}">
      <dgm:prSet/>
      <dgm:spPr/>
      <dgm:t>
        <a:bodyPr/>
        <a:lstStyle/>
        <a:p>
          <a:endParaRPr lang="ru-RU"/>
        </a:p>
      </dgm:t>
    </dgm:pt>
    <dgm:pt modelId="{E6268402-B174-4809-9EE4-F1E29CD112E2}" type="sibTrans" cxnId="{9290E56C-54A8-449F-824B-6025F59B3614}">
      <dgm:prSet/>
      <dgm:spPr/>
      <dgm:t>
        <a:bodyPr/>
        <a:lstStyle/>
        <a:p>
          <a:endParaRPr lang="ru-RU"/>
        </a:p>
      </dgm:t>
    </dgm:pt>
    <dgm:pt modelId="{6F4A0F26-4FB4-4752-814F-FA23EA6FBBFB}">
      <dgm:prSet/>
      <dgm:spPr/>
      <dgm:t>
        <a:bodyPr/>
        <a:lstStyle/>
        <a:p>
          <a:r>
            <a:rPr lang="ru-RU" dirty="0" smtClean="0">
              <a:solidFill>
                <a:schemeClr val="tx1"/>
              </a:solidFill>
              <a:latin typeface="Times New Roman" pitchFamily="18" charset="0"/>
              <a:cs typeface="Times New Roman" pitchFamily="18" charset="0"/>
            </a:rPr>
            <a:t>-</a:t>
          </a:r>
          <a:r>
            <a:rPr lang="ru-RU" dirty="0" smtClean="0">
              <a:solidFill>
                <a:srgbClr val="C00000"/>
              </a:solidFill>
              <a:latin typeface="Times New Roman" pitchFamily="18" charset="0"/>
              <a:cs typeface="Times New Roman" pitchFamily="18" charset="0"/>
            </a:rPr>
            <a:t>провиденциализм</a:t>
          </a:r>
          <a:r>
            <a:rPr lang="ru-RU" dirty="0" smtClean="0">
              <a:solidFill>
                <a:schemeClr val="tx1"/>
              </a:solidFill>
              <a:latin typeface="Times New Roman" pitchFamily="18" charset="0"/>
              <a:cs typeface="Times New Roman" pitchFamily="18" charset="0"/>
            </a:rPr>
            <a:t> – система взглядов, в соответствии с которой всеми мировыми событиями, в том числе историей и поведением отдельных людей управляет божественное </a:t>
          </a:r>
          <a:r>
            <a:rPr lang="ru-RU" dirty="0" smtClean="0">
              <a:solidFill>
                <a:srgbClr val="C00000"/>
              </a:solidFill>
              <a:latin typeface="Times New Roman" pitchFamily="18" charset="0"/>
              <a:cs typeface="Times New Roman" pitchFamily="18" charset="0"/>
            </a:rPr>
            <a:t>провидение.</a:t>
          </a:r>
          <a:endParaRPr lang="ru-RU" dirty="0">
            <a:solidFill>
              <a:srgbClr val="C00000"/>
            </a:solidFill>
            <a:latin typeface="Times New Roman" pitchFamily="18" charset="0"/>
            <a:cs typeface="Times New Roman" pitchFamily="18" charset="0"/>
          </a:endParaRPr>
        </a:p>
      </dgm:t>
    </dgm:pt>
    <dgm:pt modelId="{F1494113-6403-4BAC-BDBD-38EFCAE02227}" type="parTrans" cxnId="{D6C9AAA4-85D7-4D3A-A159-429C70CDA155}">
      <dgm:prSet/>
      <dgm:spPr/>
      <dgm:t>
        <a:bodyPr/>
        <a:lstStyle/>
        <a:p>
          <a:endParaRPr lang="ru-RU"/>
        </a:p>
      </dgm:t>
    </dgm:pt>
    <dgm:pt modelId="{8E9CFC09-3A26-4771-9F28-0A3BEEE0283C}" type="sibTrans" cxnId="{D6C9AAA4-85D7-4D3A-A159-429C70CDA155}">
      <dgm:prSet/>
      <dgm:spPr/>
      <dgm:t>
        <a:bodyPr/>
        <a:lstStyle/>
        <a:p>
          <a:endParaRPr lang="ru-RU"/>
        </a:p>
      </dgm:t>
    </dgm:pt>
    <dgm:pt modelId="{D0E9C654-8D8F-4C10-B29C-B8467F2C65FB}" type="pres">
      <dgm:prSet presAssocID="{64D0A91B-E29C-4867-8307-06181AC035C4}" presName="diagram" presStyleCnt="0">
        <dgm:presLayoutVars>
          <dgm:dir/>
          <dgm:resizeHandles val="exact"/>
        </dgm:presLayoutVars>
      </dgm:prSet>
      <dgm:spPr/>
      <dgm:t>
        <a:bodyPr/>
        <a:lstStyle/>
        <a:p>
          <a:endParaRPr lang="ru-RU"/>
        </a:p>
      </dgm:t>
    </dgm:pt>
    <dgm:pt modelId="{F1DA6543-79F6-4546-B4B5-8BA4D3DA8F57}" type="pres">
      <dgm:prSet presAssocID="{AB6493D4-63F7-43F9-AE60-E94A2930A064}" presName="node" presStyleLbl="node1" presStyleIdx="0" presStyleCnt="5" custScaleY="47741" custLinFactX="334" custLinFactNeighborX="100000" custLinFactNeighborY="-16265">
        <dgm:presLayoutVars>
          <dgm:bulletEnabled val="1"/>
        </dgm:presLayoutVars>
      </dgm:prSet>
      <dgm:spPr/>
      <dgm:t>
        <a:bodyPr/>
        <a:lstStyle/>
        <a:p>
          <a:endParaRPr lang="ru-RU"/>
        </a:p>
      </dgm:t>
    </dgm:pt>
    <dgm:pt modelId="{64F038A6-0910-45D1-9CE7-AE461A1EAE10}" type="pres">
      <dgm:prSet presAssocID="{4EF7E193-81E8-46D7-9974-B503D2286E41}" presName="sibTrans" presStyleCnt="0"/>
      <dgm:spPr/>
    </dgm:pt>
    <dgm:pt modelId="{BB9EA419-FAC2-439D-8A29-89CB07A62D3F}" type="pres">
      <dgm:prSet presAssocID="{F717A0B3-481F-4C2C-B9B0-1A66BE9E027D}" presName="node" presStyleLbl="node1" presStyleIdx="1" presStyleCnt="5" custLinFactX="-4098" custLinFactNeighborX="-100000" custLinFactNeighborY="45932">
        <dgm:presLayoutVars>
          <dgm:bulletEnabled val="1"/>
        </dgm:presLayoutVars>
      </dgm:prSet>
      <dgm:spPr/>
      <dgm:t>
        <a:bodyPr/>
        <a:lstStyle/>
        <a:p>
          <a:endParaRPr lang="ru-RU"/>
        </a:p>
      </dgm:t>
    </dgm:pt>
    <dgm:pt modelId="{9423FA99-544A-4CD2-A283-1303960FA381}" type="pres">
      <dgm:prSet presAssocID="{99588991-AB8A-4F8A-AF4A-0A89FB629667}" presName="sibTrans" presStyleCnt="0"/>
      <dgm:spPr/>
    </dgm:pt>
    <dgm:pt modelId="{1243CEA1-AC7B-41AD-8C3B-CE64BA6F290A}" type="pres">
      <dgm:prSet presAssocID="{C2E431F9-7B2D-4DD0-9ECF-EBDE307C078E}" presName="node" presStyleLbl="node1" presStyleIdx="2" presStyleCnt="5" custLinFactNeighborX="-23267" custLinFactNeighborY="36095">
        <dgm:presLayoutVars>
          <dgm:bulletEnabled val="1"/>
        </dgm:presLayoutVars>
      </dgm:prSet>
      <dgm:spPr/>
      <dgm:t>
        <a:bodyPr/>
        <a:lstStyle/>
        <a:p>
          <a:endParaRPr lang="ru-RU"/>
        </a:p>
      </dgm:t>
    </dgm:pt>
    <dgm:pt modelId="{994BF39C-2D21-486C-B5B0-9344AA181ABD}" type="pres">
      <dgm:prSet presAssocID="{E6268402-B174-4809-9EE4-F1E29CD112E2}" presName="sibTrans" presStyleCnt="0"/>
      <dgm:spPr/>
    </dgm:pt>
    <dgm:pt modelId="{F5290D52-0DFA-47E9-A3DE-292BBAE55B1B}" type="pres">
      <dgm:prSet presAssocID="{6F4A0F26-4FB4-4752-814F-FA23EA6FBBFB}" presName="node" presStyleLbl="node1" presStyleIdx="3" presStyleCnt="5" custLinFactNeighborX="75752" custLinFactNeighborY="11237">
        <dgm:presLayoutVars>
          <dgm:bulletEnabled val="1"/>
        </dgm:presLayoutVars>
      </dgm:prSet>
      <dgm:spPr/>
      <dgm:t>
        <a:bodyPr/>
        <a:lstStyle/>
        <a:p>
          <a:endParaRPr lang="ru-RU"/>
        </a:p>
      </dgm:t>
    </dgm:pt>
    <dgm:pt modelId="{674B59D1-F2B9-4867-BA19-DDBB30852971}" type="pres">
      <dgm:prSet presAssocID="{8E9CFC09-3A26-4771-9F28-0A3BEEE0283C}" presName="sibTrans" presStyleCnt="0"/>
      <dgm:spPr/>
    </dgm:pt>
    <dgm:pt modelId="{6C8962FB-3914-4FE2-A722-802F0C61BC10}" type="pres">
      <dgm:prSet presAssocID="{6B69414D-8CD9-42D3-A876-0E1CE9C0B465}" presName="node" presStyleLbl="node1" presStyleIdx="4" presStyleCnt="5" custScaleX="156902" custScaleY="47742" custLinFactY="-68999" custLinFactNeighborX="-59823" custLinFactNeighborY="-100000">
        <dgm:presLayoutVars>
          <dgm:bulletEnabled val="1"/>
        </dgm:presLayoutVars>
      </dgm:prSet>
      <dgm:spPr/>
      <dgm:t>
        <a:bodyPr/>
        <a:lstStyle/>
        <a:p>
          <a:endParaRPr lang="ru-RU"/>
        </a:p>
      </dgm:t>
    </dgm:pt>
  </dgm:ptLst>
  <dgm:cxnLst>
    <dgm:cxn modelId="{9290E56C-54A8-449F-824B-6025F59B3614}" srcId="{64D0A91B-E29C-4867-8307-06181AC035C4}" destId="{C2E431F9-7B2D-4DD0-9ECF-EBDE307C078E}" srcOrd="2" destOrd="0" parTransId="{9B603868-5144-4C50-9B3B-B163632AD2F3}" sibTransId="{E6268402-B174-4809-9EE4-F1E29CD112E2}"/>
    <dgm:cxn modelId="{49B33AD7-BB0A-4EE0-AB7E-B812FD430723}" type="presOf" srcId="{6F4A0F26-4FB4-4752-814F-FA23EA6FBBFB}" destId="{F5290D52-0DFA-47E9-A3DE-292BBAE55B1B}" srcOrd="0" destOrd="0" presId="urn:microsoft.com/office/officeart/2005/8/layout/default#2"/>
    <dgm:cxn modelId="{C4BE6A63-DA4B-4E9D-8152-13C0FEB4533F}" srcId="{64D0A91B-E29C-4867-8307-06181AC035C4}" destId="{6B69414D-8CD9-42D3-A876-0E1CE9C0B465}" srcOrd="4" destOrd="0" parTransId="{924A9C20-9368-4BAB-A107-C9869EDBD364}" sibTransId="{67A0B24B-2184-4E52-AF85-5FF6E0D19AFF}"/>
    <dgm:cxn modelId="{2E11B452-194E-4B69-B18C-E9C7E4EED04D}" srcId="{64D0A91B-E29C-4867-8307-06181AC035C4}" destId="{AB6493D4-63F7-43F9-AE60-E94A2930A064}" srcOrd="0" destOrd="0" parTransId="{1B5695A4-6E69-4573-984B-9CC70533E4A5}" sibTransId="{4EF7E193-81E8-46D7-9974-B503D2286E41}"/>
    <dgm:cxn modelId="{B6592DFD-7BDA-4E63-B1B0-E237A78110EE}" type="presOf" srcId="{64D0A91B-E29C-4867-8307-06181AC035C4}" destId="{D0E9C654-8D8F-4C10-B29C-B8467F2C65FB}" srcOrd="0" destOrd="0" presId="urn:microsoft.com/office/officeart/2005/8/layout/default#2"/>
    <dgm:cxn modelId="{D6C9AAA4-85D7-4D3A-A159-429C70CDA155}" srcId="{64D0A91B-E29C-4867-8307-06181AC035C4}" destId="{6F4A0F26-4FB4-4752-814F-FA23EA6FBBFB}" srcOrd="3" destOrd="0" parTransId="{F1494113-6403-4BAC-BDBD-38EFCAE02227}" sibTransId="{8E9CFC09-3A26-4771-9F28-0A3BEEE0283C}"/>
    <dgm:cxn modelId="{9C5127E2-3CC1-48D2-A5F5-0729770FC253}" type="presOf" srcId="{6B69414D-8CD9-42D3-A876-0E1CE9C0B465}" destId="{6C8962FB-3914-4FE2-A722-802F0C61BC10}" srcOrd="0" destOrd="0" presId="urn:microsoft.com/office/officeart/2005/8/layout/default#2"/>
    <dgm:cxn modelId="{B0216609-E0B9-4A9C-97E1-90A0B9C689FD}" type="presOf" srcId="{F717A0B3-481F-4C2C-B9B0-1A66BE9E027D}" destId="{BB9EA419-FAC2-439D-8A29-89CB07A62D3F}" srcOrd="0" destOrd="0" presId="urn:microsoft.com/office/officeart/2005/8/layout/default#2"/>
    <dgm:cxn modelId="{94278F66-DECF-4067-A2FE-315B3A670A8B}" type="presOf" srcId="{C2E431F9-7B2D-4DD0-9ECF-EBDE307C078E}" destId="{1243CEA1-AC7B-41AD-8C3B-CE64BA6F290A}" srcOrd="0" destOrd="0" presId="urn:microsoft.com/office/officeart/2005/8/layout/default#2"/>
    <dgm:cxn modelId="{672C6F8B-881D-4B61-96DA-D494F2670C61}" type="presOf" srcId="{AB6493D4-63F7-43F9-AE60-E94A2930A064}" destId="{F1DA6543-79F6-4546-B4B5-8BA4D3DA8F57}" srcOrd="0" destOrd="0" presId="urn:microsoft.com/office/officeart/2005/8/layout/default#2"/>
    <dgm:cxn modelId="{78835F2C-84EA-4EA8-B9E7-E47D8893B4DB}" srcId="{64D0A91B-E29C-4867-8307-06181AC035C4}" destId="{F717A0B3-481F-4C2C-B9B0-1A66BE9E027D}" srcOrd="1" destOrd="0" parTransId="{1DCFC9E6-DE15-4E1D-8D51-AB37EFF21331}" sibTransId="{99588991-AB8A-4F8A-AF4A-0A89FB629667}"/>
    <dgm:cxn modelId="{D641CA6D-C6A4-44BD-A75F-3A18688D13CA}" type="presParOf" srcId="{D0E9C654-8D8F-4C10-B29C-B8467F2C65FB}" destId="{F1DA6543-79F6-4546-B4B5-8BA4D3DA8F57}" srcOrd="0" destOrd="0" presId="urn:microsoft.com/office/officeart/2005/8/layout/default#2"/>
    <dgm:cxn modelId="{FA76923E-B7E3-4F81-A0CC-2909640E9A15}" type="presParOf" srcId="{D0E9C654-8D8F-4C10-B29C-B8467F2C65FB}" destId="{64F038A6-0910-45D1-9CE7-AE461A1EAE10}" srcOrd="1" destOrd="0" presId="urn:microsoft.com/office/officeart/2005/8/layout/default#2"/>
    <dgm:cxn modelId="{DAD7CA30-5C83-4BC3-A113-D075C275AFEE}" type="presParOf" srcId="{D0E9C654-8D8F-4C10-B29C-B8467F2C65FB}" destId="{BB9EA419-FAC2-439D-8A29-89CB07A62D3F}" srcOrd="2" destOrd="0" presId="urn:microsoft.com/office/officeart/2005/8/layout/default#2"/>
    <dgm:cxn modelId="{9D540EE9-6217-4D05-BE42-F8533E216C1A}" type="presParOf" srcId="{D0E9C654-8D8F-4C10-B29C-B8467F2C65FB}" destId="{9423FA99-544A-4CD2-A283-1303960FA381}" srcOrd="3" destOrd="0" presId="urn:microsoft.com/office/officeart/2005/8/layout/default#2"/>
    <dgm:cxn modelId="{1BB3B828-9726-4065-828F-FCC402BD122A}" type="presParOf" srcId="{D0E9C654-8D8F-4C10-B29C-B8467F2C65FB}" destId="{1243CEA1-AC7B-41AD-8C3B-CE64BA6F290A}" srcOrd="4" destOrd="0" presId="urn:microsoft.com/office/officeart/2005/8/layout/default#2"/>
    <dgm:cxn modelId="{8715E14F-9923-4819-89E0-418DC30E546B}" type="presParOf" srcId="{D0E9C654-8D8F-4C10-B29C-B8467F2C65FB}" destId="{994BF39C-2D21-486C-B5B0-9344AA181ABD}" srcOrd="5" destOrd="0" presId="urn:microsoft.com/office/officeart/2005/8/layout/default#2"/>
    <dgm:cxn modelId="{E83D1458-7A2B-4049-B97C-FB71587EAF38}" type="presParOf" srcId="{D0E9C654-8D8F-4C10-B29C-B8467F2C65FB}" destId="{F5290D52-0DFA-47E9-A3DE-292BBAE55B1B}" srcOrd="6" destOrd="0" presId="urn:microsoft.com/office/officeart/2005/8/layout/default#2"/>
    <dgm:cxn modelId="{183077AE-EC2E-4346-A66E-3A441F021D04}" type="presParOf" srcId="{D0E9C654-8D8F-4C10-B29C-B8467F2C65FB}" destId="{674B59D1-F2B9-4867-BA19-DDBB30852971}" srcOrd="7" destOrd="0" presId="urn:microsoft.com/office/officeart/2005/8/layout/default#2"/>
    <dgm:cxn modelId="{FACF4AD4-14F1-4D07-92F6-14FD6BFA16A1}" type="presParOf" srcId="{D0E9C654-8D8F-4C10-B29C-B8467F2C65FB}" destId="{6C8962FB-3914-4FE2-A722-802F0C61BC10}" srcOrd="8" destOrd="0" presId="urn:microsoft.com/office/officeart/2005/8/layout/defaul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4D0A91B-E29C-4867-8307-06181AC035C4}" type="doc">
      <dgm:prSet loTypeId="urn:microsoft.com/office/officeart/2005/8/layout/default#3" loCatId="list" qsTypeId="urn:microsoft.com/office/officeart/2005/8/quickstyle/simple5" qsCatId="simple" csTypeId="urn:microsoft.com/office/officeart/2005/8/colors/accent1_4" csCatId="accent1" phldr="1"/>
      <dgm:spPr/>
      <dgm:t>
        <a:bodyPr/>
        <a:lstStyle/>
        <a:p>
          <a:endParaRPr lang="ru-RU"/>
        </a:p>
      </dgm:t>
    </dgm:pt>
    <dgm:pt modelId="{980A36AA-55EC-46B3-8F80-6CFA170175C4}">
      <dgm:prSet custT="1"/>
      <dgm:spPr/>
      <dgm:t>
        <a:bodyPr/>
        <a:lstStyle/>
        <a:p>
          <a:r>
            <a:rPr lang="ru-RU" sz="3600" dirty="0" smtClean="0">
              <a:solidFill>
                <a:srgbClr val="C00000"/>
              </a:solidFill>
              <a:latin typeface="Times New Roman" pitchFamily="18" charset="0"/>
              <a:cs typeface="Times New Roman" pitchFamily="18" charset="0"/>
            </a:rPr>
            <a:t>Онтология Средневековой философии: Доказательство бытия Бога.</a:t>
          </a:r>
        </a:p>
        <a:p>
          <a:r>
            <a:rPr lang="ru-RU" sz="3600" dirty="0" smtClean="0">
              <a:latin typeface="Times New Roman" pitchFamily="18" charset="0"/>
              <a:cs typeface="Times New Roman" pitchFamily="18" charset="0"/>
            </a:rPr>
            <a:t>-Ансельм  Кентерберийский предложил онтологическое доказательство бытия Бога.</a:t>
          </a:r>
        </a:p>
        <a:p>
          <a:r>
            <a:rPr lang="ru-RU" sz="3600" dirty="0" smtClean="0">
              <a:latin typeface="Times New Roman" pitchFamily="18" charset="0"/>
              <a:cs typeface="Times New Roman" pitchFamily="18" charset="0"/>
            </a:rPr>
            <a:t>-Фома Аквинский разработал 5 доказательств бытия Бога.</a:t>
          </a:r>
        </a:p>
      </dgm:t>
    </dgm:pt>
    <dgm:pt modelId="{8FEC261A-751F-4E93-BBFA-4F4C72A27D0F}" type="parTrans" cxnId="{F241894C-C6C2-4A3E-8209-201579E6ED87}">
      <dgm:prSet/>
      <dgm:spPr/>
      <dgm:t>
        <a:bodyPr/>
        <a:lstStyle/>
        <a:p>
          <a:endParaRPr lang="ru-RU"/>
        </a:p>
      </dgm:t>
    </dgm:pt>
    <dgm:pt modelId="{8D9E35C6-4C27-4619-8581-72D3B00EA0B1}" type="sibTrans" cxnId="{F241894C-C6C2-4A3E-8209-201579E6ED87}">
      <dgm:prSet/>
      <dgm:spPr/>
      <dgm:t>
        <a:bodyPr/>
        <a:lstStyle/>
        <a:p>
          <a:endParaRPr lang="ru-RU"/>
        </a:p>
      </dgm:t>
    </dgm:pt>
    <dgm:pt modelId="{D0E9C654-8D8F-4C10-B29C-B8467F2C65FB}" type="pres">
      <dgm:prSet presAssocID="{64D0A91B-E29C-4867-8307-06181AC035C4}" presName="diagram" presStyleCnt="0">
        <dgm:presLayoutVars>
          <dgm:dir/>
          <dgm:resizeHandles val="exact"/>
        </dgm:presLayoutVars>
      </dgm:prSet>
      <dgm:spPr/>
      <dgm:t>
        <a:bodyPr/>
        <a:lstStyle/>
        <a:p>
          <a:endParaRPr lang="ru-RU"/>
        </a:p>
      </dgm:t>
    </dgm:pt>
    <dgm:pt modelId="{5DFD4E65-BB03-410E-A280-259E399A006D}" type="pres">
      <dgm:prSet presAssocID="{980A36AA-55EC-46B3-8F80-6CFA170175C4}" presName="node" presStyleLbl="node1" presStyleIdx="0" presStyleCnt="1" custScaleX="185507" custScaleY="123067" custLinFactX="100000" custLinFactNeighborX="106780" custLinFactNeighborY="57967">
        <dgm:presLayoutVars>
          <dgm:bulletEnabled val="1"/>
        </dgm:presLayoutVars>
      </dgm:prSet>
      <dgm:spPr/>
      <dgm:t>
        <a:bodyPr/>
        <a:lstStyle/>
        <a:p>
          <a:endParaRPr lang="ru-RU"/>
        </a:p>
      </dgm:t>
    </dgm:pt>
  </dgm:ptLst>
  <dgm:cxnLst>
    <dgm:cxn modelId="{85058A00-F0DD-4180-8BE1-29E38799259E}" type="presOf" srcId="{980A36AA-55EC-46B3-8F80-6CFA170175C4}" destId="{5DFD4E65-BB03-410E-A280-259E399A006D}" srcOrd="0" destOrd="0" presId="urn:microsoft.com/office/officeart/2005/8/layout/default#3"/>
    <dgm:cxn modelId="{B6592DFD-7BDA-4E63-B1B0-E237A78110EE}" type="presOf" srcId="{64D0A91B-E29C-4867-8307-06181AC035C4}" destId="{D0E9C654-8D8F-4C10-B29C-B8467F2C65FB}" srcOrd="0" destOrd="0" presId="urn:microsoft.com/office/officeart/2005/8/layout/default#3"/>
    <dgm:cxn modelId="{F241894C-C6C2-4A3E-8209-201579E6ED87}" srcId="{64D0A91B-E29C-4867-8307-06181AC035C4}" destId="{980A36AA-55EC-46B3-8F80-6CFA170175C4}" srcOrd="0" destOrd="0" parTransId="{8FEC261A-751F-4E93-BBFA-4F4C72A27D0F}" sibTransId="{8D9E35C6-4C27-4619-8581-72D3B00EA0B1}"/>
    <dgm:cxn modelId="{010ACF5F-1490-4088-AF4E-6CC01C22A111}" type="presParOf" srcId="{D0E9C654-8D8F-4C10-B29C-B8467F2C65FB}" destId="{5DFD4E65-BB03-410E-A280-259E399A006D}" srcOrd="0" destOrd="0" presId="urn:microsoft.com/office/officeart/2005/8/layout/defaul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64D0A91B-E29C-4867-8307-06181AC035C4}" type="doc">
      <dgm:prSet loTypeId="urn:microsoft.com/office/officeart/2005/8/layout/default#5" loCatId="list" qsTypeId="urn:microsoft.com/office/officeart/2005/8/quickstyle/simple5" qsCatId="simple" csTypeId="urn:microsoft.com/office/officeart/2005/8/colors/accent1_4" csCatId="accent1" phldr="1"/>
      <dgm:spPr/>
      <dgm:t>
        <a:bodyPr/>
        <a:lstStyle/>
        <a:p>
          <a:endParaRPr lang="ru-RU"/>
        </a:p>
      </dgm:t>
    </dgm:pt>
    <dgm:pt modelId="{F55EA52C-8E55-4DDF-AA23-FF76DE89968F}">
      <dgm:prSet/>
      <dgm:spPr/>
      <dgm:t>
        <a:bodyPr/>
        <a:lstStyle/>
        <a:p>
          <a:r>
            <a:rPr lang="ru-RU" dirty="0" smtClean="0">
              <a:solidFill>
                <a:srgbClr val="C00000"/>
              </a:solidFill>
              <a:latin typeface="Times New Roman" pitchFamily="18" charset="0"/>
              <a:cs typeface="Times New Roman" pitchFamily="18" charset="0"/>
            </a:rPr>
            <a:t>-Гносеологические проблемы. </a:t>
          </a:r>
          <a:r>
            <a:rPr lang="ru-RU" dirty="0" smtClean="0">
              <a:latin typeface="Times New Roman" pitchFamily="18" charset="0"/>
              <a:cs typeface="Times New Roman" pitchFamily="18" charset="0"/>
            </a:rPr>
            <a:t>Как познать истинную реальность, Бога? С помощью каких способностей человек может постичь Бога? Акцент делается на Вере и Разуме.</a:t>
          </a:r>
          <a:br>
            <a:rPr lang="ru-RU" dirty="0" smtClean="0">
              <a:latin typeface="Times New Roman" pitchFamily="18" charset="0"/>
              <a:cs typeface="Times New Roman" pitchFamily="18" charset="0"/>
            </a:rPr>
          </a:br>
          <a:endParaRPr lang="ru-RU" dirty="0" smtClean="0">
            <a:latin typeface="Times New Roman" pitchFamily="18" charset="0"/>
            <a:cs typeface="Times New Roman" pitchFamily="18" charset="0"/>
          </a:endParaRPr>
        </a:p>
        <a:p>
          <a:r>
            <a:rPr lang="ru-RU" dirty="0" smtClean="0">
              <a:latin typeface="Times New Roman" pitchFamily="18" charset="0"/>
              <a:cs typeface="Times New Roman" pitchFamily="18" charset="0"/>
            </a:rPr>
            <a:t>Тертуллиан: «Верую, ибо абсурдно».(разум не в силах постичь то, что дано вере)(2-3 </a:t>
          </a:r>
          <a:r>
            <a:rPr lang="ru-RU" dirty="0" err="1" smtClean="0">
              <a:latin typeface="Times New Roman" pitchFamily="18" charset="0"/>
              <a:cs typeface="Times New Roman" pitchFamily="18" charset="0"/>
            </a:rPr>
            <a:t>вв</a:t>
          </a:r>
          <a:r>
            <a:rPr lang="ru-RU" dirty="0" smtClean="0">
              <a:latin typeface="Times New Roman" pitchFamily="18" charset="0"/>
              <a:cs typeface="Times New Roman" pitchFamily="18" charset="0"/>
            </a:rPr>
            <a:t>);</a:t>
          </a:r>
          <a:br>
            <a:rPr lang="ru-RU" dirty="0" smtClean="0">
              <a:latin typeface="Times New Roman" pitchFamily="18" charset="0"/>
              <a:cs typeface="Times New Roman" pitchFamily="18" charset="0"/>
            </a:rPr>
          </a:br>
          <a:endParaRPr lang="ru-RU" dirty="0" smtClean="0">
            <a:latin typeface="Times New Roman" pitchFamily="18" charset="0"/>
            <a:cs typeface="Times New Roman" pitchFamily="18" charset="0"/>
          </a:endParaRPr>
        </a:p>
        <a:p>
          <a:r>
            <a:rPr lang="ru-RU" dirty="0" smtClean="0">
              <a:latin typeface="Times New Roman" pitchFamily="18" charset="0"/>
              <a:cs typeface="Times New Roman" pitchFamily="18" charset="0"/>
            </a:rPr>
            <a:t>Августин Блаженный: «Верую, чтобы понимать».(вера и разум одинаково важны в познании, но при этом разуму отводилась подчиненная роль)(4-5 вв.);</a:t>
          </a:r>
        </a:p>
        <a:p>
          <a:r>
            <a:rPr lang="ru-RU" dirty="0" smtClean="0">
              <a:latin typeface="Times New Roman" pitchFamily="18" charset="0"/>
              <a:cs typeface="Times New Roman" pitchFamily="18" charset="0"/>
            </a:rPr>
            <a:t>Фома Аквинский отстаивал идею гармонии веры и разума(13в).</a:t>
          </a:r>
          <a:br>
            <a:rPr lang="ru-RU" dirty="0" smtClean="0">
              <a:latin typeface="Times New Roman" pitchFamily="18" charset="0"/>
              <a:cs typeface="Times New Roman" pitchFamily="18" charset="0"/>
            </a:rPr>
          </a:br>
          <a:endParaRPr lang="ru-RU" dirty="0"/>
        </a:p>
      </dgm:t>
    </dgm:pt>
    <dgm:pt modelId="{B8F11099-34BE-4070-AABD-8F2CA3163765}" type="parTrans" cxnId="{2D97B4B7-B66C-4A91-B17E-1DF80D0C31A1}">
      <dgm:prSet/>
      <dgm:spPr/>
      <dgm:t>
        <a:bodyPr/>
        <a:lstStyle/>
        <a:p>
          <a:endParaRPr lang="ru-RU"/>
        </a:p>
      </dgm:t>
    </dgm:pt>
    <dgm:pt modelId="{5C2F961D-88EE-441C-9041-C593D15596E4}" type="sibTrans" cxnId="{2D97B4B7-B66C-4A91-B17E-1DF80D0C31A1}">
      <dgm:prSet/>
      <dgm:spPr/>
      <dgm:t>
        <a:bodyPr/>
        <a:lstStyle/>
        <a:p>
          <a:endParaRPr lang="ru-RU"/>
        </a:p>
      </dgm:t>
    </dgm:pt>
    <dgm:pt modelId="{B941A0F6-AEF1-456C-81AB-96B2FCC63A6D}">
      <dgm:prSet/>
      <dgm:spPr>
        <a:blipFill rotWithShape="0">
          <a:blip xmlns:r="http://schemas.openxmlformats.org/officeDocument/2006/relationships" r:embed="rId1"/>
          <a:stretch>
            <a:fillRect/>
          </a:stretch>
        </a:blipFill>
      </dgm:spPr>
      <dgm:t>
        <a:bodyPr/>
        <a:lstStyle/>
        <a:p>
          <a:endParaRPr lang="ru-RU" dirty="0"/>
        </a:p>
      </dgm:t>
    </dgm:pt>
    <dgm:pt modelId="{4551DF04-F8B5-4AB9-A7DC-FF75FAC4D13C}" type="parTrans" cxnId="{5094EF21-7D40-4AF9-97B3-49036CF36A57}">
      <dgm:prSet/>
      <dgm:spPr/>
      <dgm:t>
        <a:bodyPr/>
        <a:lstStyle/>
        <a:p>
          <a:endParaRPr lang="ru-RU"/>
        </a:p>
      </dgm:t>
    </dgm:pt>
    <dgm:pt modelId="{5A9FECEB-153E-4061-9823-BA3B963235F6}" type="sibTrans" cxnId="{5094EF21-7D40-4AF9-97B3-49036CF36A57}">
      <dgm:prSet/>
      <dgm:spPr/>
      <dgm:t>
        <a:bodyPr/>
        <a:lstStyle/>
        <a:p>
          <a:endParaRPr lang="ru-RU"/>
        </a:p>
      </dgm:t>
    </dgm:pt>
    <dgm:pt modelId="{D0E9C654-8D8F-4C10-B29C-B8467F2C65FB}" type="pres">
      <dgm:prSet presAssocID="{64D0A91B-E29C-4867-8307-06181AC035C4}" presName="diagram" presStyleCnt="0">
        <dgm:presLayoutVars>
          <dgm:dir/>
          <dgm:resizeHandles val="exact"/>
        </dgm:presLayoutVars>
      </dgm:prSet>
      <dgm:spPr/>
      <dgm:t>
        <a:bodyPr/>
        <a:lstStyle/>
        <a:p>
          <a:endParaRPr lang="ru-RU"/>
        </a:p>
      </dgm:t>
    </dgm:pt>
    <dgm:pt modelId="{3F406C8D-06C4-4123-BFAA-C53E2095BA52}" type="pres">
      <dgm:prSet presAssocID="{F55EA52C-8E55-4DDF-AA23-FF76DE89968F}" presName="node" presStyleLbl="node1" presStyleIdx="0" presStyleCnt="2" custScaleY="112409">
        <dgm:presLayoutVars>
          <dgm:bulletEnabled val="1"/>
        </dgm:presLayoutVars>
      </dgm:prSet>
      <dgm:spPr/>
      <dgm:t>
        <a:bodyPr/>
        <a:lstStyle/>
        <a:p>
          <a:endParaRPr lang="ru-RU"/>
        </a:p>
      </dgm:t>
    </dgm:pt>
    <dgm:pt modelId="{A93FDE8B-5C74-45A2-818E-A257D0B30787}" type="pres">
      <dgm:prSet presAssocID="{5C2F961D-88EE-441C-9041-C593D15596E4}" presName="sibTrans" presStyleCnt="0"/>
      <dgm:spPr/>
    </dgm:pt>
    <dgm:pt modelId="{1408A2B5-30FE-4F11-AFBA-FC207A6DF87B}" type="pres">
      <dgm:prSet presAssocID="{B941A0F6-AEF1-456C-81AB-96B2FCC63A6D}" presName="node" presStyleLbl="node1" presStyleIdx="1" presStyleCnt="2" custScaleX="39189">
        <dgm:presLayoutVars>
          <dgm:bulletEnabled val="1"/>
        </dgm:presLayoutVars>
      </dgm:prSet>
      <dgm:spPr/>
      <dgm:t>
        <a:bodyPr/>
        <a:lstStyle/>
        <a:p>
          <a:endParaRPr lang="ru-RU"/>
        </a:p>
      </dgm:t>
    </dgm:pt>
  </dgm:ptLst>
  <dgm:cxnLst>
    <dgm:cxn modelId="{5094EF21-7D40-4AF9-97B3-49036CF36A57}" srcId="{64D0A91B-E29C-4867-8307-06181AC035C4}" destId="{B941A0F6-AEF1-456C-81AB-96B2FCC63A6D}" srcOrd="1" destOrd="0" parTransId="{4551DF04-F8B5-4AB9-A7DC-FF75FAC4D13C}" sibTransId="{5A9FECEB-153E-4061-9823-BA3B963235F6}"/>
    <dgm:cxn modelId="{0DB8C4F9-E741-4C26-9DA1-5105E95C3C50}" type="presOf" srcId="{F55EA52C-8E55-4DDF-AA23-FF76DE89968F}" destId="{3F406C8D-06C4-4123-BFAA-C53E2095BA52}" srcOrd="0" destOrd="0" presId="urn:microsoft.com/office/officeart/2005/8/layout/default#5"/>
    <dgm:cxn modelId="{B6592DFD-7BDA-4E63-B1B0-E237A78110EE}" type="presOf" srcId="{64D0A91B-E29C-4867-8307-06181AC035C4}" destId="{D0E9C654-8D8F-4C10-B29C-B8467F2C65FB}" srcOrd="0" destOrd="0" presId="urn:microsoft.com/office/officeart/2005/8/layout/default#5"/>
    <dgm:cxn modelId="{2D97B4B7-B66C-4A91-B17E-1DF80D0C31A1}" srcId="{64D0A91B-E29C-4867-8307-06181AC035C4}" destId="{F55EA52C-8E55-4DDF-AA23-FF76DE89968F}" srcOrd="0" destOrd="0" parTransId="{B8F11099-34BE-4070-AABD-8F2CA3163765}" sibTransId="{5C2F961D-88EE-441C-9041-C593D15596E4}"/>
    <dgm:cxn modelId="{9691F7D7-AE41-4AC8-93D4-B97F90CDFE1A}" type="presOf" srcId="{B941A0F6-AEF1-456C-81AB-96B2FCC63A6D}" destId="{1408A2B5-30FE-4F11-AFBA-FC207A6DF87B}" srcOrd="0" destOrd="0" presId="urn:microsoft.com/office/officeart/2005/8/layout/default#5"/>
    <dgm:cxn modelId="{96D2A7FF-A158-415E-8D28-F2F536497175}" type="presParOf" srcId="{D0E9C654-8D8F-4C10-B29C-B8467F2C65FB}" destId="{3F406C8D-06C4-4123-BFAA-C53E2095BA52}" srcOrd="0" destOrd="0" presId="urn:microsoft.com/office/officeart/2005/8/layout/default#5"/>
    <dgm:cxn modelId="{6F93C3BB-82BE-46F0-A218-F74B41156B7E}" type="presParOf" srcId="{D0E9C654-8D8F-4C10-B29C-B8467F2C65FB}" destId="{A93FDE8B-5C74-45A2-818E-A257D0B30787}" srcOrd="1" destOrd="0" presId="urn:microsoft.com/office/officeart/2005/8/layout/default#5"/>
    <dgm:cxn modelId="{B887E663-0922-421E-87CC-B8D2528A506D}" type="presParOf" srcId="{D0E9C654-8D8F-4C10-B29C-B8467F2C65FB}" destId="{1408A2B5-30FE-4F11-AFBA-FC207A6DF87B}" srcOrd="2" destOrd="0" presId="urn:microsoft.com/office/officeart/2005/8/layout/defaul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64D0A91B-E29C-4867-8307-06181AC035C4}" type="doc">
      <dgm:prSet loTypeId="urn:microsoft.com/office/officeart/2005/8/layout/default#5" loCatId="list" qsTypeId="urn:microsoft.com/office/officeart/2005/8/quickstyle/simple5" qsCatId="simple" csTypeId="urn:microsoft.com/office/officeart/2005/8/colors/accent1_4" csCatId="accent1" phldr="1"/>
      <dgm:spPr/>
      <dgm:t>
        <a:bodyPr/>
        <a:lstStyle/>
        <a:p>
          <a:endParaRPr lang="ru-RU"/>
        </a:p>
      </dgm:t>
    </dgm:pt>
    <dgm:pt modelId="{C77859F3-B823-4779-8130-83160B52F9DB}">
      <dgm:prSet/>
      <dgm:spPr/>
      <dgm:t>
        <a:bodyPr/>
        <a:lstStyle/>
        <a:p>
          <a:r>
            <a:rPr lang="ru-RU" dirty="0" smtClean="0">
              <a:latin typeface="Times New Roman" pitchFamily="18" charset="0"/>
              <a:cs typeface="Times New Roman" pitchFamily="18" charset="0"/>
            </a:rPr>
            <a:t>-</a:t>
          </a:r>
          <a:r>
            <a:rPr lang="ru-RU" dirty="0" smtClean="0">
              <a:solidFill>
                <a:srgbClr val="C00000"/>
              </a:solidFill>
              <a:latin typeface="Times New Roman" pitchFamily="18" charset="0"/>
              <a:cs typeface="Times New Roman" pitchFamily="18" charset="0"/>
            </a:rPr>
            <a:t>Антропологические и этические проблемы. </a:t>
          </a:r>
          <a:r>
            <a:rPr lang="ru-RU" dirty="0" smtClean="0">
              <a:latin typeface="Times New Roman" pitchFamily="18" charset="0"/>
              <a:cs typeface="Times New Roman" pitchFamily="18" charset="0"/>
            </a:rPr>
            <a:t>Антропология и этика средневековой философии опираются на четыре христианские догмата: </a:t>
          </a:r>
          <a:r>
            <a:rPr lang="ru-RU" dirty="0" smtClean="0">
              <a:solidFill>
                <a:srgbClr val="C00000"/>
              </a:solidFill>
              <a:latin typeface="Times New Roman" pitchFamily="18" charset="0"/>
              <a:cs typeface="Times New Roman" pitchFamily="18" charset="0"/>
            </a:rPr>
            <a:t>творение, грехопадение, искупление, воскресение. </a:t>
          </a:r>
          <a:r>
            <a:rPr lang="ru-RU" dirty="0" smtClean="0">
              <a:latin typeface="Times New Roman" pitchFamily="18" charset="0"/>
              <a:cs typeface="Times New Roman" pitchFamily="18" charset="0"/>
            </a:rPr>
            <a:t>Бог создал человека, наделив его телом и душой. Поэтому человек имеет особый статус, посредник между царством духа и царством природы. Человек – образ и подобие Бога, поэтому тело и душа должны быть благом. Но именно тело – причина первородного греха человека. Вернуть человека к Богу возможно через искупление, те. Жить в соответствии с заповедями Бога, через духовный рост, через подчинение тела душе</a:t>
          </a:r>
        </a:p>
      </dgm:t>
    </dgm:pt>
    <dgm:pt modelId="{F411F561-9D4B-42C3-83B5-EA627B4481B3}" type="parTrans" cxnId="{ABDABD2C-E79B-4150-A0C7-06242C0A8167}">
      <dgm:prSet/>
      <dgm:spPr/>
      <dgm:t>
        <a:bodyPr/>
        <a:lstStyle/>
        <a:p>
          <a:endParaRPr lang="ru-RU"/>
        </a:p>
      </dgm:t>
    </dgm:pt>
    <dgm:pt modelId="{1A79E287-14E2-4BD1-AF13-8DBAE31A2AC9}" type="sibTrans" cxnId="{ABDABD2C-E79B-4150-A0C7-06242C0A8167}">
      <dgm:prSet/>
      <dgm:spPr/>
      <dgm:t>
        <a:bodyPr/>
        <a:lstStyle/>
        <a:p>
          <a:endParaRPr lang="ru-RU"/>
        </a:p>
      </dgm:t>
    </dgm:pt>
    <dgm:pt modelId="{D0E9C654-8D8F-4C10-B29C-B8467F2C65FB}" type="pres">
      <dgm:prSet presAssocID="{64D0A91B-E29C-4867-8307-06181AC035C4}" presName="diagram" presStyleCnt="0">
        <dgm:presLayoutVars>
          <dgm:dir/>
          <dgm:resizeHandles val="exact"/>
        </dgm:presLayoutVars>
      </dgm:prSet>
      <dgm:spPr/>
      <dgm:t>
        <a:bodyPr/>
        <a:lstStyle/>
        <a:p>
          <a:endParaRPr lang="ru-RU"/>
        </a:p>
      </dgm:t>
    </dgm:pt>
    <dgm:pt modelId="{983AE010-1A7A-4705-AAE7-86D2BDD51333}" type="pres">
      <dgm:prSet presAssocID="{C77859F3-B823-4779-8130-83160B52F9DB}" presName="node" presStyleLbl="node1" presStyleIdx="0" presStyleCnt="1">
        <dgm:presLayoutVars>
          <dgm:bulletEnabled val="1"/>
        </dgm:presLayoutVars>
      </dgm:prSet>
      <dgm:spPr/>
      <dgm:t>
        <a:bodyPr/>
        <a:lstStyle/>
        <a:p>
          <a:endParaRPr lang="ru-RU"/>
        </a:p>
      </dgm:t>
    </dgm:pt>
  </dgm:ptLst>
  <dgm:cxnLst>
    <dgm:cxn modelId="{ABDABD2C-E79B-4150-A0C7-06242C0A8167}" srcId="{64D0A91B-E29C-4867-8307-06181AC035C4}" destId="{C77859F3-B823-4779-8130-83160B52F9DB}" srcOrd="0" destOrd="0" parTransId="{F411F561-9D4B-42C3-83B5-EA627B4481B3}" sibTransId="{1A79E287-14E2-4BD1-AF13-8DBAE31A2AC9}"/>
    <dgm:cxn modelId="{E6A3BE7A-7F9F-4E3E-8108-42142700BDD2}" type="presOf" srcId="{C77859F3-B823-4779-8130-83160B52F9DB}" destId="{983AE010-1A7A-4705-AAE7-86D2BDD51333}" srcOrd="0" destOrd="0" presId="urn:microsoft.com/office/officeart/2005/8/layout/default#5"/>
    <dgm:cxn modelId="{320E71D0-11A4-4895-BC62-72CBF2C41378}" type="presOf" srcId="{64D0A91B-E29C-4867-8307-06181AC035C4}" destId="{D0E9C654-8D8F-4C10-B29C-B8467F2C65FB}" srcOrd="0" destOrd="0" presId="urn:microsoft.com/office/officeart/2005/8/layout/default#5"/>
    <dgm:cxn modelId="{801BF856-2A8D-4024-8E5E-582E5C707DDA}" type="presParOf" srcId="{D0E9C654-8D8F-4C10-B29C-B8467F2C65FB}" destId="{983AE010-1A7A-4705-AAE7-86D2BDD51333}" srcOrd="0" destOrd="0" presId="urn:microsoft.com/office/officeart/2005/8/layout/defaul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64D0A91B-E29C-4867-8307-06181AC035C4}" type="doc">
      <dgm:prSet loTypeId="urn:microsoft.com/office/officeart/2005/8/layout/default#7" loCatId="list" qsTypeId="urn:microsoft.com/office/officeart/2005/8/quickstyle/simple5" qsCatId="simple" csTypeId="urn:microsoft.com/office/officeart/2005/8/colors/accent1_3" csCatId="accent1" phldr="1"/>
      <dgm:spPr/>
      <dgm:t>
        <a:bodyPr/>
        <a:lstStyle/>
        <a:p>
          <a:endParaRPr lang="ru-RU"/>
        </a:p>
      </dgm:t>
    </dgm:pt>
    <dgm:pt modelId="{CAEA2732-4C7F-4B2E-A890-8E8B9CEA5D73}">
      <dgm:prSet/>
      <dgm:spPr/>
      <dgm:t>
        <a:bodyPr/>
        <a:lstStyle/>
        <a:p>
          <a:r>
            <a:rPr lang="ru-RU" dirty="0" smtClean="0">
              <a:solidFill>
                <a:srgbClr val="C00000"/>
              </a:solidFill>
              <a:latin typeface="Times New Roman" pitchFamily="18" charset="0"/>
              <a:cs typeface="Times New Roman" pitchFamily="18" charset="0"/>
            </a:rPr>
            <a:t>Проблемы философии истории</a:t>
          </a:r>
          <a:endParaRPr lang="ru-RU" dirty="0">
            <a:solidFill>
              <a:srgbClr val="C00000"/>
            </a:solidFill>
            <a:latin typeface="Times New Roman" pitchFamily="18" charset="0"/>
            <a:cs typeface="Times New Roman" pitchFamily="18" charset="0"/>
          </a:endParaRPr>
        </a:p>
      </dgm:t>
    </dgm:pt>
    <dgm:pt modelId="{2257BDE5-D3BA-4C4E-9893-F2E1C063D412}" type="parTrans" cxnId="{919BA07C-112F-4E05-A372-4145E6D92616}">
      <dgm:prSet/>
      <dgm:spPr/>
      <dgm:t>
        <a:bodyPr/>
        <a:lstStyle/>
        <a:p>
          <a:endParaRPr lang="ru-RU"/>
        </a:p>
      </dgm:t>
    </dgm:pt>
    <dgm:pt modelId="{87B7AE2C-B72F-4435-9269-24E1C3261E17}" type="sibTrans" cxnId="{919BA07C-112F-4E05-A372-4145E6D92616}">
      <dgm:prSet/>
      <dgm:spPr/>
      <dgm:t>
        <a:bodyPr/>
        <a:lstStyle/>
        <a:p>
          <a:endParaRPr lang="ru-RU"/>
        </a:p>
      </dgm:t>
    </dgm:pt>
    <dgm:pt modelId="{D2C3747E-7E95-470E-87A8-383156D1D4D0}">
      <dgm:prSet/>
      <dgm:spPr/>
      <dgm:t>
        <a:bodyPr/>
        <a:lstStyle/>
        <a:p>
          <a:r>
            <a:rPr lang="ru-RU" dirty="0" smtClean="0">
              <a:latin typeface="Times New Roman" pitchFamily="18" charset="0"/>
              <a:cs typeface="Times New Roman" pitchFamily="18" charset="0"/>
            </a:rPr>
            <a:t>История – это линейный процесс, начало которого – акт Божественного творения, а конец-конец света и второе Пришествие Иисуса Христа. </a:t>
          </a:r>
          <a:r>
            <a:rPr lang="ru-RU" dirty="0" smtClean="0">
              <a:solidFill>
                <a:srgbClr val="C00000"/>
              </a:solidFill>
              <a:latin typeface="Times New Roman" pitchFamily="18" charset="0"/>
              <a:cs typeface="Times New Roman" pitchFamily="18" charset="0"/>
            </a:rPr>
            <a:t>Эсхатологическая установка- </a:t>
          </a:r>
          <a:r>
            <a:rPr lang="ru-RU" dirty="0" smtClean="0">
              <a:latin typeface="Times New Roman" pitchFamily="18" charset="0"/>
              <a:cs typeface="Times New Roman" pitchFamily="18" charset="0"/>
            </a:rPr>
            <a:t>ожидание конца света.</a:t>
          </a:r>
        </a:p>
      </dgm:t>
    </dgm:pt>
    <dgm:pt modelId="{0C55C8A1-2DFC-4D58-AD76-60054749D992}" type="parTrans" cxnId="{F717A131-F591-40C4-A825-7407BCFD1919}">
      <dgm:prSet/>
      <dgm:spPr/>
      <dgm:t>
        <a:bodyPr/>
        <a:lstStyle/>
        <a:p>
          <a:endParaRPr lang="ru-RU"/>
        </a:p>
      </dgm:t>
    </dgm:pt>
    <dgm:pt modelId="{959B4F7E-4ECA-4C89-A9E5-AF7946B968F4}" type="sibTrans" cxnId="{F717A131-F591-40C4-A825-7407BCFD1919}">
      <dgm:prSet/>
      <dgm:spPr/>
      <dgm:t>
        <a:bodyPr/>
        <a:lstStyle/>
        <a:p>
          <a:endParaRPr lang="ru-RU"/>
        </a:p>
      </dgm:t>
    </dgm:pt>
    <dgm:pt modelId="{D0E9C654-8D8F-4C10-B29C-B8467F2C65FB}" type="pres">
      <dgm:prSet presAssocID="{64D0A91B-E29C-4867-8307-06181AC035C4}" presName="diagram" presStyleCnt="0">
        <dgm:presLayoutVars>
          <dgm:dir/>
          <dgm:resizeHandles val="exact"/>
        </dgm:presLayoutVars>
      </dgm:prSet>
      <dgm:spPr/>
      <dgm:t>
        <a:bodyPr/>
        <a:lstStyle/>
        <a:p>
          <a:endParaRPr lang="ru-RU"/>
        </a:p>
      </dgm:t>
    </dgm:pt>
    <dgm:pt modelId="{D79F0627-37DD-434B-BF18-664C396EA678}" type="pres">
      <dgm:prSet presAssocID="{CAEA2732-4C7F-4B2E-A890-8E8B9CEA5D73}" presName="node" presStyleLbl="node1" presStyleIdx="0" presStyleCnt="2" custScaleY="31753">
        <dgm:presLayoutVars>
          <dgm:bulletEnabled val="1"/>
        </dgm:presLayoutVars>
      </dgm:prSet>
      <dgm:spPr/>
      <dgm:t>
        <a:bodyPr/>
        <a:lstStyle/>
        <a:p>
          <a:endParaRPr lang="ru-RU"/>
        </a:p>
      </dgm:t>
    </dgm:pt>
    <dgm:pt modelId="{E5CFA46F-A1DF-4C9A-BB92-EE7E8AEC7B09}" type="pres">
      <dgm:prSet presAssocID="{87B7AE2C-B72F-4435-9269-24E1C3261E17}" presName="sibTrans" presStyleCnt="0"/>
      <dgm:spPr/>
    </dgm:pt>
    <dgm:pt modelId="{E90FCE61-2957-42DA-8A6F-B27F33D91ED4}" type="pres">
      <dgm:prSet presAssocID="{D2C3747E-7E95-470E-87A8-383156D1D4D0}" presName="node" presStyleLbl="node1" presStyleIdx="1" presStyleCnt="2" custScaleX="127692">
        <dgm:presLayoutVars>
          <dgm:bulletEnabled val="1"/>
        </dgm:presLayoutVars>
      </dgm:prSet>
      <dgm:spPr/>
      <dgm:t>
        <a:bodyPr/>
        <a:lstStyle/>
        <a:p>
          <a:endParaRPr lang="ru-RU"/>
        </a:p>
      </dgm:t>
    </dgm:pt>
  </dgm:ptLst>
  <dgm:cxnLst>
    <dgm:cxn modelId="{919BA07C-112F-4E05-A372-4145E6D92616}" srcId="{64D0A91B-E29C-4867-8307-06181AC035C4}" destId="{CAEA2732-4C7F-4B2E-A890-8E8B9CEA5D73}" srcOrd="0" destOrd="0" parTransId="{2257BDE5-D3BA-4C4E-9893-F2E1C063D412}" sibTransId="{87B7AE2C-B72F-4435-9269-24E1C3261E17}"/>
    <dgm:cxn modelId="{B6592DFD-7BDA-4E63-B1B0-E237A78110EE}" type="presOf" srcId="{64D0A91B-E29C-4867-8307-06181AC035C4}" destId="{D0E9C654-8D8F-4C10-B29C-B8467F2C65FB}" srcOrd="0" destOrd="0" presId="urn:microsoft.com/office/officeart/2005/8/layout/default#7"/>
    <dgm:cxn modelId="{3E623723-D51B-4613-B12E-BE2099AEF3A8}" type="presOf" srcId="{D2C3747E-7E95-470E-87A8-383156D1D4D0}" destId="{E90FCE61-2957-42DA-8A6F-B27F33D91ED4}" srcOrd="0" destOrd="0" presId="urn:microsoft.com/office/officeart/2005/8/layout/default#7"/>
    <dgm:cxn modelId="{25F48BC4-A8E4-4722-8B6A-082F197032C2}" type="presOf" srcId="{CAEA2732-4C7F-4B2E-A890-8E8B9CEA5D73}" destId="{D79F0627-37DD-434B-BF18-664C396EA678}" srcOrd="0" destOrd="0" presId="urn:microsoft.com/office/officeart/2005/8/layout/default#7"/>
    <dgm:cxn modelId="{F717A131-F591-40C4-A825-7407BCFD1919}" srcId="{64D0A91B-E29C-4867-8307-06181AC035C4}" destId="{D2C3747E-7E95-470E-87A8-383156D1D4D0}" srcOrd="1" destOrd="0" parTransId="{0C55C8A1-2DFC-4D58-AD76-60054749D992}" sibTransId="{959B4F7E-4ECA-4C89-A9E5-AF7946B968F4}"/>
    <dgm:cxn modelId="{BC06A05B-B924-4269-A45E-9741A867CE00}" type="presParOf" srcId="{D0E9C654-8D8F-4C10-B29C-B8467F2C65FB}" destId="{D79F0627-37DD-434B-BF18-664C396EA678}" srcOrd="0" destOrd="0" presId="urn:microsoft.com/office/officeart/2005/8/layout/default#7"/>
    <dgm:cxn modelId="{6B81C5BF-9718-4C1C-81F4-13F8D98ED6A9}" type="presParOf" srcId="{D0E9C654-8D8F-4C10-B29C-B8467F2C65FB}" destId="{E5CFA46F-A1DF-4C9A-BB92-EE7E8AEC7B09}" srcOrd="1" destOrd="0" presId="urn:microsoft.com/office/officeart/2005/8/layout/default#7"/>
    <dgm:cxn modelId="{D3366670-DF11-46E3-8F8F-F46DBC1C159D}" type="presParOf" srcId="{D0E9C654-8D8F-4C10-B29C-B8467F2C65FB}" destId="{E90FCE61-2957-42DA-8A6F-B27F33D91ED4}" srcOrd="2" destOrd="0" presId="urn:microsoft.com/office/officeart/2005/8/layout/defaul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1497B5-59B4-4FFF-854A-6F0AA873CA06}">
      <dsp:nvSpPr>
        <dsp:cNvPr id="0" name=""/>
        <dsp:cNvSpPr/>
      </dsp:nvSpPr>
      <dsp:spPr>
        <a:xfrm>
          <a:off x="84882" y="3148"/>
          <a:ext cx="11419505" cy="6851703"/>
        </a:xfrm>
        <a:prstGeom prst="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52400" tIns="152400" rIns="152400" bIns="152400" numCol="1" spcCol="1270" anchor="ctr" anchorCtr="0">
          <a:noAutofit/>
        </a:bodyPr>
        <a:lstStyle/>
        <a:p>
          <a:pPr lvl="0" algn="ctr" defTabSz="1778000">
            <a:lnSpc>
              <a:spcPct val="90000"/>
            </a:lnSpc>
            <a:spcBef>
              <a:spcPct val="0"/>
            </a:spcBef>
            <a:spcAft>
              <a:spcPct val="35000"/>
            </a:spcAft>
          </a:pPr>
          <a:r>
            <a:rPr lang="ru-RU" sz="4000" kern="1200" dirty="0" smtClean="0">
              <a:solidFill>
                <a:srgbClr val="C00000"/>
              </a:solidFill>
              <a:latin typeface="Times New Roman" pitchFamily="18" charset="0"/>
              <a:cs typeface="Times New Roman" pitchFamily="18" charset="0"/>
            </a:rPr>
            <a:t>Средние века – </a:t>
          </a:r>
          <a:r>
            <a:rPr lang="ru-RU" sz="4000" kern="1200" dirty="0" smtClean="0">
              <a:solidFill>
                <a:schemeClr val="tx1"/>
              </a:solidFill>
              <a:latin typeface="Times New Roman" pitchFamily="18" charset="0"/>
              <a:cs typeface="Times New Roman" pitchFamily="18" charset="0"/>
            </a:rPr>
            <a:t>это период полного господства феодализма, крепостничества и христианства в Европе.</a:t>
          </a:r>
        </a:p>
        <a:p>
          <a:pPr lvl="0" algn="ctr" defTabSz="1778000">
            <a:lnSpc>
              <a:spcPct val="90000"/>
            </a:lnSpc>
            <a:spcBef>
              <a:spcPct val="0"/>
            </a:spcBef>
            <a:spcAft>
              <a:spcPct val="35000"/>
            </a:spcAft>
          </a:pPr>
          <a:r>
            <a:rPr lang="ru-RU" sz="4000" kern="1200" dirty="0" smtClean="0">
              <a:solidFill>
                <a:schemeClr val="tx1"/>
              </a:solidFill>
              <a:latin typeface="Times New Roman" pitchFamily="18" charset="0"/>
              <a:cs typeface="Times New Roman" pitchFamily="18" charset="0"/>
            </a:rPr>
            <a:t>Именно две особенности </a:t>
          </a:r>
          <a:r>
            <a:rPr lang="ru-RU" sz="4000" kern="1200" dirty="0" smtClean="0">
              <a:solidFill>
                <a:srgbClr val="C00000"/>
              </a:solidFill>
              <a:latin typeface="Times New Roman" pitchFamily="18" charset="0"/>
              <a:cs typeface="Times New Roman" pitchFamily="18" charset="0"/>
            </a:rPr>
            <a:t>- феодализм и христианство </a:t>
          </a:r>
          <a:r>
            <a:rPr lang="ru-RU" sz="4000" kern="1200" dirty="0" smtClean="0">
              <a:solidFill>
                <a:schemeClr val="tx1"/>
              </a:solidFill>
              <a:latin typeface="Times New Roman" pitchFamily="18" charset="0"/>
              <a:cs typeface="Times New Roman" pitchFamily="18" charset="0"/>
            </a:rPr>
            <a:t>-  обусловили собой содержание и состояние </a:t>
          </a:r>
          <a:r>
            <a:rPr lang="ru-RU" sz="4000" kern="1200" dirty="0" smtClean="0">
              <a:solidFill>
                <a:srgbClr val="C00000"/>
              </a:solidFill>
              <a:latin typeface="Times New Roman" pitchFamily="18" charset="0"/>
              <a:cs typeface="Times New Roman" pitchFamily="18" charset="0"/>
            </a:rPr>
            <a:t>Средневековой философии.</a:t>
          </a:r>
        </a:p>
        <a:p>
          <a:pPr lvl="0" algn="ctr" defTabSz="1778000">
            <a:lnSpc>
              <a:spcPct val="90000"/>
            </a:lnSpc>
            <a:spcBef>
              <a:spcPct val="0"/>
            </a:spcBef>
            <a:spcAft>
              <a:spcPct val="35000"/>
            </a:spcAft>
          </a:pPr>
          <a:r>
            <a:rPr lang="ru-RU" sz="4000" kern="1200" dirty="0" smtClean="0">
              <a:solidFill>
                <a:schemeClr val="tx1"/>
              </a:solidFill>
              <a:latin typeface="Times New Roman" pitchFamily="18" charset="0"/>
              <a:cs typeface="Times New Roman" pitchFamily="18" charset="0"/>
            </a:rPr>
            <a:t>Данная философия – </a:t>
          </a:r>
          <a:r>
            <a:rPr lang="ru-RU" sz="4000" kern="1200" dirty="0" smtClean="0">
              <a:solidFill>
                <a:srgbClr val="C00000"/>
              </a:solidFill>
              <a:latin typeface="Times New Roman" pitchFamily="18" charset="0"/>
              <a:cs typeface="Times New Roman" pitchFamily="18" charset="0"/>
            </a:rPr>
            <a:t>Богословие.</a:t>
          </a:r>
        </a:p>
        <a:p>
          <a:pPr lvl="0" algn="ctr" defTabSz="1778000">
            <a:lnSpc>
              <a:spcPct val="90000"/>
            </a:lnSpc>
            <a:spcBef>
              <a:spcPct val="0"/>
            </a:spcBef>
            <a:spcAft>
              <a:spcPct val="35000"/>
            </a:spcAft>
          </a:pPr>
          <a:r>
            <a:rPr lang="ru-RU" sz="4000" kern="1200" dirty="0" smtClean="0">
              <a:solidFill>
                <a:schemeClr val="tx1"/>
              </a:solidFill>
              <a:latin typeface="Times New Roman" pitchFamily="18" charset="0"/>
              <a:cs typeface="Times New Roman" pitchFamily="18" charset="0"/>
            </a:rPr>
            <a:t>Движение философской мысли пронизано проблемами </a:t>
          </a:r>
          <a:r>
            <a:rPr lang="ru-RU" sz="4000" kern="1200" dirty="0" smtClean="0">
              <a:solidFill>
                <a:srgbClr val="C00000"/>
              </a:solidFill>
              <a:latin typeface="Times New Roman" pitchFamily="18" charset="0"/>
              <a:cs typeface="Times New Roman" pitchFamily="18" charset="0"/>
            </a:rPr>
            <a:t>религии.</a:t>
          </a:r>
        </a:p>
        <a:p>
          <a:pPr lvl="0" algn="ctr" defTabSz="1778000">
            <a:lnSpc>
              <a:spcPct val="90000"/>
            </a:lnSpc>
            <a:spcBef>
              <a:spcPct val="0"/>
            </a:spcBef>
            <a:spcAft>
              <a:spcPct val="35000"/>
            </a:spcAft>
          </a:pPr>
          <a:endParaRPr lang="ru-RU" sz="4800" kern="1200" dirty="0">
            <a:solidFill>
              <a:schemeClr val="tx1"/>
            </a:solidFill>
            <a:latin typeface="Times New Roman" pitchFamily="18" charset="0"/>
            <a:cs typeface="Times New Roman" pitchFamily="18" charset="0"/>
          </a:endParaRPr>
        </a:p>
      </dsp:txBody>
      <dsp:txXfrm>
        <a:off x="84882" y="3148"/>
        <a:ext cx="11419505" cy="6851703"/>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49ACC5-6086-4ABD-BED9-92BDE8A0083A}">
      <dsp:nvSpPr>
        <dsp:cNvPr id="0" name=""/>
        <dsp:cNvSpPr/>
      </dsp:nvSpPr>
      <dsp:spPr>
        <a:xfrm>
          <a:off x="564636" y="2604"/>
          <a:ext cx="10319998" cy="6191998"/>
        </a:xfrm>
        <a:prstGeom prst="rect">
          <a:avLst/>
        </a:prstGeom>
        <a:blipFill rotWithShape="0">
          <a:blip xmlns:r="http://schemas.openxmlformats.org/officeDocument/2006/relationships" r:embed="rId1"/>
          <a:stretch>
            <a:fillRect/>
          </a:stretch>
        </a:blip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247650" tIns="247650" rIns="247650" bIns="247650" numCol="1" spcCol="1270" anchor="ctr" anchorCtr="0">
          <a:noAutofit/>
        </a:bodyPr>
        <a:lstStyle/>
        <a:p>
          <a:pPr lvl="0" algn="ctr" defTabSz="2889250">
            <a:lnSpc>
              <a:spcPct val="90000"/>
            </a:lnSpc>
            <a:spcBef>
              <a:spcPct val="0"/>
            </a:spcBef>
            <a:spcAft>
              <a:spcPct val="35000"/>
            </a:spcAft>
          </a:pPr>
          <a:endParaRPr lang="ru-RU" sz="6500" b="1" u="sng" kern="1200" dirty="0">
            <a:solidFill>
              <a:srgbClr val="C00000"/>
            </a:solidFill>
          </a:endParaRPr>
        </a:p>
      </dsp:txBody>
      <dsp:txXfrm>
        <a:off x="564636" y="2604"/>
        <a:ext cx="10319998" cy="6191998"/>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9F0627-37DD-434B-BF18-664C396EA678}">
      <dsp:nvSpPr>
        <dsp:cNvPr id="0" name=""/>
        <dsp:cNvSpPr/>
      </dsp:nvSpPr>
      <dsp:spPr>
        <a:xfrm>
          <a:off x="2664301" y="2986"/>
          <a:ext cx="6672052" cy="957851"/>
        </a:xfrm>
        <a:prstGeom prst="rect">
          <a:avLst/>
        </a:prstGeom>
        <a:gradFill rotWithShape="0">
          <a:gsLst>
            <a:gs pos="0">
              <a:schemeClr val="accent1">
                <a:shade val="80000"/>
                <a:hueOff val="0"/>
                <a:satOff val="0"/>
                <a:lumOff val="0"/>
                <a:alphaOff val="0"/>
                <a:satMod val="103000"/>
                <a:lumMod val="102000"/>
                <a:tint val="94000"/>
              </a:schemeClr>
            </a:gs>
            <a:gs pos="50000">
              <a:schemeClr val="accent1">
                <a:shade val="80000"/>
                <a:hueOff val="0"/>
                <a:satOff val="0"/>
                <a:lumOff val="0"/>
                <a:alphaOff val="0"/>
                <a:satMod val="110000"/>
                <a:lumMod val="100000"/>
                <a:shade val="100000"/>
              </a:schemeClr>
            </a:gs>
            <a:gs pos="100000">
              <a:schemeClr val="accent1">
                <a:shade val="8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ru-RU" sz="2800" kern="1200" dirty="0" smtClean="0">
              <a:solidFill>
                <a:srgbClr val="C00000"/>
              </a:solidFill>
              <a:latin typeface="Times New Roman" pitchFamily="18" charset="0"/>
              <a:cs typeface="Times New Roman" pitchFamily="18" charset="0"/>
            </a:rPr>
            <a:t>Наиболее яркие представители Средневековья:</a:t>
          </a:r>
          <a:endParaRPr lang="ru-RU" sz="2800" kern="1200" dirty="0">
            <a:solidFill>
              <a:srgbClr val="C00000"/>
            </a:solidFill>
            <a:latin typeface="Times New Roman" pitchFamily="18" charset="0"/>
            <a:cs typeface="Times New Roman" pitchFamily="18" charset="0"/>
          </a:endParaRPr>
        </a:p>
      </dsp:txBody>
      <dsp:txXfrm>
        <a:off x="2664301" y="2986"/>
        <a:ext cx="6672052" cy="957851"/>
      </dsp:txXfrm>
    </dsp:sp>
    <dsp:sp modelId="{E90FCE61-2957-42DA-8A6F-B27F33D91ED4}">
      <dsp:nvSpPr>
        <dsp:cNvPr id="0" name=""/>
        <dsp:cNvSpPr/>
      </dsp:nvSpPr>
      <dsp:spPr>
        <a:xfrm>
          <a:off x="1631503" y="1463600"/>
          <a:ext cx="8737649" cy="5130765"/>
        </a:xfrm>
        <a:prstGeom prst="rect">
          <a:avLst/>
        </a:prstGeom>
        <a:gradFill rotWithShape="0">
          <a:gsLst>
            <a:gs pos="0">
              <a:schemeClr val="accent1">
                <a:shade val="80000"/>
                <a:hueOff val="349283"/>
                <a:satOff val="-6256"/>
                <a:lumOff val="26585"/>
                <a:alphaOff val="0"/>
                <a:satMod val="103000"/>
                <a:lumMod val="102000"/>
                <a:tint val="94000"/>
              </a:schemeClr>
            </a:gs>
            <a:gs pos="50000">
              <a:schemeClr val="accent1">
                <a:shade val="80000"/>
                <a:hueOff val="349283"/>
                <a:satOff val="-6256"/>
                <a:lumOff val="26585"/>
                <a:alphaOff val="0"/>
                <a:satMod val="110000"/>
                <a:lumMod val="100000"/>
                <a:shade val="100000"/>
              </a:schemeClr>
            </a:gs>
            <a:gs pos="100000">
              <a:schemeClr val="accent1">
                <a:shade val="80000"/>
                <a:hueOff val="349283"/>
                <a:satOff val="-6256"/>
                <a:lumOff val="26585"/>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67640" tIns="167640" rIns="167640" bIns="167640" numCol="1" spcCol="1270" anchor="ctr" anchorCtr="0">
          <a:noAutofit/>
        </a:bodyPr>
        <a:lstStyle/>
        <a:p>
          <a:pPr lvl="0" algn="ctr" defTabSz="1955800">
            <a:lnSpc>
              <a:spcPct val="90000"/>
            </a:lnSpc>
            <a:spcBef>
              <a:spcPct val="0"/>
            </a:spcBef>
            <a:spcAft>
              <a:spcPct val="35000"/>
            </a:spcAft>
          </a:pPr>
          <a:r>
            <a:rPr lang="ru-RU" sz="4400" kern="1200" dirty="0" smtClean="0">
              <a:latin typeface="Times New Roman" pitchFamily="18" charset="0"/>
              <a:cs typeface="Times New Roman" pitchFamily="18" charset="0"/>
            </a:rPr>
            <a:t>1.Августин Блаженный(354-430гг.)</a:t>
          </a:r>
        </a:p>
        <a:p>
          <a:pPr lvl="0" algn="ctr" defTabSz="1955800">
            <a:lnSpc>
              <a:spcPct val="90000"/>
            </a:lnSpc>
            <a:spcBef>
              <a:spcPct val="0"/>
            </a:spcBef>
            <a:spcAft>
              <a:spcPct val="35000"/>
            </a:spcAft>
          </a:pPr>
          <a:r>
            <a:rPr lang="ru-RU" sz="4400" kern="1200" dirty="0" smtClean="0">
              <a:latin typeface="Times New Roman" pitchFamily="18" charset="0"/>
              <a:cs typeface="Times New Roman" pitchFamily="18" charset="0"/>
            </a:rPr>
            <a:t>2.Фома Аквинский (1225-1274 гг. )</a:t>
          </a:r>
        </a:p>
        <a:p>
          <a:pPr lvl="0" algn="ctr" defTabSz="1955800">
            <a:lnSpc>
              <a:spcPct val="90000"/>
            </a:lnSpc>
            <a:spcBef>
              <a:spcPct val="0"/>
            </a:spcBef>
            <a:spcAft>
              <a:spcPct val="35000"/>
            </a:spcAft>
          </a:pPr>
          <a:r>
            <a:rPr lang="ru-RU" sz="4400" kern="1200" dirty="0" smtClean="0">
              <a:latin typeface="Times New Roman" pitchFamily="18" charset="0"/>
              <a:cs typeface="Times New Roman" pitchFamily="18" charset="0"/>
            </a:rPr>
            <a:t>3.Пьер Абеляр(1079-1142 гг. )</a:t>
          </a:r>
        </a:p>
        <a:p>
          <a:pPr lvl="0" algn="ctr" defTabSz="1955800">
            <a:lnSpc>
              <a:spcPct val="90000"/>
            </a:lnSpc>
            <a:spcBef>
              <a:spcPct val="0"/>
            </a:spcBef>
            <a:spcAft>
              <a:spcPct val="35000"/>
            </a:spcAft>
          </a:pPr>
          <a:r>
            <a:rPr lang="ru-RU" sz="4400" kern="1200" dirty="0" smtClean="0">
              <a:latin typeface="Times New Roman" pitchFamily="18" charset="0"/>
              <a:cs typeface="Times New Roman" pitchFamily="18" charset="0"/>
            </a:rPr>
            <a:t>4.Уильям Оккам ( 1285-1349 гг.)</a:t>
          </a:r>
        </a:p>
      </dsp:txBody>
      <dsp:txXfrm>
        <a:off x="1631503" y="1463600"/>
        <a:ext cx="8737649" cy="5130765"/>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9F0627-37DD-434B-BF18-664C396EA678}">
      <dsp:nvSpPr>
        <dsp:cNvPr id="0" name=""/>
        <dsp:cNvSpPr/>
      </dsp:nvSpPr>
      <dsp:spPr>
        <a:xfrm>
          <a:off x="0" y="144003"/>
          <a:ext cx="12000656" cy="6309344"/>
        </a:xfrm>
        <a:prstGeom prst="rect">
          <a:avLst/>
        </a:prstGeom>
        <a:gradFill rotWithShape="0">
          <a:gsLst>
            <a:gs pos="0">
              <a:schemeClr val="accent1">
                <a:shade val="80000"/>
                <a:hueOff val="0"/>
                <a:satOff val="0"/>
                <a:lumOff val="0"/>
                <a:alphaOff val="0"/>
                <a:satMod val="103000"/>
                <a:lumMod val="102000"/>
                <a:tint val="94000"/>
              </a:schemeClr>
            </a:gs>
            <a:gs pos="50000">
              <a:schemeClr val="accent1">
                <a:shade val="80000"/>
                <a:hueOff val="0"/>
                <a:satOff val="0"/>
                <a:lumOff val="0"/>
                <a:alphaOff val="0"/>
                <a:satMod val="110000"/>
                <a:lumMod val="100000"/>
                <a:shade val="100000"/>
              </a:schemeClr>
            </a:gs>
            <a:gs pos="100000">
              <a:schemeClr val="accent1">
                <a:shade val="8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60020" tIns="160020" rIns="160020" bIns="160020" numCol="1" spcCol="1270" anchor="ctr" anchorCtr="0">
          <a:noAutofit/>
        </a:bodyPr>
        <a:lstStyle/>
        <a:p>
          <a:pPr lvl="0" algn="ctr" defTabSz="1866900">
            <a:lnSpc>
              <a:spcPct val="90000"/>
            </a:lnSpc>
            <a:spcBef>
              <a:spcPct val="0"/>
            </a:spcBef>
            <a:spcAft>
              <a:spcPct val="35000"/>
            </a:spcAft>
          </a:pPr>
          <a:r>
            <a:rPr lang="ru-RU" sz="4200" kern="1200" dirty="0" smtClean="0">
              <a:solidFill>
                <a:srgbClr val="C00000"/>
              </a:solidFill>
              <a:latin typeface="Bahnschrift SemiBold" pitchFamily="34" charset="0"/>
              <a:cs typeface="Times New Roman" pitchFamily="18" charset="0"/>
            </a:rPr>
            <a:t>Апологетика.(со 2 в.)</a:t>
          </a:r>
        </a:p>
        <a:p>
          <a:pPr lvl="0" algn="ctr" defTabSz="1866900">
            <a:lnSpc>
              <a:spcPct val="90000"/>
            </a:lnSpc>
            <a:spcBef>
              <a:spcPct val="0"/>
            </a:spcBef>
            <a:spcAft>
              <a:spcPct val="35000"/>
            </a:spcAft>
          </a:pPr>
          <a:r>
            <a:rPr lang="ru-RU" sz="4200" kern="1200" dirty="0" smtClean="0">
              <a:solidFill>
                <a:srgbClr val="C00000"/>
              </a:solidFill>
              <a:latin typeface="Times New Roman" pitchFamily="18" charset="0"/>
              <a:cs typeface="Times New Roman" pitchFamily="18" charset="0"/>
            </a:rPr>
            <a:t>-Направление богословия, </a:t>
          </a:r>
          <a:r>
            <a:rPr lang="ru-RU" sz="4200" kern="1200" dirty="0" smtClean="0">
              <a:solidFill>
                <a:schemeClr val="tx1"/>
              </a:solidFill>
              <a:latin typeface="Times New Roman" pitchFamily="18" charset="0"/>
              <a:cs typeface="Times New Roman" pitchFamily="18" charset="0"/>
            </a:rPr>
            <a:t>ориентированное на:</a:t>
          </a:r>
        </a:p>
        <a:p>
          <a:pPr lvl="0" algn="ctr" defTabSz="1866900">
            <a:lnSpc>
              <a:spcPct val="90000"/>
            </a:lnSpc>
            <a:spcBef>
              <a:spcPct val="0"/>
            </a:spcBef>
            <a:spcAft>
              <a:spcPct val="35000"/>
            </a:spcAft>
          </a:pPr>
          <a:r>
            <a:rPr lang="ru-RU" sz="4200" kern="1200" dirty="0" smtClean="0">
              <a:solidFill>
                <a:srgbClr val="FF0000"/>
              </a:solidFill>
              <a:latin typeface="Times New Roman" pitchFamily="18" charset="0"/>
              <a:cs typeface="Times New Roman" pitchFamily="18" charset="0"/>
            </a:rPr>
            <a:t>1) Отстаивания достоинства христианского вероучения</a:t>
          </a:r>
          <a:r>
            <a:rPr lang="ru-RU" sz="4200" kern="1200" dirty="0" smtClean="0">
              <a:solidFill>
                <a:schemeClr val="tx1"/>
              </a:solidFill>
              <a:latin typeface="Times New Roman" pitchFamily="18" charset="0"/>
              <a:cs typeface="Times New Roman" pitchFamily="18" charset="0"/>
            </a:rPr>
            <a:t>, как единственно истинного, перед отрицающими это достоинство;</a:t>
          </a:r>
        </a:p>
        <a:p>
          <a:pPr lvl="0" algn="ctr" defTabSz="1866900">
            <a:lnSpc>
              <a:spcPct val="90000"/>
            </a:lnSpc>
            <a:spcBef>
              <a:spcPct val="0"/>
            </a:spcBef>
            <a:spcAft>
              <a:spcPct val="35000"/>
            </a:spcAft>
          </a:pPr>
          <a:r>
            <a:rPr lang="ru-RU" sz="4200" kern="1200" dirty="0" smtClean="0">
              <a:solidFill>
                <a:srgbClr val="FF0000"/>
              </a:solidFill>
              <a:latin typeface="Times New Roman" pitchFamily="18" charset="0"/>
              <a:cs typeface="Times New Roman" pitchFamily="18" charset="0"/>
            </a:rPr>
            <a:t>2)Раскрытие и защиту христианского вероучения </a:t>
          </a:r>
          <a:r>
            <a:rPr lang="ru-RU" sz="4200" kern="1200" dirty="0" smtClean="0">
              <a:solidFill>
                <a:schemeClr val="tx1"/>
              </a:solidFill>
              <a:latin typeface="Times New Roman" pitchFamily="18" charset="0"/>
              <a:cs typeface="Times New Roman" pitchFamily="18" charset="0"/>
            </a:rPr>
            <a:t>при помощи средств, принимаемых иноверцами и неверующими.</a:t>
          </a:r>
        </a:p>
        <a:p>
          <a:pPr lvl="0" algn="ctr" defTabSz="1866900">
            <a:lnSpc>
              <a:spcPct val="90000"/>
            </a:lnSpc>
            <a:spcBef>
              <a:spcPct val="0"/>
            </a:spcBef>
            <a:spcAft>
              <a:spcPct val="35000"/>
            </a:spcAft>
          </a:pPr>
          <a:endParaRPr lang="ru-RU" sz="4200" kern="1200" dirty="0">
            <a:solidFill>
              <a:schemeClr val="tx1"/>
            </a:solidFill>
            <a:latin typeface="Times New Roman" pitchFamily="18" charset="0"/>
            <a:cs typeface="Times New Roman" pitchFamily="18" charset="0"/>
          </a:endParaRPr>
        </a:p>
      </dsp:txBody>
      <dsp:txXfrm>
        <a:off x="0" y="144003"/>
        <a:ext cx="12000656" cy="6309344"/>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9F0627-37DD-434B-BF18-664C396EA678}">
      <dsp:nvSpPr>
        <dsp:cNvPr id="0" name=""/>
        <dsp:cNvSpPr/>
      </dsp:nvSpPr>
      <dsp:spPr>
        <a:xfrm>
          <a:off x="0" y="216007"/>
          <a:ext cx="12000656" cy="6165337"/>
        </a:xfrm>
        <a:prstGeom prst="rect">
          <a:avLst/>
        </a:prstGeom>
        <a:gradFill rotWithShape="0">
          <a:gsLst>
            <a:gs pos="0">
              <a:schemeClr val="accent1">
                <a:shade val="80000"/>
                <a:hueOff val="0"/>
                <a:satOff val="0"/>
                <a:lumOff val="0"/>
                <a:alphaOff val="0"/>
                <a:satMod val="103000"/>
                <a:lumMod val="102000"/>
                <a:tint val="94000"/>
              </a:schemeClr>
            </a:gs>
            <a:gs pos="50000">
              <a:schemeClr val="accent1">
                <a:shade val="80000"/>
                <a:hueOff val="0"/>
                <a:satOff val="0"/>
                <a:lumOff val="0"/>
                <a:alphaOff val="0"/>
                <a:satMod val="110000"/>
                <a:lumMod val="100000"/>
                <a:shade val="100000"/>
              </a:schemeClr>
            </a:gs>
            <a:gs pos="100000">
              <a:schemeClr val="accent1">
                <a:shade val="8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8110" tIns="118110" rIns="118110" bIns="118110" numCol="1" spcCol="1270" anchor="ctr" anchorCtr="0">
          <a:noAutofit/>
        </a:bodyPr>
        <a:lstStyle/>
        <a:p>
          <a:pPr lvl="0" algn="ctr" defTabSz="1377950">
            <a:lnSpc>
              <a:spcPct val="90000"/>
            </a:lnSpc>
            <a:spcBef>
              <a:spcPct val="0"/>
            </a:spcBef>
            <a:spcAft>
              <a:spcPct val="35000"/>
            </a:spcAft>
          </a:pPr>
          <a:r>
            <a:rPr lang="ru-RU" sz="3100" kern="1200" dirty="0" smtClean="0">
              <a:solidFill>
                <a:srgbClr val="C00000"/>
              </a:solidFill>
              <a:latin typeface="Times New Roman" pitchFamily="18" charset="0"/>
              <a:cs typeface="Times New Roman" pitchFamily="18" charset="0"/>
            </a:rPr>
            <a:t>Представители апологетики:</a:t>
          </a:r>
        </a:p>
        <a:p>
          <a:pPr lvl="0" algn="ctr" defTabSz="1377950">
            <a:lnSpc>
              <a:spcPct val="90000"/>
            </a:lnSpc>
            <a:spcBef>
              <a:spcPct val="0"/>
            </a:spcBef>
            <a:spcAft>
              <a:spcPct val="35000"/>
            </a:spcAft>
          </a:pPr>
          <a:r>
            <a:rPr lang="ru-RU" sz="3100" kern="1200" dirty="0" err="1" smtClean="0">
              <a:solidFill>
                <a:srgbClr val="C00000"/>
              </a:solidFill>
              <a:latin typeface="Times New Roman" pitchFamily="18" charset="0"/>
              <a:cs typeface="Times New Roman" pitchFamily="18" charset="0"/>
            </a:rPr>
            <a:t>Клемент</a:t>
          </a:r>
          <a:r>
            <a:rPr lang="ru-RU" sz="3100" kern="1200" dirty="0" smtClean="0">
              <a:solidFill>
                <a:srgbClr val="C00000"/>
              </a:solidFill>
              <a:latin typeface="Times New Roman" pitchFamily="18" charset="0"/>
              <a:cs typeface="Times New Roman" pitchFamily="18" charset="0"/>
            </a:rPr>
            <a:t> Александрийский, Тертуллиан, </a:t>
          </a:r>
          <a:r>
            <a:rPr lang="ru-RU" sz="3100" kern="1200" dirty="0" err="1" smtClean="0">
              <a:solidFill>
                <a:srgbClr val="C00000"/>
              </a:solidFill>
              <a:latin typeface="Times New Roman" pitchFamily="18" charset="0"/>
              <a:cs typeface="Times New Roman" pitchFamily="18" charset="0"/>
            </a:rPr>
            <a:t>Ориген</a:t>
          </a:r>
          <a:r>
            <a:rPr lang="ru-RU" sz="3100" kern="1200" dirty="0" smtClean="0">
              <a:solidFill>
                <a:srgbClr val="C00000"/>
              </a:solidFill>
              <a:latin typeface="Times New Roman" pitchFamily="18" charset="0"/>
              <a:cs typeface="Times New Roman" pitchFamily="18" charset="0"/>
            </a:rPr>
            <a:t> – </a:t>
          </a:r>
          <a:r>
            <a:rPr lang="ru-RU" sz="3100" kern="1200" dirty="0" smtClean="0">
              <a:solidFill>
                <a:schemeClr val="tx1"/>
              </a:solidFill>
              <a:latin typeface="Times New Roman" pitchFamily="18" charset="0"/>
              <a:cs typeface="Times New Roman" pitchFamily="18" charset="0"/>
            </a:rPr>
            <a:t>основную свою задачу видели в том, чтобы показать, что верования язычников нелепы, их философия не имеет единства и противоречива. Свои доказательства они строили с опорой на греческую философию и догматы христианства.</a:t>
          </a:r>
        </a:p>
        <a:p>
          <a:pPr lvl="0" algn="ctr" defTabSz="1377950">
            <a:lnSpc>
              <a:spcPct val="90000"/>
            </a:lnSpc>
            <a:spcBef>
              <a:spcPct val="0"/>
            </a:spcBef>
            <a:spcAft>
              <a:spcPct val="35000"/>
            </a:spcAft>
          </a:pPr>
          <a:r>
            <a:rPr lang="ru-RU" sz="3100" kern="1200" dirty="0" smtClean="0">
              <a:solidFill>
                <a:srgbClr val="C00000"/>
              </a:solidFill>
              <a:latin typeface="Times New Roman" pitchFamily="18" charset="0"/>
              <a:cs typeface="Times New Roman" pitchFamily="18" charset="0"/>
            </a:rPr>
            <a:t>Тертуллиан </a:t>
          </a:r>
          <a:r>
            <a:rPr lang="ru-RU" sz="3100" kern="1200" dirty="0" smtClean="0">
              <a:solidFill>
                <a:schemeClr val="tx1"/>
              </a:solidFill>
              <a:latin typeface="Times New Roman" pitchFamily="18" charset="0"/>
              <a:cs typeface="Times New Roman" pitchFamily="18" charset="0"/>
            </a:rPr>
            <a:t>предложил свой ответ на вопрос о соотношении веры и разума в познании: «верую, потому что абсурдно». Он провозглашал враждебность к разуму, который объявлялся предрассудком античности. Философия и религия не могут существовать в согласии. Разум должен отступить перед несокрушимостью веры, которая принимает то, что не может принять разум.</a:t>
          </a:r>
        </a:p>
        <a:p>
          <a:pPr lvl="0" algn="ctr" defTabSz="1377950">
            <a:lnSpc>
              <a:spcPct val="90000"/>
            </a:lnSpc>
            <a:spcBef>
              <a:spcPct val="0"/>
            </a:spcBef>
            <a:spcAft>
              <a:spcPct val="35000"/>
            </a:spcAft>
          </a:pPr>
          <a:endParaRPr lang="ru-RU" sz="3100" kern="1200" dirty="0">
            <a:solidFill>
              <a:srgbClr val="C00000"/>
            </a:solidFill>
            <a:latin typeface="Times New Roman" pitchFamily="18" charset="0"/>
            <a:cs typeface="Times New Roman" pitchFamily="18" charset="0"/>
          </a:endParaRPr>
        </a:p>
      </dsp:txBody>
      <dsp:txXfrm>
        <a:off x="0" y="216007"/>
        <a:ext cx="12000656" cy="6165337"/>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9F0627-37DD-434B-BF18-664C396EA678}">
      <dsp:nvSpPr>
        <dsp:cNvPr id="0" name=""/>
        <dsp:cNvSpPr/>
      </dsp:nvSpPr>
      <dsp:spPr>
        <a:xfrm>
          <a:off x="0" y="216007"/>
          <a:ext cx="12000656" cy="6165337"/>
        </a:xfrm>
        <a:prstGeom prst="rect">
          <a:avLst/>
        </a:prstGeom>
        <a:gradFill rotWithShape="0">
          <a:gsLst>
            <a:gs pos="0">
              <a:schemeClr val="accent1">
                <a:shade val="80000"/>
                <a:hueOff val="0"/>
                <a:satOff val="0"/>
                <a:lumOff val="0"/>
                <a:alphaOff val="0"/>
                <a:satMod val="103000"/>
                <a:lumMod val="102000"/>
                <a:tint val="94000"/>
              </a:schemeClr>
            </a:gs>
            <a:gs pos="50000">
              <a:schemeClr val="accent1">
                <a:shade val="80000"/>
                <a:hueOff val="0"/>
                <a:satOff val="0"/>
                <a:lumOff val="0"/>
                <a:alphaOff val="0"/>
                <a:satMod val="110000"/>
                <a:lumMod val="100000"/>
                <a:shade val="100000"/>
              </a:schemeClr>
            </a:gs>
            <a:gs pos="100000">
              <a:schemeClr val="accent1">
                <a:shade val="8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111250">
            <a:lnSpc>
              <a:spcPct val="90000"/>
            </a:lnSpc>
            <a:spcBef>
              <a:spcPct val="0"/>
            </a:spcBef>
            <a:spcAft>
              <a:spcPct val="35000"/>
            </a:spcAft>
          </a:pPr>
          <a:r>
            <a:rPr lang="ru-RU" sz="3600" kern="1200" dirty="0" smtClean="0">
              <a:solidFill>
                <a:srgbClr val="C00000"/>
              </a:solidFill>
              <a:latin typeface="Times New Roman" pitchFamily="18" charset="0"/>
              <a:cs typeface="Times New Roman" pitchFamily="18" charset="0"/>
            </a:rPr>
            <a:t>Патристика-учение «отцов церкви»(1-9вв.).</a:t>
          </a:r>
        </a:p>
        <a:p>
          <a:pPr lvl="0" algn="ctr" defTabSz="1111250">
            <a:lnSpc>
              <a:spcPct val="90000"/>
            </a:lnSpc>
            <a:spcBef>
              <a:spcPct val="0"/>
            </a:spcBef>
            <a:spcAft>
              <a:spcPct val="35000"/>
            </a:spcAft>
          </a:pPr>
          <a:r>
            <a:rPr lang="ru-RU" sz="3600" kern="1200" dirty="0" smtClean="0">
              <a:solidFill>
                <a:srgbClr val="C00000"/>
              </a:solidFill>
              <a:latin typeface="Times New Roman" pitchFamily="18" charset="0"/>
              <a:cs typeface="Times New Roman" pitchFamily="18" charset="0"/>
            </a:rPr>
            <a:t>-Разработка и оформление содержания христианской философии на основе религиозного учения Иисуса Христа и философской системы Платона.</a:t>
          </a:r>
        </a:p>
        <a:p>
          <a:pPr marL="0" marR="0" lvl="0" indent="0" algn="ctr" defTabSz="914400" eaLnBrk="1" fontAlgn="auto" latinLnBrk="0" hangingPunct="1">
            <a:lnSpc>
              <a:spcPct val="100000"/>
            </a:lnSpc>
            <a:spcBef>
              <a:spcPct val="0"/>
            </a:spcBef>
            <a:spcAft>
              <a:spcPts val="0"/>
            </a:spcAft>
            <a:buClrTx/>
            <a:buSzTx/>
            <a:buFontTx/>
            <a:buNone/>
            <a:tabLst/>
            <a:defRPr/>
          </a:pPr>
          <a:r>
            <a:rPr lang="ru-RU" sz="3600" kern="1200" dirty="0" smtClean="0">
              <a:solidFill>
                <a:srgbClr val="C00000"/>
              </a:solidFill>
              <a:latin typeface="Times New Roman" pitchFamily="18" charset="0"/>
              <a:cs typeface="Times New Roman" pitchFamily="18" charset="0"/>
            </a:rPr>
            <a:t>Важнейшие темы </a:t>
          </a:r>
          <a:r>
            <a:rPr lang="ru-RU" sz="3600" kern="1200" dirty="0" err="1" smtClean="0">
              <a:solidFill>
                <a:srgbClr val="C00000"/>
              </a:solidFill>
              <a:latin typeface="Times New Roman" pitchFamily="18" charset="0"/>
              <a:cs typeface="Times New Roman" pitchFamily="18" charset="0"/>
            </a:rPr>
            <a:t>патристической</a:t>
          </a:r>
          <a:r>
            <a:rPr lang="ru-RU" sz="3600" kern="1200" dirty="0" smtClean="0">
              <a:solidFill>
                <a:srgbClr val="C00000"/>
              </a:solidFill>
              <a:latin typeface="Times New Roman" pitchFamily="18" charset="0"/>
              <a:cs typeface="Times New Roman" pitchFamily="18" charset="0"/>
            </a:rPr>
            <a:t> теологии: </a:t>
          </a:r>
          <a:r>
            <a:rPr lang="ru-RU" sz="3600" kern="1200" dirty="0" smtClean="0">
              <a:latin typeface="Times New Roman" pitchFamily="18" charset="0"/>
              <a:cs typeface="Times New Roman" pitchFamily="18" charset="0"/>
            </a:rPr>
            <a:t>монотеизм, </a:t>
          </a:r>
        </a:p>
        <a:p>
          <a:pPr marL="0" marR="0" lvl="0" indent="0" algn="ctr" defTabSz="914400" eaLnBrk="1" fontAlgn="auto" latinLnBrk="0" hangingPunct="1">
            <a:lnSpc>
              <a:spcPct val="100000"/>
            </a:lnSpc>
            <a:spcBef>
              <a:spcPct val="0"/>
            </a:spcBef>
            <a:spcAft>
              <a:spcPts val="0"/>
            </a:spcAft>
            <a:buClrTx/>
            <a:buSzTx/>
            <a:buFontTx/>
            <a:buNone/>
            <a:tabLst/>
            <a:defRPr/>
          </a:pPr>
          <a:r>
            <a:rPr lang="ru-RU" sz="3600" kern="1200" dirty="0" smtClean="0">
              <a:latin typeface="Times New Roman" pitchFamily="18" charset="0"/>
              <a:cs typeface="Times New Roman" pitchFamily="18" charset="0"/>
            </a:rPr>
            <a:t>трансцендентность Бога, учение о Христе как посреднике между Богом и человеком, тринитарная проблема, т.е. учение о соотношении ипостасей Бога-Отца, Бога-Сына и Святого Духа, креационизм, т.е. учение о творении мира, теодицея и эсхатология(ожидание конца света) .</a:t>
          </a:r>
        </a:p>
        <a:p>
          <a:pPr lvl="0" algn="ctr" defTabSz="1111250">
            <a:lnSpc>
              <a:spcPct val="90000"/>
            </a:lnSpc>
            <a:spcBef>
              <a:spcPct val="0"/>
            </a:spcBef>
            <a:spcAft>
              <a:spcPct val="35000"/>
            </a:spcAft>
          </a:pPr>
          <a:endParaRPr lang="ru-RU" sz="3600" kern="1200" dirty="0">
            <a:solidFill>
              <a:srgbClr val="C00000"/>
            </a:solidFill>
            <a:latin typeface="Times New Roman" pitchFamily="18" charset="0"/>
            <a:cs typeface="Times New Roman" pitchFamily="18" charset="0"/>
          </a:endParaRPr>
        </a:p>
      </dsp:txBody>
      <dsp:txXfrm>
        <a:off x="0" y="216007"/>
        <a:ext cx="12000656" cy="6165337"/>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9F0627-37DD-434B-BF18-664C396EA678}">
      <dsp:nvSpPr>
        <dsp:cNvPr id="0" name=""/>
        <dsp:cNvSpPr/>
      </dsp:nvSpPr>
      <dsp:spPr>
        <a:xfrm>
          <a:off x="0" y="216007"/>
          <a:ext cx="12000656" cy="6165337"/>
        </a:xfrm>
        <a:prstGeom prst="rect">
          <a:avLst/>
        </a:prstGeom>
        <a:gradFill rotWithShape="0">
          <a:gsLst>
            <a:gs pos="0">
              <a:schemeClr val="accent1">
                <a:shade val="80000"/>
                <a:hueOff val="0"/>
                <a:satOff val="0"/>
                <a:lumOff val="0"/>
                <a:alphaOff val="0"/>
                <a:satMod val="103000"/>
                <a:lumMod val="102000"/>
                <a:tint val="94000"/>
              </a:schemeClr>
            </a:gs>
            <a:gs pos="50000">
              <a:schemeClr val="accent1">
                <a:shade val="80000"/>
                <a:hueOff val="0"/>
                <a:satOff val="0"/>
                <a:lumOff val="0"/>
                <a:alphaOff val="0"/>
                <a:satMod val="110000"/>
                <a:lumMod val="100000"/>
                <a:shade val="100000"/>
              </a:schemeClr>
            </a:gs>
            <a:gs pos="100000">
              <a:schemeClr val="accent1">
                <a:shade val="8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ru-RU" sz="3000" kern="1200" dirty="0" smtClean="0">
              <a:solidFill>
                <a:srgbClr val="C00000"/>
              </a:solidFill>
              <a:latin typeface="Times New Roman" pitchFamily="18" charset="0"/>
              <a:cs typeface="Times New Roman" pitchFamily="18" charset="0"/>
            </a:rPr>
            <a:t>Восточная (греческая) патристика, </a:t>
          </a:r>
          <a:r>
            <a:rPr lang="ru-RU" sz="3000" kern="1200" dirty="0" smtClean="0">
              <a:solidFill>
                <a:schemeClr val="tx1"/>
              </a:solidFill>
              <a:latin typeface="Times New Roman" pitchFamily="18" charset="0"/>
              <a:cs typeface="Times New Roman" pitchFamily="18" charset="0"/>
            </a:rPr>
            <a:t>создавалась на греческом языке и была распространена в восточных областях Римской Империи, затем получило свое развитие в философии Византийской империи. После принятия от Византии христианства Русью составила основу </a:t>
          </a:r>
          <a:r>
            <a:rPr lang="ru-RU" sz="3000" kern="1200" dirty="0" smtClean="0">
              <a:solidFill>
                <a:srgbClr val="C00000"/>
              </a:solidFill>
              <a:latin typeface="Times New Roman" pitchFamily="18" charset="0"/>
              <a:cs typeface="Times New Roman" pitchFamily="18" charset="0"/>
            </a:rPr>
            <a:t>древнерусской философии.</a:t>
          </a:r>
        </a:p>
        <a:p>
          <a:pPr lvl="0" algn="ctr" defTabSz="1333500">
            <a:lnSpc>
              <a:spcPct val="90000"/>
            </a:lnSpc>
            <a:spcBef>
              <a:spcPct val="0"/>
            </a:spcBef>
            <a:spcAft>
              <a:spcPct val="35000"/>
            </a:spcAft>
          </a:pPr>
          <a:endParaRPr lang="ru-RU" sz="3000" kern="1200" dirty="0" smtClean="0">
            <a:solidFill>
              <a:srgbClr val="C00000"/>
            </a:solidFill>
            <a:latin typeface="Times New Roman" pitchFamily="18" charset="0"/>
            <a:cs typeface="Times New Roman" pitchFamily="18" charset="0"/>
          </a:endParaRPr>
        </a:p>
        <a:p>
          <a:pPr lvl="0" algn="ctr" defTabSz="1333500">
            <a:lnSpc>
              <a:spcPct val="90000"/>
            </a:lnSpc>
            <a:spcBef>
              <a:spcPct val="0"/>
            </a:spcBef>
            <a:spcAft>
              <a:spcPct val="35000"/>
            </a:spcAft>
          </a:pPr>
          <a:r>
            <a:rPr lang="ru-RU" sz="3000" kern="1200" dirty="0" smtClean="0">
              <a:solidFill>
                <a:srgbClr val="C00000"/>
              </a:solidFill>
              <a:latin typeface="Times New Roman" pitchFamily="18" charset="0"/>
              <a:cs typeface="Times New Roman" pitchFamily="18" charset="0"/>
            </a:rPr>
            <a:t>Представители:</a:t>
          </a:r>
        </a:p>
        <a:p>
          <a:pPr lvl="0" algn="ctr" defTabSz="1333500">
            <a:lnSpc>
              <a:spcPct val="90000"/>
            </a:lnSpc>
            <a:spcBef>
              <a:spcPct val="0"/>
            </a:spcBef>
            <a:spcAft>
              <a:spcPct val="35000"/>
            </a:spcAft>
          </a:pPr>
          <a:r>
            <a:rPr lang="ru-RU" sz="3000" kern="1200" dirty="0" smtClean="0">
              <a:solidFill>
                <a:srgbClr val="C00000"/>
              </a:solidFill>
              <a:latin typeface="Times New Roman" pitchFamily="18" charset="0"/>
              <a:cs typeface="Times New Roman" pitchFamily="18" charset="0"/>
            </a:rPr>
            <a:t>-</a:t>
          </a:r>
          <a:r>
            <a:rPr lang="ru-RU" sz="3000" kern="1200" dirty="0" smtClean="0">
              <a:solidFill>
                <a:schemeClr val="tx1"/>
              </a:solidFill>
              <a:latin typeface="Times New Roman" pitchFamily="18" charset="0"/>
              <a:cs typeface="Times New Roman" pitchFamily="18" charset="0"/>
            </a:rPr>
            <a:t>Афанасий Александрийский(Великий);</a:t>
          </a:r>
        </a:p>
        <a:p>
          <a:pPr lvl="0" algn="ctr" defTabSz="1333500">
            <a:lnSpc>
              <a:spcPct val="90000"/>
            </a:lnSpc>
            <a:spcBef>
              <a:spcPct val="0"/>
            </a:spcBef>
            <a:spcAft>
              <a:spcPct val="35000"/>
            </a:spcAft>
          </a:pPr>
          <a:r>
            <a:rPr lang="ru-RU" sz="3000" kern="1200" dirty="0" smtClean="0">
              <a:solidFill>
                <a:schemeClr val="tx1"/>
              </a:solidFill>
              <a:latin typeface="Times New Roman" pitchFamily="18" charset="0"/>
              <a:cs typeface="Times New Roman" pitchFamily="18" charset="0"/>
            </a:rPr>
            <a:t>-Василий Кесарийский;</a:t>
          </a:r>
        </a:p>
        <a:p>
          <a:pPr lvl="0" algn="ctr" defTabSz="1333500">
            <a:lnSpc>
              <a:spcPct val="90000"/>
            </a:lnSpc>
            <a:spcBef>
              <a:spcPct val="0"/>
            </a:spcBef>
            <a:spcAft>
              <a:spcPct val="35000"/>
            </a:spcAft>
          </a:pPr>
          <a:r>
            <a:rPr lang="ru-RU" sz="3000" kern="1200" dirty="0" smtClean="0">
              <a:solidFill>
                <a:schemeClr val="tx1"/>
              </a:solidFill>
              <a:latin typeface="Times New Roman" pitchFamily="18" charset="0"/>
              <a:cs typeface="Times New Roman" pitchFamily="18" charset="0"/>
            </a:rPr>
            <a:t>-Григорий </a:t>
          </a:r>
          <a:r>
            <a:rPr lang="ru-RU" sz="3000" kern="1200" dirty="0" err="1" smtClean="0">
              <a:solidFill>
                <a:schemeClr val="tx1"/>
              </a:solidFill>
              <a:latin typeface="Times New Roman" pitchFamily="18" charset="0"/>
              <a:cs typeface="Times New Roman" pitchFamily="18" charset="0"/>
            </a:rPr>
            <a:t>Нисский</a:t>
          </a:r>
          <a:r>
            <a:rPr lang="ru-RU" sz="3000" kern="1200" dirty="0" smtClean="0">
              <a:solidFill>
                <a:schemeClr val="tx1"/>
              </a:solidFill>
              <a:latin typeface="Times New Roman" pitchFamily="18" charset="0"/>
              <a:cs typeface="Times New Roman" pitchFamily="18" charset="0"/>
            </a:rPr>
            <a:t>;</a:t>
          </a:r>
        </a:p>
        <a:p>
          <a:pPr lvl="0" algn="ctr" defTabSz="1333500">
            <a:lnSpc>
              <a:spcPct val="90000"/>
            </a:lnSpc>
            <a:spcBef>
              <a:spcPct val="0"/>
            </a:spcBef>
            <a:spcAft>
              <a:spcPct val="35000"/>
            </a:spcAft>
          </a:pPr>
          <a:r>
            <a:rPr lang="ru-RU" sz="3000" kern="1200" dirty="0" smtClean="0">
              <a:solidFill>
                <a:schemeClr val="tx1"/>
              </a:solidFill>
              <a:latin typeface="Times New Roman" pitchFamily="18" charset="0"/>
              <a:cs typeface="Times New Roman" pitchFamily="18" charset="0"/>
            </a:rPr>
            <a:t>-Григорий </a:t>
          </a:r>
          <a:r>
            <a:rPr lang="ru-RU" sz="3000" kern="1200" dirty="0" err="1" smtClean="0">
              <a:solidFill>
                <a:schemeClr val="tx1"/>
              </a:solidFill>
              <a:latin typeface="Times New Roman" pitchFamily="18" charset="0"/>
              <a:cs typeface="Times New Roman" pitchFamily="18" charset="0"/>
            </a:rPr>
            <a:t>Назианзин</a:t>
          </a:r>
          <a:r>
            <a:rPr lang="ru-RU" sz="3000" kern="1200" dirty="0" smtClean="0">
              <a:solidFill>
                <a:schemeClr val="tx1"/>
              </a:solidFill>
              <a:latin typeface="Times New Roman" pitchFamily="18" charset="0"/>
              <a:cs typeface="Times New Roman" pitchFamily="18" charset="0"/>
            </a:rPr>
            <a:t>;</a:t>
          </a:r>
        </a:p>
        <a:p>
          <a:pPr lvl="0" algn="ctr" defTabSz="1333500">
            <a:lnSpc>
              <a:spcPct val="90000"/>
            </a:lnSpc>
            <a:spcBef>
              <a:spcPct val="0"/>
            </a:spcBef>
            <a:spcAft>
              <a:spcPct val="35000"/>
            </a:spcAft>
          </a:pPr>
          <a:r>
            <a:rPr lang="ru-RU" sz="3000" kern="1200" dirty="0" smtClean="0">
              <a:solidFill>
                <a:schemeClr val="tx1"/>
              </a:solidFill>
              <a:latin typeface="Times New Roman" pitchFamily="18" charset="0"/>
              <a:cs typeface="Times New Roman" pitchFamily="18" charset="0"/>
            </a:rPr>
            <a:t>-</a:t>
          </a:r>
          <a:r>
            <a:rPr lang="ru-RU" sz="3000" kern="1200" dirty="0" err="1" smtClean="0">
              <a:solidFill>
                <a:schemeClr val="tx1"/>
              </a:solidFill>
              <a:latin typeface="Times New Roman" pitchFamily="18" charset="0"/>
              <a:cs typeface="Times New Roman" pitchFamily="18" charset="0"/>
            </a:rPr>
            <a:t>Иоан</a:t>
          </a:r>
          <a:r>
            <a:rPr lang="ru-RU" sz="3000" kern="1200" dirty="0" smtClean="0">
              <a:solidFill>
                <a:schemeClr val="tx1"/>
              </a:solidFill>
              <a:latin typeface="Times New Roman" pitchFamily="18" charset="0"/>
              <a:cs typeface="Times New Roman" pitchFamily="18" charset="0"/>
            </a:rPr>
            <a:t> </a:t>
          </a:r>
          <a:r>
            <a:rPr lang="ru-RU" sz="3000" kern="1200" dirty="0" err="1" smtClean="0">
              <a:solidFill>
                <a:schemeClr val="tx1"/>
              </a:solidFill>
              <a:latin typeface="Times New Roman" pitchFamily="18" charset="0"/>
              <a:cs typeface="Times New Roman" pitchFamily="18" charset="0"/>
            </a:rPr>
            <a:t>Дамаскин</a:t>
          </a:r>
          <a:r>
            <a:rPr lang="ru-RU" sz="3000" kern="1200" dirty="0" smtClean="0">
              <a:solidFill>
                <a:schemeClr val="tx1"/>
              </a:solidFill>
              <a:latin typeface="Times New Roman" pitchFamily="18" charset="0"/>
              <a:cs typeface="Times New Roman" pitchFamily="18" charset="0"/>
            </a:rPr>
            <a:t>.</a:t>
          </a:r>
          <a:endParaRPr lang="ru-RU" sz="3000" kern="1200" dirty="0">
            <a:solidFill>
              <a:schemeClr val="tx1"/>
            </a:solidFill>
            <a:latin typeface="Times New Roman" pitchFamily="18" charset="0"/>
            <a:cs typeface="Times New Roman" pitchFamily="18" charset="0"/>
          </a:endParaRPr>
        </a:p>
      </dsp:txBody>
      <dsp:txXfrm>
        <a:off x="0" y="216007"/>
        <a:ext cx="12000656" cy="6165337"/>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9F0627-37DD-434B-BF18-664C396EA678}">
      <dsp:nvSpPr>
        <dsp:cNvPr id="0" name=""/>
        <dsp:cNvSpPr/>
      </dsp:nvSpPr>
      <dsp:spPr>
        <a:xfrm>
          <a:off x="2063586" y="72024"/>
          <a:ext cx="7641042" cy="1241287"/>
        </a:xfrm>
        <a:prstGeom prst="rect">
          <a:avLst/>
        </a:prstGeom>
        <a:gradFill rotWithShape="0">
          <a:gsLst>
            <a:gs pos="0">
              <a:schemeClr val="accent1">
                <a:shade val="80000"/>
                <a:hueOff val="0"/>
                <a:satOff val="0"/>
                <a:lumOff val="0"/>
                <a:alphaOff val="0"/>
                <a:satMod val="103000"/>
                <a:lumMod val="102000"/>
                <a:tint val="94000"/>
              </a:schemeClr>
            </a:gs>
            <a:gs pos="50000">
              <a:schemeClr val="accent1">
                <a:shade val="80000"/>
                <a:hueOff val="0"/>
                <a:satOff val="0"/>
                <a:lumOff val="0"/>
                <a:alphaOff val="0"/>
                <a:satMod val="110000"/>
                <a:lumMod val="100000"/>
                <a:shade val="100000"/>
              </a:schemeClr>
            </a:gs>
            <a:gs pos="100000">
              <a:schemeClr val="accent1">
                <a:shade val="8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endParaRPr lang="ru-RU" sz="3600" kern="1200" dirty="0" smtClean="0">
            <a:solidFill>
              <a:srgbClr val="C00000"/>
            </a:solidFill>
            <a:latin typeface="Times New Roman" pitchFamily="18" charset="0"/>
            <a:cs typeface="Times New Roman" pitchFamily="18" charset="0"/>
          </a:endParaRPr>
        </a:p>
        <a:p>
          <a:pPr lvl="0" algn="ctr" defTabSz="1600200">
            <a:lnSpc>
              <a:spcPct val="90000"/>
            </a:lnSpc>
            <a:spcBef>
              <a:spcPct val="0"/>
            </a:spcBef>
            <a:spcAft>
              <a:spcPct val="35000"/>
            </a:spcAft>
          </a:pPr>
          <a:r>
            <a:rPr lang="ru-RU" sz="3600" kern="1200" dirty="0" smtClean="0">
              <a:solidFill>
                <a:srgbClr val="C00000"/>
              </a:solidFill>
              <a:latin typeface="Times New Roman" pitchFamily="18" charset="0"/>
              <a:cs typeface="Times New Roman" pitchFamily="18" charset="0"/>
            </a:rPr>
            <a:t>Восточная (греческая) патристика.</a:t>
          </a:r>
        </a:p>
        <a:p>
          <a:pPr lvl="0" algn="ctr" defTabSz="1600200">
            <a:lnSpc>
              <a:spcPct val="90000"/>
            </a:lnSpc>
            <a:spcBef>
              <a:spcPct val="0"/>
            </a:spcBef>
            <a:spcAft>
              <a:spcPct val="35000"/>
            </a:spcAft>
          </a:pPr>
          <a:endParaRPr lang="ru-RU" sz="2100" kern="1200" dirty="0" smtClean="0">
            <a:solidFill>
              <a:srgbClr val="C00000"/>
            </a:solidFill>
            <a:latin typeface="Times New Roman" pitchFamily="18" charset="0"/>
            <a:cs typeface="Times New Roman" pitchFamily="18" charset="0"/>
          </a:endParaRPr>
        </a:p>
        <a:p>
          <a:pPr lvl="0" algn="ctr" defTabSz="1600200">
            <a:lnSpc>
              <a:spcPct val="90000"/>
            </a:lnSpc>
            <a:spcBef>
              <a:spcPct val="0"/>
            </a:spcBef>
            <a:spcAft>
              <a:spcPct val="35000"/>
            </a:spcAft>
          </a:pPr>
          <a:endParaRPr lang="ru-RU" sz="2100" kern="1200" dirty="0">
            <a:solidFill>
              <a:schemeClr val="tx1"/>
            </a:solidFill>
            <a:latin typeface="Times New Roman" pitchFamily="18" charset="0"/>
            <a:cs typeface="Times New Roman" pitchFamily="18" charset="0"/>
          </a:endParaRPr>
        </a:p>
      </dsp:txBody>
      <dsp:txXfrm>
        <a:off x="2063586" y="72024"/>
        <a:ext cx="7641042" cy="1241287"/>
      </dsp:txXfrm>
    </dsp:sp>
    <dsp:sp modelId="{004C519D-310D-4B6C-A1EB-A31EC27CBF53}">
      <dsp:nvSpPr>
        <dsp:cNvPr id="0" name=""/>
        <dsp:cNvSpPr/>
      </dsp:nvSpPr>
      <dsp:spPr>
        <a:xfrm>
          <a:off x="1199460" y="2009059"/>
          <a:ext cx="9601734" cy="4584625"/>
        </a:xfrm>
        <a:prstGeom prst="rect">
          <a:avLst/>
        </a:prstGeom>
        <a:gradFill rotWithShape="0">
          <a:gsLst>
            <a:gs pos="0">
              <a:schemeClr val="accent1">
                <a:shade val="80000"/>
                <a:hueOff val="349283"/>
                <a:satOff val="-6256"/>
                <a:lumOff val="26585"/>
                <a:alphaOff val="0"/>
                <a:satMod val="103000"/>
                <a:lumMod val="102000"/>
                <a:tint val="94000"/>
              </a:schemeClr>
            </a:gs>
            <a:gs pos="50000">
              <a:schemeClr val="accent1">
                <a:shade val="80000"/>
                <a:hueOff val="349283"/>
                <a:satOff val="-6256"/>
                <a:lumOff val="26585"/>
                <a:alphaOff val="0"/>
                <a:satMod val="110000"/>
                <a:lumMod val="100000"/>
                <a:shade val="100000"/>
              </a:schemeClr>
            </a:gs>
            <a:gs pos="100000">
              <a:schemeClr val="accent1">
                <a:shade val="80000"/>
                <a:hueOff val="349283"/>
                <a:satOff val="-6256"/>
                <a:lumOff val="26585"/>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1920" tIns="121920" rIns="121920" bIns="12192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ru-RU" sz="3200" kern="1200" dirty="0" smtClean="0">
              <a:solidFill>
                <a:schemeClr val="tx1"/>
              </a:solidFill>
              <a:latin typeface="Times New Roman" pitchFamily="18" charset="0"/>
              <a:cs typeface="Times New Roman" pitchFamily="18" charset="0"/>
            </a:rPr>
            <a:t>Василий Кесарийский, Григорий </a:t>
          </a:r>
          <a:r>
            <a:rPr lang="ru-RU" sz="3200" kern="1200" dirty="0" err="1" smtClean="0">
              <a:solidFill>
                <a:schemeClr val="tx1"/>
              </a:solidFill>
              <a:latin typeface="Times New Roman" pitchFamily="18" charset="0"/>
              <a:cs typeface="Times New Roman" pitchFamily="18" charset="0"/>
            </a:rPr>
            <a:t>Нисский</a:t>
          </a:r>
          <a:r>
            <a:rPr lang="ru-RU" sz="3200" kern="1200" dirty="0" smtClean="0">
              <a:solidFill>
                <a:schemeClr val="tx1"/>
              </a:solidFill>
              <a:latin typeface="Times New Roman" pitchFamily="18" charset="0"/>
              <a:cs typeface="Times New Roman" pitchFamily="18" charset="0"/>
            </a:rPr>
            <a:t>, Григорий </a:t>
          </a:r>
          <a:r>
            <a:rPr lang="ru-RU" sz="3200" kern="1200" dirty="0" err="1" smtClean="0">
              <a:solidFill>
                <a:schemeClr val="tx1"/>
              </a:solidFill>
              <a:latin typeface="Times New Roman" pitchFamily="18" charset="0"/>
              <a:cs typeface="Times New Roman" pitchFamily="18" charset="0"/>
            </a:rPr>
            <a:t>Назианзин</a:t>
          </a:r>
          <a:r>
            <a:rPr lang="ru-RU" sz="3200" kern="1200" dirty="0" smtClean="0">
              <a:solidFill>
                <a:schemeClr val="tx1"/>
              </a:solidFill>
              <a:latin typeface="Times New Roman" pitchFamily="18" charset="0"/>
              <a:cs typeface="Times New Roman" pitchFamily="18" charset="0"/>
            </a:rPr>
            <a:t> – сформулировали </a:t>
          </a:r>
          <a:r>
            <a:rPr lang="ru-RU" sz="3200" kern="1200" dirty="0" smtClean="0">
              <a:solidFill>
                <a:srgbClr val="FF0000"/>
              </a:solidFill>
              <a:latin typeface="Times New Roman" pitchFamily="18" charset="0"/>
              <a:cs typeface="Times New Roman" pitchFamily="18" charset="0"/>
            </a:rPr>
            <a:t>догмат Троицы: Бог </a:t>
          </a:r>
          <a:r>
            <a:rPr lang="ru-RU" sz="3200" kern="1200" dirty="0" err="1" smtClean="0">
              <a:solidFill>
                <a:srgbClr val="FF0000"/>
              </a:solidFill>
              <a:latin typeface="Times New Roman" pitchFamily="18" charset="0"/>
              <a:cs typeface="Times New Roman" pitchFamily="18" charset="0"/>
            </a:rPr>
            <a:t>триипостасен</a:t>
          </a:r>
          <a:r>
            <a:rPr lang="ru-RU" sz="3200" kern="1200" dirty="0" smtClean="0">
              <a:solidFill>
                <a:srgbClr val="FF0000"/>
              </a:solidFill>
              <a:latin typeface="Times New Roman" pitchFamily="18" charset="0"/>
              <a:cs typeface="Times New Roman" pitchFamily="18" charset="0"/>
            </a:rPr>
            <a:t>(имеет три лица):</a:t>
          </a:r>
          <a:r>
            <a:rPr lang="ru-RU" sz="3200" kern="1200" dirty="0" smtClean="0">
              <a:latin typeface="Times New Roman" pitchFamily="18" charset="0"/>
              <a:cs typeface="Times New Roman" pitchFamily="18" charset="0"/>
            </a:rPr>
            <a:t>Бог-Отец, Бог-Сын и Святой Дух.</a:t>
          </a:r>
        </a:p>
        <a:p>
          <a:pPr marL="0" marR="0" lvl="0" indent="0" algn="ctr" defTabSz="914400" eaLnBrk="1" fontAlgn="auto" latinLnBrk="0" hangingPunct="1">
            <a:lnSpc>
              <a:spcPct val="100000"/>
            </a:lnSpc>
            <a:spcBef>
              <a:spcPct val="0"/>
            </a:spcBef>
            <a:spcAft>
              <a:spcPts val="0"/>
            </a:spcAft>
            <a:buClrTx/>
            <a:buSzTx/>
            <a:buFontTx/>
            <a:buNone/>
            <a:tabLst/>
            <a:defRPr/>
          </a:pPr>
          <a:r>
            <a:rPr lang="ru-RU" sz="3200" kern="1200" dirty="0" smtClean="0">
              <a:solidFill>
                <a:srgbClr val="FF0000"/>
              </a:solidFill>
              <a:latin typeface="Times New Roman" pitchFamily="18" charset="0"/>
              <a:cs typeface="Times New Roman" pitchFamily="18" charset="0"/>
            </a:rPr>
            <a:t>-Бог- Отец- безмолвное и безначальное первоначало;</a:t>
          </a:r>
        </a:p>
        <a:p>
          <a:pPr marL="0" marR="0" lvl="0" indent="0" algn="ctr" defTabSz="914400" eaLnBrk="1" fontAlgn="auto" latinLnBrk="0" hangingPunct="1">
            <a:lnSpc>
              <a:spcPct val="100000"/>
            </a:lnSpc>
            <a:spcBef>
              <a:spcPct val="0"/>
            </a:spcBef>
            <a:spcAft>
              <a:spcPts val="0"/>
            </a:spcAft>
            <a:buClrTx/>
            <a:buSzTx/>
            <a:buFontTx/>
            <a:buNone/>
            <a:tabLst/>
            <a:defRPr/>
          </a:pPr>
          <a:r>
            <a:rPr lang="ru-RU" sz="3200" kern="1200" dirty="0" smtClean="0">
              <a:solidFill>
                <a:srgbClr val="FF0000"/>
              </a:solidFill>
              <a:latin typeface="Times New Roman" pitchFamily="18" charset="0"/>
              <a:cs typeface="Times New Roman" pitchFamily="18" charset="0"/>
            </a:rPr>
            <a:t>-Бог-Сын - слово-Логос этого безмолвного бытия, пришедший на землю Иисус Христос;</a:t>
          </a:r>
        </a:p>
        <a:p>
          <a:pPr marL="0" marR="0" lvl="0" indent="0" algn="ctr" defTabSz="914400" eaLnBrk="1" fontAlgn="auto" latinLnBrk="0" hangingPunct="1">
            <a:lnSpc>
              <a:spcPct val="100000"/>
            </a:lnSpc>
            <a:spcBef>
              <a:spcPct val="0"/>
            </a:spcBef>
            <a:spcAft>
              <a:spcPts val="0"/>
            </a:spcAft>
            <a:buClrTx/>
            <a:buSzTx/>
            <a:buFontTx/>
            <a:buNone/>
            <a:tabLst/>
            <a:defRPr/>
          </a:pPr>
          <a:r>
            <a:rPr lang="ru-RU" sz="3200" kern="1200" dirty="0" smtClean="0">
              <a:solidFill>
                <a:srgbClr val="FF0000"/>
              </a:solidFill>
              <a:latin typeface="Times New Roman" pitchFamily="18" charset="0"/>
              <a:cs typeface="Times New Roman" pitchFamily="18" charset="0"/>
            </a:rPr>
            <a:t>-Дух Святой- </a:t>
          </a:r>
          <a:r>
            <a:rPr lang="ru-RU" sz="3200" kern="1200" dirty="0" err="1" smtClean="0">
              <a:solidFill>
                <a:srgbClr val="FF0000"/>
              </a:solidFill>
              <a:latin typeface="Times New Roman" pitchFamily="18" charset="0"/>
              <a:cs typeface="Times New Roman" pitchFamily="18" charset="0"/>
            </a:rPr>
            <a:t>животворение</a:t>
          </a:r>
          <a:r>
            <a:rPr lang="ru-RU" sz="3200" kern="1200" dirty="0" smtClean="0">
              <a:solidFill>
                <a:srgbClr val="FF0000"/>
              </a:solidFill>
              <a:latin typeface="Times New Roman" pitchFamily="18" charset="0"/>
              <a:cs typeface="Times New Roman" pitchFamily="18" charset="0"/>
            </a:rPr>
            <a:t>, начало всего живого.</a:t>
          </a:r>
        </a:p>
        <a:p>
          <a:pPr lvl="0" algn="ctr" defTabSz="1644650">
            <a:lnSpc>
              <a:spcPct val="90000"/>
            </a:lnSpc>
            <a:spcBef>
              <a:spcPct val="0"/>
            </a:spcBef>
            <a:spcAft>
              <a:spcPct val="35000"/>
            </a:spcAft>
          </a:pPr>
          <a:endParaRPr lang="ru-RU" sz="3200" kern="1200" dirty="0" smtClean="0">
            <a:solidFill>
              <a:schemeClr val="tx1"/>
            </a:solidFill>
            <a:latin typeface="Times New Roman" pitchFamily="18" charset="0"/>
            <a:cs typeface="Times New Roman" pitchFamily="18" charset="0"/>
          </a:endParaRPr>
        </a:p>
      </dsp:txBody>
      <dsp:txXfrm>
        <a:off x="1199460" y="2009059"/>
        <a:ext cx="9601734" cy="4584625"/>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9F0627-37DD-434B-BF18-664C396EA678}">
      <dsp:nvSpPr>
        <dsp:cNvPr id="0" name=""/>
        <dsp:cNvSpPr/>
      </dsp:nvSpPr>
      <dsp:spPr>
        <a:xfrm>
          <a:off x="2063586" y="72024"/>
          <a:ext cx="7641042" cy="1241287"/>
        </a:xfrm>
        <a:prstGeom prst="rect">
          <a:avLst/>
        </a:prstGeom>
        <a:gradFill rotWithShape="0">
          <a:gsLst>
            <a:gs pos="0">
              <a:schemeClr val="accent1">
                <a:shade val="80000"/>
                <a:hueOff val="0"/>
                <a:satOff val="0"/>
                <a:lumOff val="0"/>
                <a:alphaOff val="0"/>
                <a:satMod val="103000"/>
                <a:lumMod val="102000"/>
                <a:tint val="94000"/>
              </a:schemeClr>
            </a:gs>
            <a:gs pos="50000">
              <a:schemeClr val="accent1">
                <a:shade val="80000"/>
                <a:hueOff val="0"/>
                <a:satOff val="0"/>
                <a:lumOff val="0"/>
                <a:alphaOff val="0"/>
                <a:satMod val="110000"/>
                <a:lumMod val="100000"/>
                <a:shade val="100000"/>
              </a:schemeClr>
            </a:gs>
            <a:gs pos="100000">
              <a:schemeClr val="accent1">
                <a:shade val="8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endParaRPr lang="ru-RU" sz="3600" kern="1200" dirty="0" smtClean="0">
            <a:solidFill>
              <a:srgbClr val="C00000"/>
            </a:solidFill>
            <a:latin typeface="Times New Roman" pitchFamily="18" charset="0"/>
            <a:cs typeface="Times New Roman" pitchFamily="18" charset="0"/>
          </a:endParaRPr>
        </a:p>
        <a:p>
          <a:pPr lvl="0" algn="ctr" defTabSz="1600200">
            <a:lnSpc>
              <a:spcPct val="90000"/>
            </a:lnSpc>
            <a:spcBef>
              <a:spcPct val="0"/>
            </a:spcBef>
            <a:spcAft>
              <a:spcPct val="35000"/>
            </a:spcAft>
          </a:pPr>
          <a:r>
            <a:rPr lang="ru-RU" sz="3600" kern="1200" dirty="0" smtClean="0">
              <a:solidFill>
                <a:srgbClr val="C00000"/>
              </a:solidFill>
              <a:latin typeface="Times New Roman" pitchFamily="18" charset="0"/>
              <a:cs typeface="Times New Roman" pitchFamily="18" charset="0"/>
            </a:rPr>
            <a:t>Восточная (греческая) патристика.</a:t>
          </a:r>
        </a:p>
        <a:p>
          <a:pPr lvl="0" algn="ctr" defTabSz="1600200">
            <a:lnSpc>
              <a:spcPct val="90000"/>
            </a:lnSpc>
            <a:spcBef>
              <a:spcPct val="0"/>
            </a:spcBef>
            <a:spcAft>
              <a:spcPct val="35000"/>
            </a:spcAft>
          </a:pPr>
          <a:endParaRPr lang="ru-RU" sz="2100" kern="1200" dirty="0" smtClean="0">
            <a:solidFill>
              <a:srgbClr val="C00000"/>
            </a:solidFill>
            <a:latin typeface="Times New Roman" pitchFamily="18" charset="0"/>
            <a:cs typeface="Times New Roman" pitchFamily="18" charset="0"/>
          </a:endParaRPr>
        </a:p>
        <a:p>
          <a:pPr lvl="0" algn="ctr" defTabSz="1600200">
            <a:lnSpc>
              <a:spcPct val="90000"/>
            </a:lnSpc>
            <a:spcBef>
              <a:spcPct val="0"/>
            </a:spcBef>
            <a:spcAft>
              <a:spcPct val="35000"/>
            </a:spcAft>
          </a:pPr>
          <a:endParaRPr lang="ru-RU" sz="2100" kern="1200" dirty="0">
            <a:solidFill>
              <a:schemeClr val="tx1"/>
            </a:solidFill>
            <a:latin typeface="Times New Roman" pitchFamily="18" charset="0"/>
            <a:cs typeface="Times New Roman" pitchFamily="18" charset="0"/>
          </a:endParaRPr>
        </a:p>
      </dsp:txBody>
      <dsp:txXfrm>
        <a:off x="2063586" y="72024"/>
        <a:ext cx="7641042" cy="1241287"/>
      </dsp:txXfrm>
    </dsp:sp>
    <dsp:sp modelId="{004C519D-310D-4B6C-A1EB-A31EC27CBF53}">
      <dsp:nvSpPr>
        <dsp:cNvPr id="0" name=""/>
        <dsp:cNvSpPr/>
      </dsp:nvSpPr>
      <dsp:spPr>
        <a:xfrm>
          <a:off x="1199460" y="2009059"/>
          <a:ext cx="9601734" cy="4584625"/>
        </a:xfrm>
        <a:prstGeom prst="rect">
          <a:avLst/>
        </a:prstGeom>
        <a:gradFill rotWithShape="0">
          <a:gsLst>
            <a:gs pos="0">
              <a:schemeClr val="accent1">
                <a:shade val="80000"/>
                <a:hueOff val="349283"/>
                <a:satOff val="-6256"/>
                <a:lumOff val="26585"/>
                <a:alphaOff val="0"/>
                <a:satMod val="103000"/>
                <a:lumMod val="102000"/>
                <a:tint val="94000"/>
              </a:schemeClr>
            </a:gs>
            <a:gs pos="50000">
              <a:schemeClr val="accent1">
                <a:shade val="80000"/>
                <a:hueOff val="349283"/>
                <a:satOff val="-6256"/>
                <a:lumOff val="26585"/>
                <a:alphaOff val="0"/>
                <a:satMod val="110000"/>
                <a:lumMod val="100000"/>
                <a:shade val="100000"/>
              </a:schemeClr>
            </a:gs>
            <a:gs pos="100000">
              <a:schemeClr val="accent1">
                <a:shade val="80000"/>
                <a:hueOff val="349283"/>
                <a:satOff val="-6256"/>
                <a:lumOff val="26585"/>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5730" tIns="125730" rIns="125730" bIns="125730" numCol="1" spcCol="1270" anchor="ctr" anchorCtr="0">
          <a:noAutofit/>
        </a:bodyPr>
        <a:lstStyle/>
        <a:p>
          <a:pPr lvl="0" algn="ctr" defTabSz="1644650">
            <a:lnSpc>
              <a:spcPct val="90000"/>
            </a:lnSpc>
            <a:spcBef>
              <a:spcPct val="0"/>
            </a:spcBef>
            <a:spcAft>
              <a:spcPct val="35000"/>
            </a:spcAft>
          </a:pPr>
          <a:r>
            <a:rPr lang="ru-RU" sz="3300" kern="1200" dirty="0" smtClean="0">
              <a:solidFill>
                <a:schemeClr val="tx1"/>
              </a:solidFill>
              <a:latin typeface="Times New Roman" pitchFamily="18" charset="0"/>
              <a:cs typeface="Times New Roman" pitchFamily="18" charset="0"/>
            </a:rPr>
            <a:t>Афанасий Александрийский (Великий) обосновал вторую ипостась Троицы –Бога-Сына – Логоса. Лица Троицы(ипостаси) не подчинены, а единосущны.</a:t>
          </a:r>
        </a:p>
        <a:p>
          <a:pPr lvl="0" algn="ctr" defTabSz="1644650">
            <a:lnSpc>
              <a:spcPct val="90000"/>
            </a:lnSpc>
            <a:spcBef>
              <a:spcPct val="0"/>
            </a:spcBef>
            <a:spcAft>
              <a:spcPct val="35000"/>
            </a:spcAft>
          </a:pPr>
          <a:r>
            <a:rPr lang="ru-RU" sz="3300" kern="1200" dirty="0" smtClean="0">
              <a:solidFill>
                <a:schemeClr val="tx1"/>
              </a:solidFill>
              <a:latin typeface="Times New Roman" pitchFamily="18" charset="0"/>
              <a:cs typeface="Times New Roman" pitchFamily="18" charset="0"/>
            </a:rPr>
            <a:t>Назначение Сына - спасти человечество.</a:t>
          </a:r>
        </a:p>
        <a:p>
          <a:pPr lvl="0" algn="ctr" defTabSz="1644650">
            <a:lnSpc>
              <a:spcPct val="90000"/>
            </a:lnSpc>
            <a:spcBef>
              <a:spcPct val="0"/>
            </a:spcBef>
            <a:spcAft>
              <a:spcPct val="35000"/>
            </a:spcAft>
          </a:pPr>
          <a:r>
            <a:rPr lang="ru-RU" sz="3300" kern="1200" dirty="0" smtClean="0">
              <a:solidFill>
                <a:schemeClr val="tx1"/>
              </a:solidFill>
              <a:latin typeface="Times New Roman" pitchFamily="18" charset="0"/>
              <a:cs typeface="Times New Roman" pitchFamily="18" charset="0"/>
            </a:rPr>
            <a:t>Идея спасения - личная проблема для каждого человека.</a:t>
          </a:r>
        </a:p>
        <a:p>
          <a:pPr lvl="0" algn="ctr" defTabSz="1644650">
            <a:lnSpc>
              <a:spcPct val="90000"/>
            </a:lnSpc>
            <a:spcBef>
              <a:spcPct val="0"/>
            </a:spcBef>
            <a:spcAft>
              <a:spcPct val="35000"/>
            </a:spcAft>
          </a:pPr>
          <a:r>
            <a:rPr lang="ru-RU" sz="3300" kern="1200" dirty="0" smtClean="0">
              <a:solidFill>
                <a:schemeClr val="tx1"/>
              </a:solidFill>
              <a:latin typeface="Times New Roman" pitchFamily="18" charset="0"/>
              <a:cs typeface="Times New Roman" pitchFamily="18" charset="0"/>
            </a:rPr>
            <a:t>Путь спасения - обретение духовности (благодати)</a:t>
          </a:r>
        </a:p>
      </dsp:txBody>
      <dsp:txXfrm>
        <a:off x="1199460" y="2009059"/>
        <a:ext cx="9601734" cy="4584625"/>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9F0627-37DD-434B-BF18-664C396EA678}">
      <dsp:nvSpPr>
        <dsp:cNvPr id="0" name=""/>
        <dsp:cNvSpPr/>
      </dsp:nvSpPr>
      <dsp:spPr>
        <a:xfrm>
          <a:off x="0" y="32"/>
          <a:ext cx="11988936" cy="6597319"/>
        </a:xfrm>
        <a:prstGeom prst="rect">
          <a:avLst/>
        </a:prstGeom>
        <a:gradFill rotWithShape="0">
          <a:gsLst>
            <a:gs pos="0">
              <a:schemeClr val="accent1">
                <a:shade val="80000"/>
                <a:hueOff val="0"/>
                <a:satOff val="0"/>
                <a:lumOff val="0"/>
                <a:alphaOff val="0"/>
                <a:satMod val="103000"/>
                <a:lumMod val="102000"/>
                <a:tint val="94000"/>
              </a:schemeClr>
            </a:gs>
            <a:gs pos="50000">
              <a:schemeClr val="accent1">
                <a:shade val="80000"/>
                <a:hueOff val="0"/>
                <a:satOff val="0"/>
                <a:lumOff val="0"/>
                <a:alphaOff val="0"/>
                <a:satMod val="110000"/>
                <a:lumMod val="100000"/>
                <a:shade val="100000"/>
              </a:schemeClr>
            </a:gs>
            <a:gs pos="100000">
              <a:schemeClr val="accent1">
                <a:shade val="8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endParaRPr lang="ru-RU" sz="3600" kern="1200" dirty="0" smtClean="0">
            <a:solidFill>
              <a:srgbClr val="C00000"/>
            </a:solidFill>
            <a:latin typeface="Times New Roman" pitchFamily="18" charset="0"/>
            <a:cs typeface="Times New Roman" pitchFamily="18" charset="0"/>
          </a:endParaRPr>
        </a:p>
        <a:p>
          <a:pPr lvl="0" algn="ctr" defTabSz="1600200">
            <a:lnSpc>
              <a:spcPct val="90000"/>
            </a:lnSpc>
            <a:spcBef>
              <a:spcPct val="0"/>
            </a:spcBef>
            <a:spcAft>
              <a:spcPct val="35000"/>
            </a:spcAft>
          </a:pPr>
          <a:endParaRPr lang="ru-RU" sz="2000" kern="1200" dirty="0" smtClean="0">
            <a:solidFill>
              <a:srgbClr val="C00000"/>
            </a:solidFill>
            <a:latin typeface="Times New Roman" pitchFamily="18" charset="0"/>
            <a:cs typeface="Times New Roman" pitchFamily="18" charset="0"/>
          </a:endParaRPr>
        </a:p>
        <a:p>
          <a:pPr lvl="0" algn="ctr" defTabSz="1600200">
            <a:lnSpc>
              <a:spcPct val="90000"/>
            </a:lnSpc>
            <a:spcBef>
              <a:spcPct val="0"/>
            </a:spcBef>
            <a:spcAft>
              <a:spcPct val="35000"/>
            </a:spcAft>
          </a:pPr>
          <a:endParaRPr lang="ru-RU" sz="2000" kern="1200" dirty="0" smtClean="0">
            <a:solidFill>
              <a:srgbClr val="C00000"/>
            </a:solidFill>
            <a:latin typeface="Times New Roman" pitchFamily="18" charset="0"/>
            <a:cs typeface="Times New Roman" pitchFamily="18" charset="0"/>
          </a:endParaRPr>
        </a:p>
        <a:p>
          <a:pPr lvl="0" algn="ctr" defTabSz="1600200">
            <a:lnSpc>
              <a:spcPct val="90000"/>
            </a:lnSpc>
            <a:spcBef>
              <a:spcPct val="0"/>
            </a:spcBef>
            <a:spcAft>
              <a:spcPct val="35000"/>
            </a:spcAft>
          </a:pPr>
          <a:endParaRPr lang="ru-RU" sz="2000" kern="1200" dirty="0" smtClean="0">
            <a:solidFill>
              <a:srgbClr val="C00000"/>
            </a:solidFill>
            <a:latin typeface="Times New Roman" pitchFamily="18" charset="0"/>
            <a:cs typeface="Times New Roman" pitchFamily="18" charset="0"/>
          </a:endParaRPr>
        </a:p>
        <a:p>
          <a:pPr lvl="0" algn="ctr" defTabSz="1600200">
            <a:lnSpc>
              <a:spcPct val="90000"/>
            </a:lnSpc>
            <a:spcBef>
              <a:spcPct val="0"/>
            </a:spcBef>
            <a:spcAft>
              <a:spcPct val="35000"/>
            </a:spcAft>
          </a:pPr>
          <a:r>
            <a:rPr lang="ru-RU" sz="2400" kern="1200" dirty="0" smtClean="0">
              <a:solidFill>
                <a:srgbClr val="C00000"/>
              </a:solidFill>
              <a:latin typeface="Times New Roman" pitchFamily="18" charset="0"/>
              <a:cs typeface="Times New Roman" pitchFamily="18" charset="0"/>
            </a:rPr>
            <a:t>Западная (латинская) патристика, </a:t>
          </a:r>
          <a:r>
            <a:rPr lang="ru-RU" sz="2400" kern="1200" dirty="0" smtClean="0">
              <a:solidFill>
                <a:schemeClr val="tx1"/>
              </a:solidFill>
              <a:latin typeface="Times New Roman" pitchFamily="18" charset="0"/>
              <a:cs typeface="Times New Roman" pitchFamily="18" charset="0"/>
            </a:rPr>
            <a:t>создавалась на латинском языке и была распространена на Западе Римского мира, затем перешла в западноевропейскую католическую схоластику.</a:t>
          </a:r>
        </a:p>
        <a:p>
          <a:pPr marL="0" marR="0" lvl="0" indent="0" algn="ctr" defTabSz="914400" eaLnBrk="1" fontAlgn="auto" latinLnBrk="0" hangingPunct="1">
            <a:lnSpc>
              <a:spcPct val="100000"/>
            </a:lnSpc>
            <a:spcBef>
              <a:spcPct val="0"/>
            </a:spcBef>
            <a:spcAft>
              <a:spcPts val="0"/>
            </a:spcAft>
            <a:buClrTx/>
            <a:buSzTx/>
            <a:buFontTx/>
            <a:buNone/>
            <a:tabLst/>
            <a:defRPr/>
          </a:pPr>
          <a:r>
            <a:rPr lang="ru-RU" sz="2400" kern="1200" dirty="0" smtClean="0">
              <a:solidFill>
                <a:schemeClr val="tx1"/>
              </a:solidFill>
              <a:latin typeface="Times New Roman" pitchFamily="18" charset="0"/>
              <a:cs typeface="Times New Roman" pitchFamily="18" charset="0"/>
            </a:rPr>
            <a:t>Наиболее ярким представителем является </a:t>
          </a:r>
          <a:r>
            <a:rPr lang="ru-RU" sz="2400" kern="1200" dirty="0" err="1" smtClean="0">
              <a:solidFill>
                <a:srgbClr val="C00000"/>
              </a:solidFill>
              <a:latin typeface="Times New Roman" pitchFamily="18" charset="0"/>
              <a:cs typeface="Times New Roman" pitchFamily="18" charset="0"/>
            </a:rPr>
            <a:t>Аврелий</a:t>
          </a:r>
          <a:r>
            <a:rPr lang="ru-RU" sz="2400" kern="1200" dirty="0" smtClean="0">
              <a:solidFill>
                <a:srgbClr val="C00000"/>
              </a:solidFill>
              <a:latin typeface="Times New Roman" pitchFamily="18" charset="0"/>
              <a:cs typeface="Times New Roman" pitchFamily="18" charset="0"/>
            </a:rPr>
            <a:t> Августин(354-430), или Августин Блаженный:</a:t>
          </a:r>
        </a:p>
        <a:p>
          <a:pPr marL="0" marR="0" lvl="0" indent="0" algn="ctr" defTabSz="914400" eaLnBrk="1" fontAlgn="auto" latinLnBrk="0" hangingPunct="1">
            <a:lnSpc>
              <a:spcPct val="100000"/>
            </a:lnSpc>
            <a:spcBef>
              <a:spcPct val="0"/>
            </a:spcBef>
            <a:spcAft>
              <a:spcPts val="0"/>
            </a:spcAft>
            <a:buClrTx/>
            <a:buSzTx/>
            <a:buFontTx/>
            <a:buNone/>
            <a:tabLst/>
            <a:defRPr/>
          </a:pPr>
          <a:r>
            <a:rPr lang="ru-RU" sz="2400" kern="1200" dirty="0" smtClean="0">
              <a:solidFill>
                <a:srgbClr val="C00000"/>
              </a:solidFill>
              <a:latin typeface="Times New Roman" pitchFamily="18" charset="0"/>
              <a:cs typeface="Times New Roman" pitchFamily="18" charset="0"/>
            </a:rPr>
            <a:t>-Заложил основы католицизма;</a:t>
          </a:r>
        </a:p>
        <a:p>
          <a:pPr marL="0" marR="0" lvl="0" indent="0" algn="ctr" defTabSz="914400" eaLnBrk="1" fontAlgn="auto" latinLnBrk="0" hangingPunct="1">
            <a:lnSpc>
              <a:spcPct val="100000"/>
            </a:lnSpc>
            <a:spcBef>
              <a:spcPct val="0"/>
            </a:spcBef>
            <a:spcAft>
              <a:spcPts val="0"/>
            </a:spcAft>
            <a:buClrTx/>
            <a:buSzTx/>
            <a:buFontTx/>
            <a:buNone/>
            <a:tabLst/>
            <a:defRPr/>
          </a:pPr>
          <a:r>
            <a:rPr lang="ru-RU" sz="2400" kern="1200" dirty="0" smtClean="0">
              <a:solidFill>
                <a:srgbClr val="C00000"/>
              </a:solidFill>
              <a:latin typeface="Times New Roman" pitchFamily="18" charset="0"/>
              <a:cs typeface="Times New Roman" pitchFamily="18" charset="0"/>
            </a:rPr>
            <a:t>-Основал исповедальный жанр в философии и литературе;</a:t>
          </a:r>
        </a:p>
        <a:p>
          <a:pPr marL="0" marR="0" lvl="0" indent="0" algn="ctr" defTabSz="914400" eaLnBrk="1" fontAlgn="auto" latinLnBrk="0" hangingPunct="1">
            <a:lnSpc>
              <a:spcPct val="100000"/>
            </a:lnSpc>
            <a:spcBef>
              <a:spcPct val="0"/>
            </a:spcBef>
            <a:spcAft>
              <a:spcPts val="0"/>
            </a:spcAft>
            <a:buClrTx/>
            <a:buSzTx/>
            <a:buFontTx/>
            <a:buNone/>
            <a:tabLst/>
            <a:defRPr/>
          </a:pPr>
          <a:r>
            <a:rPr lang="ru-RU" sz="2400" kern="1200" dirty="0" smtClean="0">
              <a:solidFill>
                <a:srgbClr val="C00000"/>
              </a:solidFill>
              <a:latin typeface="Times New Roman" pitchFamily="18" charset="0"/>
              <a:cs typeface="Times New Roman" pitchFamily="18" charset="0"/>
            </a:rPr>
            <a:t>-Предложил линейное представление о времени;</a:t>
          </a:r>
        </a:p>
        <a:p>
          <a:pPr marL="0" marR="0" lvl="0" indent="0" algn="ctr" defTabSz="914400" eaLnBrk="1" fontAlgn="auto" latinLnBrk="0" hangingPunct="1">
            <a:lnSpc>
              <a:spcPct val="100000"/>
            </a:lnSpc>
            <a:spcBef>
              <a:spcPct val="0"/>
            </a:spcBef>
            <a:spcAft>
              <a:spcPts val="0"/>
            </a:spcAft>
            <a:buClrTx/>
            <a:buSzTx/>
            <a:buFontTx/>
            <a:buNone/>
            <a:tabLst/>
            <a:defRPr/>
          </a:pPr>
          <a:r>
            <a:rPr lang="ru-RU" sz="2400" kern="1200" dirty="0" smtClean="0">
              <a:solidFill>
                <a:srgbClr val="C00000"/>
              </a:solidFill>
              <a:latin typeface="Times New Roman" pitchFamily="18" charset="0"/>
              <a:cs typeface="Times New Roman" pitchFamily="18" charset="0"/>
            </a:rPr>
            <a:t>-Обосновал идею господства церкви над государством, а Папы над монархами;</a:t>
          </a:r>
        </a:p>
        <a:p>
          <a:pPr marL="0" marR="0" lvl="0" indent="0" algn="ctr" defTabSz="914400" eaLnBrk="1" fontAlgn="auto" latinLnBrk="0" hangingPunct="1">
            <a:lnSpc>
              <a:spcPct val="100000"/>
            </a:lnSpc>
            <a:spcBef>
              <a:spcPct val="0"/>
            </a:spcBef>
            <a:spcAft>
              <a:spcPts val="0"/>
            </a:spcAft>
            <a:buClrTx/>
            <a:buSzTx/>
            <a:buFontTx/>
            <a:buNone/>
            <a:tabLst/>
            <a:defRPr/>
          </a:pPr>
          <a:r>
            <a:rPr lang="ru-RU" sz="2400" kern="1200" dirty="0" smtClean="0">
              <a:solidFill>
                <a:srgbClr val="C00000"/>
              </a:solidFill>
              <a:latin typeface="Times New Roman" pitchFamily="18" charset="0"/>
              <a:cs typeface="Times New Roman" pitchFamily="18" charset="0"/>
            </a:rPr>
            <a:t>-Выдвинул идею социального конформизма (смирение с бедностью и чужой властью).</a:t>
          </a:r>
        </a:p>
        <a:p>
          <a:pPr marL="0" marR="0" lvl="0" indent="0" algn="ctr" defTabSz="914400" eaLnBrk="1" fontAlgn="auto" latinLnBrk="0" hangingPunct="1">
            <a:lnSpc>
              <a:spcPct val="100000"/>
            </a:lnSpc>
            <a:spcBef>
              <a:spcPct val="0"/>
            </a:spcBef>
            <a:spcAft>
              <a:spcPts val="0"/>
            </a:spcAft>
            <a:buClrTx/>
            <a:buSzTx/>
            <a:buFontTx/>
            <a:buNone/>
            <a:tabLst/>
            <a:defRPr/>
          </a:pPr>
          <a:endParaRPr lang="ru-RU" sz="2400" kern="1200" dirty="0" smtClean="0">
            <a:solidFill>
              <a:srgbClr val="C00000"/>
            </a:solidFill>
            <a:latin typeface="Times New Roman" pitchFamily="18" charset="0"/>
            <a:cs typeface="Times New Roman" pitchFamily="18" charset="0"/>
          </a:endParaRPr>
        </a:p>
        <a:p>
          <a:pPr marL="0" marR="0" lvl="0" indent="0" algn="ctr" defTabSz="914400" eaLnBrk="1" fontAlgn="auto" latinLnBrk="0" hangingPunct="1">
            <a:lnSpc>
              <a:spcPct val="100000"/>
            </a:lnSpc>
            <a:spcBef>
              <a:spcPct val="0"/>
            </a:spcBef>
            <a:spcAft>
              <a:spcPts val="0"/>
            </a:spcAft>
            <a:buClrTx/>
            <a:buSzTx/>
            <a:buFontTx/>
            <a:buNone/>
            <a:tabLst/>
            <a:defRPr/>
          </a:pPr>
          <a:r>
            <a:rPr lang="ru-RU" sz="2400" kern="1200" dirty="0" smtClean="0">
              <a:latin typeface="Times New Roman" pitchFamily="18" charset="0"/>
              <a:cs typeface="Times New Roman" pitchFamily="18" charset="0"/>
            </a:rPr>
            <a:t>Наиболее важные работы Августина: «Исповедь» (400), «О Граде Божьем» (413—426), «Пересмотры» (426). Другие работы: «Против академиков» (386), «О жизни блаженной» (386), «О порядке» (386), «Монологи» (387), «О количестве души» (388—389), «Об учителе» (388—389), «О бессмертии души» (387), «Об истинной религии (390), «О свободной воле» (388—395) и др.</a:t>
          </a:r>
        </a:p>
        <a:p>
          <a:pPr marL="0" marR="0" lvl="0" indent="0" algn="ctr" defTabSz="914400" eaLnBrk="1" fontAlgn="auto" latinLnBrk="0" hangingPunct="1">
            <a:lnSpc>
              <a:spcPct val="100000"/>
            </a:lnSpc>
            <a:spcBef>
              <a:spcPct val="0"/>
            </a:spcBef>
            <a:spcAft>
              <a:spcPts val="0"/>
            </a:spcAft>
            <a:buClrTx/>
            <a:buSzTx/>
            <a:buFontTx/>
            <a:buNone/>
            <a:tabLst/>
            <a:defRPr/>
          </a:pPr>
          <a:endParaRPr lang="ru-RU" sz="2400" kern="1200" dirty="0" smtClean="0"/>
        </a:p>
        <a:p>
          <a:pPr lvl="0" algn="ctr" defTabSz="1600200">
            <a:lnSpc>
              <a:spcPct val="90000"/>
            </a:lnSpc>
            <a:spcBef>
              <a:spcPct val="0"/>
            </a:spcBef>
            <a:spcAft>
              <a:spcPct val="35000"/>
            </a:spcAft>
          </a:pPr>
          <a:endParaRPr lang="ru-RU" sz="2400" kern="1200" dirty="0" smtClean="0">
            <a:solidFill>
              <a:srgbClr val="C00000"/>
            </a:solidFill>
            <a:latin typeface="Times New Roman" pitchFamily="18" charset="0"/>
            <a:cs typeface="Times New Roman" pitchFamily="18" charset="0"/>
          </a:endParaRPr>
        </a:p>
        <a:p>
          <a:pPr lvl="0" algn="ctr" defTabSz="1600200">
            <a:lnSpc>
              <a:spcPct val="90000"/>
            </a:lnSpc>
            <a:spcBef>
              <a:spcPct val="0"/>
            </a:spcBef>
            <a:spcAft>
              <a:spcPct val="35000"/>
            </a:spcAft>
          </a:pPr>
          <a:endParaRPr lang="ru-RU" sz="3600" kern="1200" dirty="0" smtClean="0">
            <a:solidFill>
              <a:srgbClr val="C00000"/>
            </a:solidFill>
            <a:latin typeface="Times New Roman" pitchFamily="18" charset="0"/>
            <a:cs typeface="Times New Roman" pitchFamily="18" charset="0"/>
          </a:endParaRPr>
        </a:p>
        <a:p>
          <a:pPr lvl="0" algn="ctr" defTabSz="1600200">
            <a:lnSpc>
              <a:spcPct val="90000"/>
            </a:lnSpc>
            <a:spcBef>
              <a:spcPct val="0"/>
            </a:spcBef>
            <a:spcAft>
              <a:spcPct val="35000"/>
            </a:spcAft>
          </a:pPr>
          <a:endParaRPr lang="ru-RU" sz="2100" kern="1200" dirty="0" smtClean="0">
            <a:solidFill>
              <a:srgbClr val="C00000"/>
            </a:solidFill>
            <a:latin typeface="Times New Roman" pitchFamily="18" charset="0"/>
            <a:cs typeface="Times New Roman" pitchFamily="18" charset="0"/>
          </a:endParaRPr>
        </a:p>
        <a:p>
          <a:pPr lvl="0" algn="ctr" defTabSz="1600200">
            <a:lnSpc>
              <a:spcPct val="90000"/>
            </a:lnSpc>
            <a:spcBef>
              <a:spcPct val="0"/>
            </a:spcBef>
            <a:spcAft>
              <a:spcPct val="35000"/>
            </a:spcAft>
          </a:pPr>
          <a:endParaRPr lang="ru-RU" sz="2100" kern="1200" dirty="0">
            <a:solidFill>
              <a:schemeClr val="tx1"/>
            </a:solidFill>
            <a:latin typeface="Times New Roman" pitchFamily="18" charset="0"/>
            <a:cs typeface="Times New Roman" pitchFamily="18" charset="0"/>
          </a:endParaRPr>
        </a:p>
      </dsp:txBody>
      <dsp:txXfrm>
        <a:off x="0" y="32"/>
        <a:ext cx="11988936" cy="6597319"/>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9F0627-37DD-434B-BF18-664C396EA678}">
      <dsp:nvSpPr>
        <dsp:cNvPr id="0" name=""/>
        <dsp:cNvSpPr/>
      </dsp:nvSpPr>
      <dsp:spPr>
        <a:xfrm>
          <a:off x="623391" y="432037"/>
          <a:ext cx="5074496" cy="2210541"/>
        </a:xfrm>
        <a:prstGeom prst="rect">
          <a:avLst/>
        </a:prstGeom>
        <a:gradFill rotWithShape="0">
          <a:gsLst>
            <a:gs pos="0">
              <a:schemeClr val="accent1">
                <a:shade val="80000"/>
                <a:hueOff val="0"/>
                <a:satOff val="0"/>
                <a:lumOff val="0"/>
                <a:alphaOff val="0"/>
                <a:satMod val="103000"/>
                <a:lumMod val="102000"/>
                <a:tint val="94000"/>
              </a:schemeClr>
            </a:gs>
            <a:gs pos="50000">
              <a:schemeClr val="accent1">
                <a:shade val="80000"/>
                <a:hueOff val="0"/>
                <a:satOff val="0"/>
                <a:lumOff val="0"/>
                <a:alphaOff val="0"/>
                <a:satMod val="110000"/>
                <a:lumMod val="100000"/>
                <a:shade val="100000"/>
              </a:schemeClr>
            </a:gs>
            <a:gs pos="100000">
              <a:schemeClr val="accent1">
                <a:shade val="8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endParaRPr lang="ru-RU" sz="3600" kern="1200" dirty="0" smtClean="0">
            <a:solidFill>
              <a:srgbClr val="C00000"/>
            </a:solidFill>
            <a:latin typeface="Times New Roman" pitchFamily="18" charset="0"/>
            <a:cs typeface="Times New Roman" pitchFamily="18" charset="0"/>
          </a:endParaRPr>
        </a:p>
        <a:p>
          <a:pPr marL="0" marR="0" lvl="0" indent="0" algn="ctr" defTabSz="914400" eaLnBrk="1" fontAlgn="auto" latinLnBrk="0" hangingPunct="1">
            <a:lnSpc>
              <a:spcPct val="100000"/>
            </a:lnSpc>
            <a:spcBef>
              <a:spcPct val="0"/>
            </a:spcBef>
            <a:spcAft>
              <a:spcPts val="0"/>
            </a:spcAft>
            <a:buClrTx/>
            <a:buSzTx/>
            <a:buFontTx/>
            <a:buNone/>
            <a:tabLst/>
            <a:defRPr/>
          </a:pPr>
          <a:r>
            <a:rPr lang="ru-RU" sz="2800" kern="1200" dirty="0" smtClean="0">
              <a:solidFill>
                <a:schemeClr val="tx1"/>
              </a:solidFill>
              <a:latin typeface="Times New Roman" pitchFamily="18" charset="0"/>
              <a:cs typeface="Times New Roman" pitchFamily="18" charset="0"/>
            </a:rPr>
            <a:t>Августин Блаженный систематизировал христианское учение на основе неоплатонизма.</a:t>
          </a:r>
        </a:p>
        <a:p>
          <a:pPr lvl="0" algn="ctr" defTabSz="1600200">
            <a:lnSpc>
              <a:spcPct val="90000"/>
            </a:lnSpc>
            <a:spcBef>
              <a:spcPct val="0"/>
            </a:spcBef>
            <a:spcAft>
              <a:spcPct val="35000"/>
            </a:spcAft>
          </a:pPr>
          <a:endParaRPr lang="ru-RU" sz="2100" kern="1200" dirty="0">
            <a:solidFill>
              <a:schemeClr val="tx1"/>
            </a:solidFill>
            <a:latin typeface="Times New Roman" pitchFamily="18" charset="0"/>
            <a:cs typeface="Times New Roman" pitchFamily="18" charset="0"/>
          </a:endParaRPr>
        </a:p>
      </dsp:txBody>
      <dsp:txXfrm>
        <a:off x="623391" y="432037"/>
        <a:ext cx="5074496" cy="2210541"/>
      </dsp:txXfrm>
    </dsp:sp>
    <dsp:sp modelId="{CAB06684-CEC2-48F0-BE4D-2A7C0AE930B3}">
      <dsp:nvSpPr>
        <dsp:cNvPr id="0" name=""/>
        <dsp:cNvSpPr/>
      </dsp:nvSpPr>
      <dsp:spPr>
        <a:xfrm>
          <a:off x="6254052" y="253"/>
          <a:ext cx="5074496" cy="3044697"/>
        </a:xfrm>
        <a:prstGeom prst="rect">
          <a:avLst/>
        </a:prstGeom>
        <a:gradFill rotWithShape="0">
          <a:gsLst>
            <a:gs pos="0">
              <a:schemeClr val="accent1">
                <a:shade val="80000"/>
                <a:hueOff val="116428"/>
                <a:satOff val="-2085"/>
                <a:lumOff val="8862"/>
                <a:alphaOff val="0"/>
                <a:satMod val="103000"/>
                <a:lumMod val="102000"/>
                <a:tint val="94000"/>
              </a:schemeClr>
            </a:gs>
            <a:gs pos="50000">
              <a:schemeClr val="accent1">
                <a:shade val="80000"/>
                <a:hueOff val="116428"/>
                <a:satOff val="-2085"/>
                <a:lumOff val="8862"/>
                <a:alphaOff val="0"/>
                <a:satMod val="110000"/>
                <a:lumMod val="100000"/>
                <a:shade val="100000"/>
              </a:schemeClr>
            </a:gs>
            <a:gs pos="100000">
              <a:schemeClr val="accent1">
                <a:shade val="80000"/>
                <a:hueOff val="116428"/>
                <a:satOff val="-2085"/>
                <a:lumOff val="8862"/>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ru-RU" sz="3000" kern="1200" smtClean="0">
              <a:solidFill>
                <a:srgbClr val="C00000"/>
              </a:solidFill>
              <a:latin typeface="Times New Roman" pitchFamily="18" charset="0"/>
              <a:cs typeface="Times New Roman" pitchFamily="18" charset="0"/>
            </a:rPr>
            <a:t>Бог как Дух, творя мир из ничего, </a:t>
          </a:r>
          <a:r>
            <a:rPr lang="ru-RU" sz="3000" kern="1200" smtClean="0">
              <a:solidFill>
                <a:schemeClr val="tx1"/>
              </a:solidFill>
              <a:latin typeface="Times New Roman" pitchFamily="18" charset="0"/>
              <a:cs typeface="Times New Roman" pitchFamily="18" charset="0"/>
            </a:rPr>
            <a:t>руководствовался теми совершенными вечными и неизменными идеями – образами, которые содержались в его уме.</a:t>
          </a:r>
          <a:endParaRPr lang="ru-RU" sz="3000" kern="1200" dirty="0" smtClean="0">
            <a:solidFill>
              <a:schemeClr val="tx1"/>
            </a:solidFill>
            <a:latin typeface="Times New Roman" pitchFamily="18" charset="0"/>
            <a:cs typeface="Times New Roman" pitchFamily="18" charset="0"/>
          </a:endParaRPr>
        </a:p>
      </dsp:txBody>
      <dsp:txXfrm>
        <a:off x="6254052" y="253"/>
        <a:ext cx="5074496" cy="3044697"/>
      </dsp:txXfrm>
    </dsp:sp>
    <dsp:sp modelId="{8831DA6C-B219-42FE-AA05-EFB408356695}">
      <dsp:nvSpPr>
        <dsp:cNvPr id="0" name=""/>
        <dsp:cNvSpPr/>
      </dsp:nvSpPr>
      <dsp:spPr>
        <a:xfrm>
          <a:off x="672107" y="3552400"/>
          <a:ext cx="5074496" cy="3044697"/>
        </a:xfrm>
        <a:prstGeom prst="rect">
          <a:avLst/>
        </a:prstGeom>
        <a:gradFill rotWithShape="0">
          <a:gsLst>
            <a:gs pos="0">
              <a:schemeClr val="accent1">
                <a:shade val="80000"/>
                <a:hueOff val="232855"/>
                <a:satOff val="-4171"/>
                <a:lumOff val="17723"/>
                <a:alphaOff val="0"/>
                <a:satMod val="103000"/>
                <a:lumMod val="102000"/>
                <a:tint val="94000"/>
              </a:schemeClr>
            </a:gs>
            <a:gs pos="50000">
              <a:schemeClr val="accent1">
                <a:shade val="80000"/>
                <a:hueOff val="232855"/>
                <a:satOff val="-4171"/>
                <a:lumOff val="17723"/>
                <a:alphaOff val="0"/>
                <a:satMod val="110000"/>
                <a:lumMod val="100000"/>
                <a:shade val="100000"/>
              </a:schemeClr>
            </a:gs>
            <a:gs pos="100000">
              <a:schemeClr val="accent1">
                <a:shade val="80000"/>
                <a:hueOff val="232855"/>
                <a:satOff val="-4171"/>
                <a:lumOff val="17723"/>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ru-RU" sz="3000" kern="1200" smtClean="0">
              <a:solidFill>
                <a:schemeClr val="tx1"/>
              </a:solidFill>
              <a:latin typeface="Times New Roman" pitchFamily="18" charset="0"/>
              <a:cs typeface="Times New Roman" pitchFamily="18" charset="0"/>
            </a:rPr>
            <a:t>Сущность человека заключается в том, чтобы вечно стремиться к идеям Бога, так как человек несет в себе  замысел Творца и сам его внеземной образ, любовь и добро.</a:t>
          </a:r>
          <a:endParaRPr lang="ru-RU" sz="3000" kern="1200" dirty="0" smtClean="0">
            <a:solidFill>
              <a:schemeClr val="tx1"/>
            </a:solidFill>
            <a:latin typeface="Times New Roman" pitchFamily="18" charset="0"/>
            <a:cs typeface="Times New Roman" pitchFamily="18" charset="0"/>
          </a:endParaRPr>
        </a:p>
      </dsp:txBody>
      <dsp:txXfrm>
        <a:off x="672107" y="3552400"/>
        <a:ext cx="5074496" cy="3044697"/>
      </dsp:txXfrm>
    </dsp:sp>
    <dsp:sp modelId="{0F34C652-6E42-4D45-8579-049749673CFF}">
      <dsp:nvSpPr>
        <dsp:cNvPr id="0" name=""/>
        <dsp:cNvSpPr/>
      </dsp:nvSpPr>
      <dsp:spPr>
        <a:xfrm>
          <a:off x="6254052" y="3552400"/>
          <a:ext cx="5074496" cy="3044697"/>
        </a:xfrm>
        <a:prstGeom prst="rect">
          <a:avLst/>
        </a:prstGeom>
        <a:gradFill rotWithShape="0">
          <a:gsLst>
            <a:gs pos="0">
              <a:schemeClr val="accent1">
                <a:shade val="80000"/>
                <a:hueOff val="349283"/>
                <a:satOff val="-6256"/>
                <a:lumOff val="26585"/>
                <a:alphaOff val="0"/>
                <a:satMod val="103000"/>
                <a:lumMod val="102000"/>
                <a:tint val="94000"/>
              </a:schemeClr>
            </a:gs>
            <a:gs pos="50000">
              <a:schemeClr val="accent1">
                <a:shade val="80000"/>
                <a:hueOff val="349283"/>
                <a:satOff val="-6256"/>
                <a:lumOff val="26585"/>
                <a:alphaOff val="0"/>
                <a:satMod val="110000"/>
                <a:lumMod val="100000"/>
                <a:shade val="100000"/>
              </a:schemeClr>
            </a:gs>
            <a:gs pos="100000">
              <a:schemeClr val="accent1">
                <a:shade val="80000"/>
                <a:hueOff val="349283"/>
                <a:satOff val="-6256"/>
                <a:lumOff val="26585"/>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ru-RU" sz="3000" kern="1200" smtClean="0">
              <a:solidFill>
                <a:schemeClr val="tx1"/>
              </a:solidFill>
              <a:latin typeface="Times New Roman" pitchFamily="18" charset="0"/>
              <a:cs typeface="Times New Roman" pitchFamily="18" charset="0"/>
            </a:rPr>
            <a:t>Движение в моральной истории  человечества – </a:t>
          </a:r>
          <a:r>
            <a:rPr lang="ru-RU" sz="3000" kern="1200" smtClean="0">
              <a:solidFill>
                <a:srgbClr val="C00000"/>
              </a:solidFill>
              <a:latin typeface="Times New Roman" pitchFamily="18" charset="0"/>
              <a:cs typeface="Times New Roman" pitchFamily="18" charset="0"/>
            </a:rPr>
            <a:t>это движение от эгоистической любви к себе(град земной)  к бескорыстной любви к Богу (град Божий).</a:t>
          </a:r>
          <a:endParaRPr lang="ru-RU" sz="3000" kern="1200" dirty="0" smtClean="0">
            <a:solidFill>
              <a:srgbClr val="C00000"/>
            </a:solidFill>
            <a:latin typeface="Times New Roman" pitchFamily="18" charset="0"/>
            <a:cs typeface="Times New Roman" pitchFamily="18" charset="0"/>
          </a:endParaRPr>
        </a:p>
      </dsp:txBody>
      <dsp:txXfrm>
        <a:off x="6254052" y="3552400"/>
        <a:ext cx="5074496" cy="304469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C82E55-71E4-4429-97F4-3E215C179B17}">
      <dsp:nvSpPr>
        <dsp:cNvPr id="0" name=""/>
        <dsp:cNvSpPr/>
      </dsp:nvSpPr>
      <dsp:spPr>
        <a:xfrm>
          <a:off x="2736310" y="2160261"/>
          <a:ext cx="6769065" cy="3166975"/>
        </a:xfrm>
        <a:prstGeom prst="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40970" tIns="140970" rIns="140970" bIns="140970" numCol="1" spcCol="1270" anchor="ctr" anchorCtr="0">
          <a:noAutofit/>
        </a:bodyPr>
        <a:lstStyle/>
        <a:p>
          <a:pPr lvl="0" algn="ctr" defTabSz="1644650">
            <a:lnSpc>
              <a:spcPct val="90000"/>
            </a:lnSpc>
            <a:spcBef>
              <a:spcPct val="0"/>
            </a:spcBef>
            <a:spcAft>
              <a:spcPct val="35000"/>
            </a:spcAft>
          </a:pPr>
          <a:r>
            <a:rPr lang="ru-RU" sz="3700" kern="1200" dirty="0" smtClean="0">
              <a:solidFill>
                <a:srgbClr val="C00000"/>
              </a:solidFill>
              <a:latin typeface="Times New Roman" pitchFamily="18" charset="0"/>
              <a:cs typeface="Times New Roman" pitchFamily="18" charset="0"/>
            </a:rPr>
            <a:t>Источники формирования философии Средневековья:</a:t>
          </a:r>
        </a:p>
        <a:p>
          <a:pPr lvl="0" algn="ctr" defTabSz="1644650">
            <a:lnSpc>
              <a:spcPct val="90000"/>
            </a:lnSpc>
            <a:spcBef>
              <a:spcPct val="0"/>
            </a:spcBef>
            <a:spcAft>
              <a:spcPct val="35000"/>
            </a:spcAft>
          </a:pPr>
          <a:r>
            <a:rPr lang="ru-RU" sz="3700" kern="1200" dirty="0" smtClean="0">
              <a:solidFill>
                <a:srgbClr val="C00000"/>
              </a:solidFill>
              <a:latin typeface="Times New Roman" pitchFamily="18" charset="0"/>
              <a:cs typeface="Times New Roman" pitchFamily="18" charset="0"/>
            </a:rPr>
            <a:t>1.Древнегреческая философия.</a:t>
          </a:r>
        </a:p>
        <a:p>
          <a:pPr lvl="0" algn="ctr" defTabSz="1644650">
            <a:lnSpc>
              <a:spcPct val="90000"/>
            </a:lnSpc>
            <a:spcBef>
              <a:spcPct val="0"/>
            </a:spcBef>
            <a:spcAft>
              <a:spcPct val="35000"/>
            </a:spcAft>
          </a:pPr>
          <a:r>
            <a:rPr lang="ru-RU" sz="3700" kern="1200" dirty="0" smtClean="0">
              <a:solidFill>
                <a:srgbClr val="C00000"/>
              </a:solidFill>
              <a:latin typeface="Times New Roman" pitchFamily="18" charset="0"/>
              <a:cs typeface="Times New Roman" pitchFamily="18" charset="0"/>
            </a:rPr>
            <a:t>2. Священное писание (Библия)</a:t>
          </a:r>
          <a:endParaRPr lang="ru-RU" sz="3700" kern="1200" dirty="0">
            <a:solidFill>
              <a:srgbClr val="C00000"/>
            </a:solidFill>
            <a:latin typeface="Times New Roman" pitchFamily="18" charset="0"/>
            <a:cs typeface="Times New Roman" pitchFamily="18" charset="0"/>
          </a:endParaRPr>
        </a:p>
      </dsp:txBody>
      <dsp:txXfrm>
        <a:off x="2736310" y="2160261"/>
        <a:ext cx="6769065" cy="3166975"/>
      </dsp:txXfrm>
    </dsp:sp>
    <dsp:sp modelId="{BDD1A4B6-DCB5-47A4-9C55-EE16539B733B}">
      <dsp:nvSpPr>
        <dsp:cNvPr id="0" name=""/>
        <dsp:cNvSpPr/>
      </dsp:nvSpPr>
      <dsp:spPr>
        <a:xfrm>
          <a:off x="1800171" y="13"/>
          <a:ext cx="7956305" cy="1767397"/>
        </a:xfrm>
        <a:prstGeom prst="rect">
          <a:avLst/>
        </a:prstGeom>
        <a:gradFill rotWithShape="0">
          <a:gsLst>
            <a:gs pos="0">
              <a:schemeClr val="accent5">
                <a:hueOff val="-6758543"/>
                <a:satOff val="-17419"/>
                <a:lumOff val="-11765"/>
                <a:alphaOff val="0"/>
                <a:satMod val="103000"/>
                <a:lumMod val="102000"/>
                <a:tint val="94000"/>
              </a:schemeClr>
            </a:gs>
            <a:gs pos="50000">
              <a:schemeClr val="accent5">
                <a:hueOff val="-6758543"/>
                <a:satOff val="-17419"/>
                <a:lumOff val="-11765"/>
                <a:alphaOff val="0"/>
                <a:satMod val="110000"/>
                <a:lumMod val="100000"/>
                <a:shade val="100000"/>
              </a:schemeClr>
            </a:gs>
            <a:gs pos="100000">
              <a:schemeClr val="accent5">
                <a:hueOff val="-6758543"/>
                <a:satOff val="-17419"/>
                <a:lumOff val="-11765"/>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40970" tIns="140970" rIns="140970" bIns="140970" numCol="1" spcCol="1270" anchor="ctr" anchorCtr="0">
          <a:noAutofit/>
        </a:bodyPr>
        <a:lstStyle/>
        <a:p>
          <a:pPr lvl="0" algn="ctr" defTabSz="1644650">
            <a:lnSpc>
              <a:spcPct val="90000"/>
            </a:lnSpc>
            <a:spcBef>
              <a:spcPct val="0"/>
            </a:spcBef>
            <a:spcAft>
              <a:spcPct val="35000"/>
            </a:spcAft>
          </a:pPr>
          <a:r>
            <a:rPr lang="ru-RU" sz="3700" kern="1200" dirty="0" smtClean="0">
              <a:solidFill>
                <a:srgbClr val="C00000"/>
              </a:solidFill>
              <a:latin typeface="Times New Roman" pitchFamily="18" charset="0"/>
              <a:cs typeface="Times New Roman" pitchFamily="18" charset="0"/>
            </a:rPr>
            <a:t>Средние века охватывают период с </a:t>
          </a:r>
          <a:r>
            <a:rPr lang="en-US" sz="3700" kern="1200" dirty="0" smtClean="0">
              <a:solidFill>
                <a:srgbClr val="C00000"/>
              </a:solidFill>
              <a:latin typeface="Times New Roman" pitchFamily="18" charset="0"/>
              <a:cs typeface="Times New Roman" pitchFamily="18" charset="0"/>
            </a:rPr>
            <a:t>V- XV</a:t>
          </a:r>
          <a:r>
            <a:rPr lang="ru-RU" sz="3700" kern="1200" dirty="0" smtClean="0">
              <a:solidFill>
                <a:srgbClr val="C00000"/>
              </a:solidFill>
              <a:latin typeface="Times New Roman" pitchFamily="18" charset="0"/>
              <a:cs typeface="Times New Roman" pitchFamily="18" charset="0"/>
            </a:rPr>
            <a:t> вв.</a:t>
          </a:r>
          <a:endParaRPr lang="ru-RU" sz="3700" kern="1200" dirty="0">
            <a:solidFill>
              <a:srgbClr val="C00000"/>
            </a:solidFill>
            <a:latin typeface="Times New Roman" pitchFamily="18" charset="0"/>
            <a:cs typeface="Times New Roman" pitchFamily="18" charset="0"/>
          </a:endParaRPr>
        </a:p>
      </dsp:txBody>
      <dsp:txXfrm>
        <a:off x="1800171" y="13"/>
        <a:ext cx="7956305" cy="1767397"/>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9F0627-37DD-434B-BF18-664C396EA678}">
      <dsp:nvSpPr>
        <dsp:cNvPr id="0" name=""/>
        <dsp:cNvSpPr/>
      </dsp:nvSpPr>
      <dsp:spPr>
        <a:xfrm>
          <a:off x="0" y="794630"/>
          <a:ext cx="11988936" cy="5222596"/>
        </a:xfrm>
        <a:prstGeom prst="rect">
          <a:avLst/>
        </a:prstGeom>
        <a:gradFill rotWithShape="0">
          <a:gsLst>
            <a:gs pos="0">
              <a:schemeClr val="accent1">
                <a:shade val="80000"/>
                <a:hueOff val="0"/>
                <a:satOff val="0"/>
                <a:lumOff val="0"/>
                <a:alphaOff val="0"/>
                <a:satMod val="103000"/>
                <a:lumMod val="102000"/>
                <a:tint val="94000"/>
              </a:schemeClr>
            </a:gs>
            <a:gs pos="50000">
              <a:schemeClr val="accent1">
                <a:shade val="80000"/>
                <a:hueOff val="0"/>
                <a:satOff val="0"/>
                <a:lumOff val="0"/>
                <a:alphaOff val="0"/>
                <a:satMod val="110000"/>
                <a:lumMod val="100000"/>
                <a:shade val="100000"/>
              </a:schemeClr>
            </a:gs>
            <a:gs pos="100000">
              <a:schemeClr val="accent1">
                <a:shade val="8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endParaRPr lang="ru-RU" sz="3600" kern="1200" dirty="0" smtClean="0">
            <a:solidFill>
              <a:srgbClr val="C00000"/>
            </a:solidFill>
            <a:latin typeface="Times New Roman" pitchFamily="18" charset="0"/>
            <a:cs typeface="Times New Roman" pitchFamily="18" charset="0"/>
          </a:endParaRPr>
        </a:p>
        <a:p>
          <a:pPr lvl="0" algn="ctr" defTabSz="1600200">
            <a:lnSpc>
              <a:spcPct val="90000"/>
            </a:lnSpc>
            <a:spcBef>
              <a:spcPct val="0"/>
            </a:spcBef>
            <a:spcAft>
              <a:spcPct val="35000"/>
            </a:spcAft>
          </a:pPr>
          <a:r>
            <a:rPr lang="ru-RU" sz="3600" kern="1200" dirty="0" smtClean="0">
              <a:solidFill>
                <a:srgbClr val="C00000"/>
              </a:solidFill>
              <a:latin typeface="Times New Roman" pitchFamily="18" charset="0"/>
              <a:cs typeface="Times New Roman" pitchFamily="18" charset="0"/>
            </a:rPr>
            <a:t>Августин Блаженный пытался объяснить такие категории времени как прошлое, настоящее и будущее.</a:t>
          </a:r>
        </a:p>
        <a:p>
          <a:pPr lvl="0" algn="ctr" defTabSz="1600200">
            <a:lnSpc>
              <a:spcPct val="90000"/>
            </a:lnSpc>
            <a:spcBef>
              <a:spcPct val="0"/>
            </a:spcBef>
            <a:spcAft>
              <a:spcPct val="35000"/>
            </a:spcAft>
          </a:pPr>
          <a:r>
            <a:rPr lang="ru-RU" sz="3600" kern="1200" dirty="0" smtClean="0">
              <a:solidFill>
                <a:schemeClr val="tx1"/>
              </a:solidFill>
              <a:latin typeface="Times New Roman" pitchFamily="18" charset="0"/>
              <a:cs typeface="Times New Roman" pitchFamily="18" charset="0"/>
            </a:rPr>
            <a:t>Только настоящее и прошлое связано с человеческой памятью. Будущее заключено в надежде, но оно не существует.</a:t>
          </a:r>
        </a:p>
        <a:p>
          <a:pPr lvl="0" algn="ctr" defTabSz="1600200">
            <a:lnSpc>
              <a:spcPct val="90000"/>
            </a:lnSpc>
            <a:spcBef>
              <a:spcPct val="0"/>
            </a:spcBef>
            <a:spcAft>
              <a:spcPct val="35000"/>
            </a:spcAft>
          </a:pPr>
          <a:r>
            <a:rPr lang="ru-RU" sz="3600" kern="1200" dirty="0" smtClean="0">
              <a:solidFill>
                <a:srgbClr val="C00000"/>
              </a:solidFill>
              <a:latin typeface="Times New Roman" pitchFamily="18" charset="0"/>
              <a:cs typeface="Times New Roman" pitchFamily="18" charset="0"/>
            </a:rPr>
            <a:t>Все вместе соединено в Боге как в Абсолютной Вечности.</a:t>
          </a:r>
        </a:p>
        <a:p>
          <a:pPr lvl="0" algn="ctr" defTabSz="1600200">
            <a:lnSpc>
              <a:spcPct val="90000"/>
            </a:lnSpc>
            <a:spcBef>
              <a:spcPct val="0"/>
            </a:spcBef>
            <a:spcAft>
              <a:spcPct val="35000"/>
            </a:spcAft>
          </a:pPr>
          <a:r>
            <a:rPr lang="ru-RU" sz="3600" kern="1200" dirty="0" smtClean="0">
              <a:solidFill>
                <a:schemeClr val="tx1"/>
              </a:solidFill>
              <a:latin typeface="Times New Roman" pitchFamily="18" charset="0"/>
              <a:cs typeface="Times New Roman" pitchFamily="18" charset="0"/>
            </a:rPr>
            <a:t>История предсказуема и наполнена смыслом.</a:t>
          </a:r>
        </a:p>
        <a:p>
          <a:pPr lvl="0" algn="ctr" defTabSz="1600200">
            <a:lnSpc>
              <a:spcPct val="90000"/>
            </a:lnSpc>
            <a:spcBef>
              <a:spcPct val="0"/>
            </a:spcBef>
            <a:spcAft>
              <a:spcPct val="35000"/>
            </a:spcAft>
          </a:pPr>
          <a:r>
            <a:rPr lang="ru-RU" sz="3600" kern="1200" dirty="0" smtClean="0">
              <a:solidFill>
                <a:schemeClr val="tx1"/>
              </a:solidFill>
              <a:latin typeface="Times New Roman" pitchFamily="18" charset="0"/>
              <a:cs typeface="Times New Roman" pitchFamily="18" charset="0"/>
            </a:rPr>
            <a:t>Все происходит в </a:t>
          </a:r>
          <a:r>
            <a:rPr lang="ru-RU" sz="3600" kern="1200" dirty="0" smtClean="0">
              <a:solidFill>
                <a:srgbClr val="C00000"/>
              </a:solidFill>
              <a:latin typeface="Times New Roman" pitchFamily="18" charset="0"/>
              <a:cs typeface="Times New Roman" pitchFamily="18" charset="0"/>
            </a:rPr>
            <a:t>рамках божественного плана.</a:t>
          </a:r>
        </a:p>
        <a:p>
          <a:pPr lvl="0" algn="ctr" defTabSz="1600200">
            <a:lnSpc>
              <a:spcPct val="90000"/>
            </a:lnSpc>
            <a:spcBef>
              <a:spcPct val="0"/>
            </a:spcBef>
            <a:spcAft>
              <a:spcPct val="35000"/>
            </a:spcAft>
          </a:pPr>
          <a:endParaRPr lang="ru-RU" sz="2100" kern="1200" dirty="0" smtClean="0">
            <a:solidFill>
              <a:srgbClr val="C00000"/>
            </a:solidFill>
            <a:latin typeface="Times New Roman" pitchFamily="18" charset="0"/>
            <a:cs typeface="Times New Roman" pitchFamily="18" charset="0"/>
          </a:endParaRPr>
        </a:p>
        <a:p>
          <a:pPr lvl="0" algn="ctr" defTabSz="1600200">
            <a:lnSpc>
              <a:spcPct val="90000"/>
            </a:lnSpc>
            <a:spcBef>
              <a:spcPct val="0"/>
            </a:spcBef>
            <a:spcAft>
              <a:spcPct val="35000"/>
            </a:spcAft>
          </a:pPr>
          <a:endParaRPr lang="ru-RU" sz="2100" kern="1200" dirty="0">
            <a:solidFill>
              <a:schemeClr val="tx1"/>
            </a:solidFill>
            <a:latin typeface="Times New Roman" pitchFamily="18" charset="0"/>
            <a:cs typeface="Times New Roman" pitchFamily="18" charset="0"/>
          </a:endParaRPr>
        </a:p>
      </dsp:txBody>
      <dsp:txXfrm>
        <a:off x="0" y="794630"/>
        <a:ext cx="11988936" cy="5222596"/>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9F0627-37DD-434B-BF18-664C396EA678}">
      <dsp:nvSpPr>
        <dsp:cNvPr id="0" name=""/>
        <dsp:cNvSpPr/>
      </dsp:nvSpPr>
      <dsp:spPr>
        <a:xfrm>
          <a:off x="0" y="536769"/>
          <a:ext cx="11983476" cy="5655912"/>
        </a:xfrm>
        <a:prstGeom prst="rect">
          <a:avLst/>
        </a:prstGeom>
        <a:gradFill rotWithShape="0">
          <a:gsLst>
            <a:gs pos="0">
              <a:schemeClr val="accent1">
                <a:shade val="80000"/>
                <a:hueOff val="0"/>
                <a:satOff val="0"/>
                <a:lumOff val="0"/>
                <a:alphaOff val="0"/>
                <a:satMod val="103000"/>
                <a:lumMod val="102000"/>
                <a:tint val="94000"/>
              </a:schemeClr>
            </a:gs>
            <a:gs pos="50000">
              <a:schemeClr val="accent1">
                <a:shade val="80000"/>
                <a:hueOff val="0"/>
                <a:satOff val="0"/>
                <a:lumOff val="0"/>
                <a:alphaOff val="0"/>
                <a:satMod val="110000"/>
                <a:lumMod val="100000"/>
                <a:shade val="100000"/>
              </a:schemeClr>
            </a:gs>
            <a:gs pos="100000">
              <a:schemeClr val="accent1">
                <a:shade val="8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endParaRPr lang="ru-RU" sz="3600" kern="1200" dirty="0" smtClean="0">
            <a:solidFill>
              <a:srgbClr val="C00000"/>
            </a:solidFill>
            <a:latin typeface="Times New Roman" pitchFamily="18" charset="0"/>
            <a:cs typeface="Times New Roman" pitchFamily="18" charset="0"/>
          </a:endParaRPr>
        </a:p>
        <a:p>
          <a:pPr lvl="0" algn="ctr" defTabSz="1600200">
            <a:lnSpc>
              <a:spcPct val="90000"/>
            </a:lnSpc>
            <a:spcBef>
              <a:spcPct val="0"/>
            </a:spcBef>
            <a:spcAft>
              <a:spcPct val="35000"/>
            </a:spcAft>
          </a:pPr>
          <a:endParaRPr lang="ru-RU" sz="3600" kern="1200" dirty="0" smtClean="0">
            <a:solidFill>
              <a:srgbClr val="C00000"/>
            </a:solidFill>
            <a:latin typeface="Times New Roman" pitchFamily="18" charset="0"/>
            <a:cs typeface="Times New Roman" pitchFamily="18" charset="0"/>
          </a:endParaRPr>
        </a:p>
        <a:p>
          <a:pPr lvl="0" algn="ctr" defTabSz="1600200">
            <a:lnSpc>
              <a:spcPct val="90000"/>
            </a:lnSpc>
            <a:spcBef>
              <a:spcPct val="0"/>
            </a:spcBef>
            <a:spcAft>
              <a:spcPct val="35000"/>
            </a:spcAft>
          </a:pPr>
          <a:endParaRPr lang="ru-RU" sz="2100" kern="1200" dirty="0" smtClean="0">
            <a:solidFill>
              <a:srgbClr val="C00000"/>
            </a:solidFill>
            <a:latin typeface="Times New Roman" pitchFamily="18" charset="0"/>
            <a:cs typeface="Times New Roman" pitchFamily="18" charset="0"/>
          </a:endParaRPr>
        </a:p>
        <a:p>
          <a:pPr marL="0" marR="0" lvl="0" indent="0" algn="ctr" defTabSz="914400" eaLnBrk="1" fontAlgn="auto" latinLnBrk="0" hangingPunct="1">
            <a:lnSpc>
              <a:spcPct val="100000"/>
            </a:lnSpc>
            <a:spcBef>
              <a:spcPct val="0"/>
            </a:spcBef>
            <a:spcAft>
              <a:spcPts val="0"/>
            </a:spcAft>
            <a:buClrTx/>
            <a:buSzTx/>
            <a:buFontTx/>
            <a:buNone/>
            <a:tabLst/>
            <a:defRPr/>
          </a:pPr>
          <a:r>
            <a:rPr lang="ru-RU" sz="2400" kern="1200" dirty="0" smtClean="0">
              <a:solidFill>
                <a:srgbClr val="C00000"/>
              </a:solidFill>
              <a:latin typeface="Times New Roman" pitchFamily="18" charset="0"/>
              <a:cs typeface="Times New Roman" pitchFamily="18" charset="0"/>
            </a:rPr>
            <a:t>Схоластика </a:t>
          </a:r>
          <a:r>
            <a:rPr lang="ru-RU" sz="2400" kern="1200" dirty="0" smtClean="0">
              <a:solidFill>
                <a:schemeClr val="tx1"/>
              </a:solidFill>
              <a:latin typeface="Times New Roman" pitchFamily="18" charset="0"/>
              <a:cs typeface="Times New Roman" pitchFamily="18" charset="0"/>
            </a:rPr>
            <a:t>(11-15 вв.) – представляет собой тип философствования, при котором </a:t>
          </a:r>
        </a:p>
        <a:p>
          <a:pPr marL="0" marR="0" lvl="0" indent="0" algn="ctr" defTabSz="914400" eaLnBrk="1" fontAlgn="auto" latinLnBrk="0" hangingPunct="1">
            <a:lnSpc>
              <a:spcPct val="100000"/>
            </a:lnSpc>
            <a:spcBef>
              <a:spcPct val="0"/>
            </a:spcBef>
            <a:spcAft>
              <a:spcPts val="0"/>
            </a:spcAft>
            <a:buClrTx/>
            <a:buSzTx/>
            <a:buFontTx/>
            <a:buNone/>
            <a:tabLst/>
            <a:defRPr/>
          </a:pPr>
          <a:r>
            <a:rPr lang="ru-RU" sz="2400" kern="1200" dirty="0" smtClean="0">
              <a:solidFill>
                <a:schemeClr val="tx1"/>
              </a:solidFill>
              <a:latin typeface="Times New Roman" pitchFamily="18" charset="0"/>
              <a:cs typeface="Times New Roman" pitchFamily="18" charset="0"/>
            </a:rPr>
            <a:t>средствами человеческого разума пытаются обосновать, принятые на веру идеи и формулы.</a:t>
          </a:r>
          <a:r>
            <a:rPr lang="ru-RU" sz="2400" kern="1200" dirty="0" smtClean="0"/>
            <a:t> </a:t>
          </a:r>
        </a:p>
        <a:p>
          <a:pPr marL="0" marR="0" lvl="0" indent="0" algn="ctr" defTabSz="914400" eaLnBrk="1" fontAlgn="auto" latinLnBrk="0" hangingPunct="1">
            <a:lnSpc>
              <a:spcPct val="100000"/>
            </a:lnSpc>
            <a:spcBef>
              <a:spcPct val="0"/>
            </a:spcBef>
            <a:spcAft>
              <a:spcPts val="0"/>
            </a:spcAft>
            <a:buClrTx/>
            <a:buSzTx/>
            <a:buFontTx/>
            <a:buNone/>
            <a:tabLst/>
            <a:defRPr/>
          </a:pPr>
          <a:r>
            <a:rPr lang="ru-RU" sz="2400" kern="1200" dirty="0" smtClean="0">
              <a:latin typeface="Times New Roman" pitchFamily="18" charset="0"/>
              <a:cs typeface="Times New Roman" pitchFamily="18" charset="0"/>
            </a:rPr>
            <a:t>В своем первоначальном значении термин обозначает «ученый», «школьный».</a:t>
          </a:r>
        </a:p>
        <a:p>
          <a:pPr marL="0" marR="0" lvl="0" indent="0" algn="ctr" defTabSz="914400" eaLnBrk="1" fontAlgn="auto" latinLnBrk="0" hangingPunct="1">
            <a:lnSpc>
              <a:spcPct val="100000"/>
            </a:lnSpc>
            <a:spcBef>
              <a:spcPct val="0"/>
            </a:spcBef>
            <a:spcAft>
              <a:spcPts val="0"/>
            </a:spcAft>
            <a:buClrTx/>
            <a:buSzTx/>
            <a:buFontTx/>
            <a:buNone/>
            <a:tabLst/>
            <a:defRPr/>
          </a:pPr>
          <a:endParaRPr lang="ru-RU" sz="2400" kern="1200" dirty="0" smtClean="0"/>
        </a:p>
        <a:p>
          <a:pPr marL="0" marR="0" lvl="0" indent="0" algn="ctr" defTabSz="914400" eaLnBrk="1" fontAlgn="auto" latinLnBrk="0" hangingPunct="1">
            <a:lnSpc>
              <a:spcPct val="100000"/>
            </a:lnSpc>
            <a:spcBef>
              <a:spcPct val="0"/>
            </a:spcBef>
            <a:spcAft>
              <a:spcPts val="0"/>
            </a:spcAft>
            <a:buClrTx/>
            <a:buSzTx/>
            <a:buFontTx/>
            <a:buNone/>
            <a:tabLst/>
            <a:defRPr/>
          </a:pPr>
          <a:r>
            <a:rPr lang="ru-RU" sz="2400" kern="1200" dirty="0" smtClean="0">
              <a:solidFill>
                <a:schemeClr val="tx1"/>
              </a:solidFill>
              <a:latin typeface="Times New Roman" pitchFamily="18" charset="0"/>
              <a:cs typeface="Times New Roman" pitchFamily="18" charset="0"/>
            </a:rPr>
            <a:t>Схоластика – школьно-университетская дисциплина, имевшая цель философски обосновать религиозное учение и догматы церкви под влиянием философского наследия Аристотеля.</a:t>
          </a:r>
        </a:p>
        <a:p>
          <a:pPr marL="0" marR="0" lvl="0" indent="0" algn="ctr" defTabSz="914400" eaLnBrk="1" fontAlgn="auto" latinLnBrk="0" hangingPunct="1">
            <a:lnSpc>
              <a:spcPct val="100000"/>
            </a:lnSpc>
            <a:spcBef>
              <a:spcPct val="0"/>
            </a:spcBef>
            <a:spcAft>
              <a:spcPts val="0"/>
            </a:spcAft>
            <a:buClrTx/>
            <a:buSzTx/>
            <a:buFontTx/>
            <a:buNone/>
            <a:tabLst/>
            <a:defRPr/>
          </a:pPr>
          <a:r>
            <a:rPr lang="ru-RU" sz="2400" kern="1200" dirty="0" smtClean="0">
              <a:latin typeface="Times New Roman" pitchFamily="18" charset="0"/>
              <a:cs typeface="Times New Roman" pitchFamily="18" charset="0"/>
            </a:rPr>
            <a:t>Если отцы церкви в постижении Бога опирались на мистическую интуицию, сверхразумное созерцание, то теологи-схоласты искали рациональные пути познания Бога.</a:t>
          </a:r>
          <a:r>
            <a:rPr lang="ru-RU" sz="2400" kern="1200" dirty="0" smtClean="0"/>
            <a:t> </a:t>
          </a:r>
        </a:p>
        <a:p>
          <a:pPr marL="0" marR="0" lvl="0" indent="0" algn="ctr" defTabSz="914400" eaLnBrk="1" fontAlgn="auto" latinLnBrk="0" hangingPunct="1">
            <a:lnSpc>
              <a:spcPct val="100000"/>
            </a:lnSpc>
            <a:spcBef>
              <a:spcPct val="0"/>
            </a:spcBef>
            <a:spcAft>
              <a:spcPts val="0"/>
            </a:spcAft>
            <a:buClrTx/>
            <a:buSzTx/>
            <a:buFontTx/>
            <a:buNone/>
            <a:tabLst/>
            <a:defRPr/>
          </a:pPr>
          <a:r>
            <a:rPr lang="ru-RU" sz="2400" kern="1200" dirty="0" smtClean="0">
              <a:latin typeface="Times New Roman" pitchFamily="18" charset="0"/>
              <a:cs typeface="Times New Roman" pitchFamily="18" charset="0"/>
            </a:rPr>
            <a:t>Так, если Тертуллиан на первое место ставил безусловность и абсолютность веры: «Верую, ибо абсурдно», то родоначальник средневековой схоластики Ансельм Кентерберийский (1033—1109) видел в вере предпосылку рационального знания: «Не ищу уразуметь, дабы уверовать, но верую, чтобы уразуметь».</a:t>
          </a:r>
        </a:p>
        <a:p>
          <a:pPr marL="0" marR="0" lvl="0" indent="0" algn="ctr" defTabSz="914400" eaLnBrk="1" fontAlgn="auto" latinLnBrk="0" hangingPunct="1">
            <a:lnSpc>
              <a:spcPct val="100000"/>
            </a:lnSpc>
            <a:spcBef>
              <a:spcPct val="0"/>
            </a:spcBef>
            <a:spcAft>
              <a:spcPts val="0"/>
            </a:spcAft>
            <a:buClrTx/>
            <a:buSzTx/>
            <a:buFontTx/>
            <a:buNone/>
            <a:tabLst/>
            <a:defRPr/>
          </a:pPr>
          <a:endParaRPr lang="ru-RU" sz="2400" kern="1200" dirty="0" smtClean="0">
            <a:latin typeface="Times New Roman" pitchFamily="18" charset="0"/>
            <a:cs typeface="Times New Roman" pitchFamily="18" charset="0"/>
          </a:endParaRPr>
        </a:p>
        <a:p>
          <a:pPr marL="0" marR="0" lvl="0" indent="0" algn="ctr" defTabSz="914400" eaLnBrk="1" fontAlgn="auto" latinLnBrk="0" hangingPunct="1">
            <a:lnSpc>
              <a:spcPct val="100000"/>
            </a:lnSpc>
            <a:spcBef>
              <a:spcPct val="0"/>
            </a:spcBef>
            <a:spcAft>
              <a:spcPts val="0"/>
            </a:spcAft>
            <a:buClrTx/>
            <a:buSzTx/>
            <a:buFontTx/>
            <a:buNone/>
            <a:tabLst/>
            <a:defRPr/>
          </a:pPr>
          <a:endParaRPr lang="ru-RU" sz="2400" kern="1200" dirty="0" smtClean="0">
            <a:latin typeface="Times New Roman" pitchFamily="18" charset="0"/>
            <a:cs typeface="Times New Roman" pitchFamily="18" charset="0"/>
          </a:endParaRPr>
        </a:p>
        <a:p>
          <a:pPr lvl="0" algn="ctr" defTabSz="1600200">
            <a:lnSpc>
              <a:spcPct val="90000"/>
            </a:lnSpc>
            <a:spcBef>
              <a:spcPct val="0"/>
            </a:spcBef>
            <a:spcAft>
              <a:spcPct val="35000"/>
            </a:spcAft>
          </a:pPr>
          <a:endParaRPr lang="ru-RU" sz="2100" kern="1200" dirty="0" smtClean="0">
            <a:solidFill>
              <a:schemeClr val="tx1"/>
            </a:solidFill>
            <a:latin typeface="Times New Roman" pitchFamily="18" charset="0"/>
            <a:cs typeface="Times New Roman" pitchFamily="18" charset="0"/>
          </a:endParaRPr>
        </a:p>
        <a:p>
          <a:pPr lvl="0" algn="ctr" defTabSz="1600200">
            <a:lnSpc>
              <a:spcPct val="90000"/>
            </a:lnSpc>
            <a:spcBef>
              <a:spcPct val="0"/>
            </a:spcBef>
            <a:spcAft>
              <a:spcPct val="35000"/>
            </a:spcAft>
          </a:pPr>
          <a:endParaRPr lang="ru-RU" sz="2100" kern="1200" dirty="0" smtClean="0">
            <a:solidFill>
              <a:schemeClr val="tx1"/>
            </a:solidFill>
            <a:latin typeface="Times New Roman" pitchFamily="18" charset="0"/>
            <a:cs typeface="Times New Roman" pitchFamily="18" charset="0"/>
          </a:endParaRPr>
        </a:p>
        <a:p>
          <a:pPr lvl="0" algn="ctr" defTabSz="1600200">
            <a:lnSpc>
              <a:spcPct val="90000"/>
            </a:lnSpc>
            <a:spcBef>
              <a:spcPct val="0"/>
            </a:spcBef>
            <a:spcAft>
              <a:spcPct val="35000"/>
            </a:spcAft>
          </a:pPr>
          <a:endParaRPr lang="ru-RU" sz="2100" kern="1200" dirty="0">
            <a:solidFill>
              <a:schemeClr val="tx1"/>
            </a:solidFill>
            <a:latin typeface="Times New Roman" pitchFamily="18" charset="0"/>
            <a:cs typeface="Times New Roman" pitchFamily="18" charset="0"/>
          </a:endParaRPr>
        </a:p>
      </dsp:txBody>
      <dsp:txXfrm>
        <a:off x="0" y="536769"/>
        <a:ext cx="11983476" cy="5655912"/>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9590D5-CA85-4DDC-A19C-ADC17525D4D7}">
      <dsp:nvSpPr>
        <dsp:cNvPr id="0" name=""/>
        <dsp:cNvSpPr/>
      </dsp:nvSpPr>
      <dsp:spPr>
        <a:xfrm>
          <a:off x="503933" y="839"/>
          <a:ext cx="10992788" cy="6595673"/>
        </a:xfrm>
        <a:prstGeom prst="rect">
          <a:avLst/>
        </a:prstGeom>
        <a:gradFill rotWithShape="0">
          <a:gsLst>
            <a:gs pos="0">
              <a:schemeClr val="accent1">
                <a:shade val="80000"/>
                <a:hueOff val="0"/>
                <a:satOff val="0"/>
                <a:lumOff val="0"/>
                <a:alphaOff val="0"/>
                <a:satMod val="103000"/>
                <a:lumMod val="102000"/>
                <a:tint val="94000"/>
              </a:schemeClr>
            </a:gs>
            <a:gs pos="50000">
              <a:schemeClr val="accent1">
                <a:shade val="80000"/>
                <a:hueOff val="0"/>
                <a:satOff val="0"/>
                <a:lumOff val="0"/>
                <a:alphaOff val="0"/>
                <a:satMod val="110000"/>
                <a:lumMod val="100000"/>
                <a:shade val="100000"/>
              </a:schemeClr>
            </a:gs>
            <a:gs pos="100000">
              <a:schemeClr val="accent1">
                <a:shade val="8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44780" tIns="144780" rIns="144780" bIns="144780" numCol="1" spcCol="1270" anchor="ctr" anchorCtr="0">
          <a:noAutofit/>
        </a:bodyPr>
        <a:lstStyle/>
        <a:p>
          <a:pPr lvl="0" algn="ctr" defTabSz="1689100">
            <a:lnSpc>
              <a:spcPct val="90000"/>
            </a:lnSpc>
            <a:spcBef>
              <a:spcPct val="0"/>
            </a:spcBef>
            <a:spcAft>
              <a:spcPct val="35000"/>
            </a:spcAft>
          </a:pPr>
          <a:r>
            <a:rPr lang="ru-RU" sz="3800" kern="1200" dirty="0" smtClean="0">
              <a:latin typeface="Times New Roman" pitchFamily="18" charset="0"/>
              <a:cs typeface="Times New Roman" pitchFamily="18" charset="0"/>
            </a:rPr>
            <a:t>Важнейшие проблемы схоластической философии: </a:t>
          </a:r>
          <a:r>
            <a:rPr lang="ru-RU" sz="3800" kern="1200" dirty="0" smtClean="0">
              <a:solidFill>
                <a:srgbClr val="C00000"/>
              </a:solidFill>
              <a:latin typeface="Times New Roman" pitchFamily="18" charset="0"/>
              <a:cs typeface="Times New Roman" pitchFamily="18" charset="0"/>
            </a:rPr>
            <a:t>рациональное доказательство бытия Бога, креационизм, соотношение веры и разума, свобода воли и теодицея, провиденциализм, борьба с пантеизмом и </a:t>
          </a:r>
          <a:r>
            <a:rPr lang="ru-RU" sz="3800" kern="1200" dirty="0" err="1" smtClean="0">
              <a:solidFill>
                <a:srgbClr val="C00000"/>
              </a:solidFill>
              <a:latin typeface="Times New Roman" pitchFamily="18" charset="0"/>
              <a:cs typeface="Times New Roman" pitchFamily="18" charset="0"/>
            </a:rPr>
            <a:t>аверроизмом</a:t>
          </a:r>
          <a:r>
            <a:rPr lang="ru-RU" sz="3800" kern="1200" dirty="0" smtClean="0">
              <a:solidFill>
                <a:srgbClr val="C00000"/>
              </a:solidFill>
              <a:latin typeface="Times New Roman" pitchFamily="18" charset="0"/>
              <a:cs typeface="Times New Roman" pitchFamily="18" charset="0"/>
            </a:rPr>
            <a:t> </a:t>
          </a:r>
          <a:r>
            <a:rPr lang="ru-RU" sz="2400" kern="1200" dirty="0" smtClean="0">
              <a:solidFill>
                <a:schemeClr val="tx1"/>
              </a:solidFill>
              <a:latin typeface="Times New Roman" pitchFamily="18" charset="0"/>
              <a:cs typeface="Times New Roman" pitchFamily="18" charset="0"/>
            </a:rPr>
            <a:t>( истина философии и истина религии не противоречат друг другу, религия предписывает человеку как поступать, а философия постигает абсолютную истину). </a:t>
          </a:r>
        </a:p>
        <a:p>
          <a:pPr lvl="0" algn="ctr" defTabSz="1689100">
            <a:lnSpc>
              <a:spcPct val="90000"/>
            </a:lnSpc>
            <a:spcBef>
              <a:spcPct val="0"/>
            </a:spcBef>
            <a:spcAft>
              <a:spcPct val="35000"/>
            </a:spcAft>
          </a:pPr>
          <a:r>
            <a:rPr lang="ru-RU" sz="3800" kern="1200" dirty="0" smtClean="0">
              <a:latin typeface="Times New Roman" pitchFamily="18" charset="0"/>
              <a:cs typeface="Times New Roman" pitchFamily="18" charset="0"/>
            </a:rPr>
            <a:t>Одна из основных проблем схоластической философии — это проблема универсалий, т.е. природы общих имен или понятий.</a:t>
          </a:r>
          <a:endParaRPr lang="ru-RU" sz="3800" kern="1200" dirty="0">
            <a:latin typeface="Times New Roman" pitchFamily="18" charset="0"/>
            <a:cs typeface="Times New Roman" pitchFamily="18" charset="0"/>
          </a:endParaRPr>
        </a:p>
      </dsp:txBody>
      <dsp:txXfrm>
        <a:off x="503933" y="839"/>
        <a:ext cx="10992788" cy="6595673"/>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9590D5-CA85-4DDC-A19C-ADC17525D4D7}">
      <dsp:nvSpPr>
        <dsp:cNvPr id="0" name=""/>
        <dsp:cNvSpPr/>
      </dsp:nvSpPr>
      <dsp:spPr>
        <a:xfrm>
          <a:off x="503933" y="839"/>
          <a:ext cx="10992788" cy="6595673"/>
        </a:xfrm>
        <a:prstGeom prst="rect">
          <a:avLst/>
        </a:prstGeom>
        <a:gradFill rotWithShape="0">
          <a:gsLst>
            <a:gs pos="0">
              <a:schemeClr val="accent1">
                <a:shade val="80000"/>
                <a:hueOff val="0"/>
                <a:satOff val="0"/>
                <a:lumOff val="0"/>
                <a:alphaOff val="0"/>
                <a:satMod val="103000"/>
                <a:lumMod val="102000"/>
                <a:tint val="94000"/>
              </a:schemeClr>
            </a:gs>
            <a:gs pos="50000">
              <a:schemeClr val="accent1">
                <a:shade val="80000"/>
                <a:hueOff val="0"/>
                <a:satOff val="0"/>
                <a:lumOff val="0"/>
                <a:alphaOff val="0"/>
                <a:satMod val="110000"/>
                <a:lumMod val="100000"/>
                <a:shade val="100000"/>
              </a:schemeClr>
            </a:gs>
            <a:gs pos="100000">
              <a:schemeClr val="accent1">
                <a:shade val="8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44780" tIns="144780" rIns="144780" bIns="144780" numCol="1" spcCol="1270" anchor="ctr" anchorCtr="0">
          <a:noAutofit/>
        </a:bodyPr>
        <a:lstStyle/>
        <a:p>
          <a:pPr lvl="0" algn="ctr" defTabSz="1689100">
            <a:lnSpc>
              <a:spcPct val="90000"/>
            </a:lnSpc>
            <a:spcBef>
              <a:spcPct val="0"/>
            </a:spcBef>
            <a:spcAft>
              <a:spcPct val="35000"/>
            </a:spcAft>
          </a:pPr>
          <a:r>
            <a:rPr lang="ru-RU" sz="3800" kern="1200" dirty="0" smtClean="0">
              <a:solidFill>
                <a:srgbClr val="C00000"/>
              </a:solidFill>
              <a:latin typeface="Times New Roman" pitchFamily="18" charset="0"/>
              <a:cs typeface="Times New Roman" pitchFamily="18" charset="0"/>
            </a:rPr>
            <a:t>Представители схоластики:</a:t>
          </a:r>
        </a:p>
        <a:p>
          <a:pPr lvl="0" algn="ctr" defTabSz="1689100">
            <a:lnSpc>
              <a:spcPct val="90000"/>
            </a:lnSpc>
            <a:spcBef>
              <a:spcPct val="0"/>
            </a:spcBef>
            <a:spcAft>
              <a:spcPct val="35000"/>
            </a:spcAft>
          </a:pPr>
          <a:r>
            <a:rPr lang="ru-RU" sz="3800" kern="1200" dirty="0" smtClean="0">
              <a:latin typeface="Times New Roman" pitchFamily="18" charset="0"/>
              <a:cs typeface="Times New Roman" pitchFamily="18" charset="0"/>
            </a:rPr>
            <a:t>Ансельм Кентерберийский, Пьер Абеляр, Роберт </a:t>
          </a:r>
          <a:r>
            <a:rPr lang="ru-RU" sz="3800" kern="1200" dirty="0" err="1" smtClean="0">
              <a:latin typeface="Times New Roman" pitchFamily="18" charset="0"/>
              <a:cs typeface="Times New Roman" pitchFamily="18" charset="0"/>
            </a:rPr>
            <a:t>Гроссетерст</a:t>
          </a:r>
          <a:r>
            <a:rPr lang="ru-RU" sz="3800" kern="1200" dirty="0" smtClean="0">
              <a:latin typeface="Times New Roman" pitchFamily="18" charset="0"/>
              <a:cs typeface="Times New Roman" pitchFamily="18" charset="0"/>
            </a:rPr>
            <a:t>, Роджер Бэкон, Фома Аквинский.</a:t>
          </a:r>
        </a:p>
        <a:p>
          <a:pPr lvl="0" algn="ctr" defTabSz="1689100">
            <a:lnSpc>
              <a:spcPct val="90000"/>
            </a:lnSpc>
            <a:spcBef>
              <a:spcPct val="0"/>
            </a:spcBef>
            <a:spcAft>
              <a:spcPct val="35000"/>
            </a:spcAft>
          </a:pPr>
          <a:r>
            <a:rPr lang="ru-RU" sz="3800" kern="1200" dirty="0" smtClean="0">
              <a:latin typeface="Times New Roman" pitchFamily="18" charset="0"/>
              <a:cs typeface="Times New Roman" pitchFamily="18" charset="0"/>
            </a:rPr>
            <a:t>Большое значение в схоластике уделялось  форме изложения материала, умению вести дискуссии, что косвенно стимулировало интерес к логике, лингвистике, теории познания.</a:t>
          </a:r>
        </a:p>
        <a:p>
          <a:pPr lvl="0" algn="ctr" defTabSz="1689100">
            <a:lnSpc>
              <a:spcPct val="90000"/>
            </a:lnSpc>
            <a:spcBef>
              <a:spcPct val="0"/>
            </a:spcBef>
            <a:spcAft>
              <a:spcPct val="35000"/>
            </a:spcAft>
          </a:pPr>
          <a:endParaRPr lang="ru-RU" sz="3800" kern="1200" dirty="0">
            <a:latin typeface="Times New Roman" pitchFamily="18" charset="0"/>
            <a:cs typeface="Times New Roman" pitchFamily="18" charset="0"/>
          </a:endParaRPr>
        </a:p>
      </dsp:txBody>
      <dsp:txXfrm>
        <a:off x="503933" y="839"/>
        <a:ext cx="10992788" cy="6595673"/>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9590D5-CA85-4DDC-A19C-ADC17525D4D7}">
      <dsp:nvSpPr>
        <dsp:cNvPr id="0" name=""/>
        <dsp:cNvSpPr/>
      </dsp:nvSpPr>
      <dsp:spPr>
        <a:xfrm>
          <a:off x="503933" y="839"/>
          <a:ext cx="10992788" cy="6595673"/>
        </a:xfrm>
        <a:prstGeom prst="rect">
          <a:avLst/>
        </a:prstGeom>
        <a:gradFill rotWithShape="0">
          <a:gsLst>
            <a:gs pos="0">
              <a:schemeClr val="accent1">
                <a:shade val="80000"/>
                <a:hueOff val="0"/>
                <a:satOff val="0"/>
                <a:lumOff val="0"/>
                <a:alphaOff val="0"/>
                <a:satMod val="103000"/>
                <a:lumMod val="102000"/>
                <a:tint val="94000"/>
              </a:schemeClr>
            </a:gs>
            <a:gs pos="50000">
              <a:schemeClr val="accent1">
                <a:shade val="80000"/>
                <a:hueOff val="0"/>
                <a:satOff val="0"/>
                <a:lumOff val="0"/>
                <a:alphaOff val="0"/>
                <a:satMod val="110000"/>
                <a:lumMod val="100000"/>
                <a:shade val="100000"/>
              </a:schemeClr>
            </a:gs>
            <a:gs pos="100000">
              <a:schemeClr val="accent1">
                <a:shade val="8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44780" tIns="144780" rIns="144780" bIns="144780" numCol="1" spcCol="1270" anchor="ctr" anchorCtr="0">
          <a:noAutofit/>
        </a:bodyPr>
        <a:lstStyle/>
        <a:p>
          <a:pPr lvl="0" algn="ctr" defTabSz="1689100">
            <a:lnSpc>
              <a:spcPct val="90000"/>
            </a:lnSpc>
            <a:spcBef>
              <a:spcPct val="0"/>
            </a:spcBef>
            <a:spcAft>
              <a:spcPct val="35000"/>
            </a:spcAft>
          </a:pPr>
          <a:r>
            <a:rPr lang="ru-RU" sz="3800" kern="1200" dirty="0" smtClean="0">
              <a:solidFill>
                <a:srgbClr val="C00000"/>
              </a:solidFill>
              <a:latin typeface="Times New Roman" pitchFamily="18" charset="0"/>
              <a:cs typeface="Times New Roman" pitchFamily="18" charset="0"/>
            </a:rPr>
            <a:t>Ансельм Кентерберийский предложил онтологическое доказательство бытия Бога:  </a:t>
          </a:r>
          <a:r>
            <a:rPr lang="ru-RU" sz="3800" kern="1200" dirty="0" smtClean="0">
              <a:latin typeface="Times New Roman" pitchFamily="18" charset="0"/>
              <a:cs typeface="Times New Roman" pitchFamily="18" charset="0"/>
            </a:rPr>
            <a:t>из понятия Бога как идеи высшего совершенства выводится доказательство его реального существования.</a:t>
          </a:r>
        </a:p>
        <a:p>
          <a:pPr lvl="0" algn="ctr" defTabSz="1689100">
            <a:lnSpc>
              <a:spcPct val="90000"/>
            </a:lnSpc>
            <a:spcBef>
              <a:spcPct val="0"/>
            </a:spcBef>
            <a:spcAft>
              <a:spcPct val="35000"/>
            </a:spcAft>
          </a:pPr>
          <a:r>
            <a:rPr lang="ru-RU" sz="3800" kern="1200" dirty="0" smtClean="0">
              <a:latin typeface="Times New Roman" pitchFamily="18" charset="0"/>
              <a:cs typeface="Times New Roman" pitchFamily="18" charset="0"/>
            </a:rPr>
            <a:t>Невозможно, чтобы не существовала сущность, совершеннее которой нет ничего.</a:t>
          </a:r>
        </a:p>
        <a:p>
          <a:pPr lvl="0" algn="ctr" defTabSz="1689100">
            <a:lnSpc>
              <a:spcPct val="90000"/>
            </a:lnSpc>
            <a:spcBef>
              <a:spcPct val="0"/>
            </a:spcBef>
            <a:spcAft>
              <a:spcPct val="35000"/>
            </a:spcAft>
          </a:pPr>
          <a:r>
            <a:rPr lang="ru-RU" sz="3800" kern="1200" dirty="0" smtClean="0">
              <a:solidFill>
                <a:srgbClr val="C00000"/>
              </a:solidFill>
              <a:latin typeface="Times New Roman" pitchFamily="18" charset="0"/>
              <a:cs typeface="Times New Roman" pitchFamily="18" charset="0"/>
            </a:rPr>
            <a:t>Такая сущность существует – это Бог.</a:t>
          </a:r>
        </a:p>
        <a:p>
          <a:pPr lvl="0" algn="ctr" defTabSz="1689100">
            <a:lnSpc>
              <a:spcPct val="90000"/>
            </a:lnSpc>
            <a:spcBef>
              <a:spcPct val="0"/>
            </a:spcBef>
            <a:spcAft>
              <a:spcPct val="35000"/>
            </a:spcAft>
          </a:pPr>
          <a:r>
            <a:rPr lang="ru-RU" sz="3800" kern="1200" dirty="0" smtClean="0">
              <a:latin typeface="Times New Roman" pitchFamily="18" charset="0"/>
              <a:cs typeface="Times New Roman" pitchFamily="18" charset="0"/>
            </a:rPr>
            <a:t>Бог как идея содержит в себе свою реальность, поэтому он сам действительно существует.</a:t>
          </a:r>
          <a:endParaRPr lang="ru-RU" sz="3800" kern="1200" dirty="0">
            <a:latin typeface="Times New Roman" pitchFamily="18" charset="0"/>
            <a:cs typeface="Times New Roman" pitchFamily="18" charset="0"/>
          </a:endParaRPr>
        </a:p>
      </dsp:txBody>
      <dsp:txXfrm>
        <a:off x="503933" y="839"/>
        <a:ext cx="10992788" cy="6595673"/>
      </dsp:txXfrm>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E674BA-CF01-4B7D-80BF-5F0EDB1B1A42}">
      <dsp:nvSpPr>
        <dsp:cNvPr id="0" name=""/>
        <dsp:cNvSpPr/>
      </dsp:nvSpPr>
      <dsp:spPr>
        <a:xfrm>
          <a:off x="695387" y="3961"/>
          <a:ext cx="10609881" cy="6589428"/>
        </a:xfrm>
        <a:prstGeom prst="rect">
          <a:avLst/>
        </a:prstGeom>
        <a:gradFill rotWithShape="0">
          <a:gsLst>
            <a:gs pos="0">
              <a:schemeClr val="accent1">
                <a:shade val="80000"/>
                <a:hueOff val="0"/>
                <a:satOff val="0"/>
                <a:lumOff val="0"/>
                <a:alphaOff val="0"/>
                <a:satMod val="103000"/>
                <a:lumMod val="102000"/>
                <a:tint val="94000"/>
              </a:schemeClr>
            </a:gs>
            <a:gs pos="50000">
              <a:schemeClr val="accent1">
                <a:shade val="80000"/>
                <a:hueOff val="0"/>
                <a:satOff val="0"/>
                <a:lumOff val="0"/>
                <a:alphaOff val="0"/>
                <a:satMod val="110000"/>
                <a:lumMod val="100000"/>
                <a:shade val="100000"/>
              </a:schemeClr>
            </a:gs>
            <a:gs pos="100000">
              <a:schemeClr val="accent1">
                <a:shade val="8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52400" tIns="152400" rIns="152400" bIns="152400" numCol="1" spcCol="1270" anchor="ctr" anchorCtr="0">
          <a:noAutofit/>
        </a:bodyPr>
        <a:lstStyle/>
        <a:p>
          <a:pPr lvl="0" algn="ctr" defTabSz="1778000">
            <a:lnSpc>
              <a:spcPct val="90000"/>
            </a:lnSpc>
            <a:spcBef>
              <a:spcPct val="0"/>
            </a:spcBef>
            <a:spcAft>
              <a:spcPct val="35000"/>
            </a:spcAft>
          </a:pPr>
          <a:endParaRPr lang="ru-RU" sz="4000" kern="1200" dirty="0" smtClean="0">
            <a:solidFill>
              <a:srgbClr val="C00000"/>
            </a:solidFill>
            <a:latin typeface="Times New Roman" pitchFamily="18" charset="0"/>
            <a:cs typeface="Times New Roman" pitchFamily="18" charset="0"/>
          </a:endParaRPr>
        </a:p>
        <a:p>
          <a:pPr lvl="0" algn="ctr" defTabSz="1778000">
            <a:lnSpc>
              <a:spcPct val="90000"/>
            </a:lnSpc>
            <a:spcBef>
              <a:spcPct val="0"/>
            </a:spcBef>
            <a:spcAft>
              <a:spcPct val="35000"/>
            </a:spcAft>
          </a:pPr>
          <a:r>
            <a:rPr lang="ru-RU" sz="2800" kern="1200" dirty="0" smtClean="0">
              <a:solidFill>
                <a:srgbClr val="C00000"/>
              </a:solidFill>
              <a:latin typeface="Times New Roman" pitchFamily="18" charset="0"/>
              <a:cs typeface="Times New Roman" pitchFamily="18" charset="0"/>
            </a:rPr>
            <a:t>Наиболее ярким и крупным представителем средневековой схоластики </a:t>
          </a:r>
          <a:r>
            <a:rPr lang="ru-RU" sz="2800" kern="1200" dirty="0" smtClean="0">
              <a:latin typeface="Times New Roman" pitchFamily="18" charset="0"/>
              <a:cs typeface="Times New Roman" pitchFamily="18" charset="0"/>
            </a:rPr>
            <a:t>и всей западноевропейской философии был </a:t>
          </a:r>
        </a:p>
        <a:p>
          <a:pPr lvl="0" algn="ctr" defTabSz="1778000">
            <a:lnSpc>
              <a:spcPct val="90000"/>
            </a:lnSpc>
            <a:spcBef>
              <a:spcPct val="0"/>
            </a:spcBef>
            <a:spcAft>
              <a:spcPct val="35000"/>
            </a:spcAft>
          </a:pPr>
          <a:r>
            <a:rPr lang="ru-RU" sz="2800" kern="1200" dirty="0" smtClean="0">
              <a:solidFill>
                <a:srgbClr val="C00000"/>
              </a:solidFill>
              <a:latin typeface="Times New Roman" pitchFamily="18" charset="0"/>
              <a:cs typeface="Times New Roman" pitchFamily="18" charset="0"/>
            </a:rPr>
            <a:t>Фома Аквинский </a:t>
          </a:r>
          <a:r>
            <a:rPr lang="ru-RU" sz="2800" kern="1200" dirty="0" smtClean="0">
              <a:latin typeface="Times New Roman" pitchFamily="18" charset="0"/>
              <a:cs typeface="Times New Roman" pitchFamily="18" charset="0"/>
            </a:rPr>
            <a:t>(1225— 1274). </a:t>
          </a:r>
        </a:p>
        <a:p>
          <a:pPr marL="0" marR="0" lvl="0" indent="0" algn="ctr" defTabSz="914400" eaLnBrk="1" fontAlgn="auto" latinLnBrk="0" hangingPunct="1">
            <a:lnSpc>
              <a:spcPct val="100000"/>
            </a:lnSpc>
            <a:spcBef>
              <a:spcPct val="0"/>
            </a:spcBef>
            <a:spcAft>
              <a:spcPts val="0"/>
            </a:spcAft>
            <a:buClrTx/>
            <a:buSzTx/>
            <a:buFontTx/>
            <a:buNone/>
            <a:tabLst/>
            <a:defRPr/>
          </a:pPr>
          <a:r>
            <a:rPr lang="ru-RU" sz="2800" kern="1200" dirty="0" smtClean="0">
              <a:latin typeface="Times New Roman" pitchFamily="18" charset="0"/>
              <a:cs typeface="Times New Roman" pitchFamily="18" charset="0"/>
            </a:rPr>
            <a:t>Его философия представляет собой как бы энциклопедию официальной католической религиозной идеологии.</a:t>
          </a:r>
        </a:p>
        <a:p>
          <a:pPr marL="0" marR="0" lvl="0" indent="0" algn="ctr" defTabSz="914400" eaLnBrk="1" fontAlgn="auto" latinLnBrk="0" hangingPunct="1">
            <a:lnSpc>
              <a:spcPct val="100000"/>
            </a:lnSpc>
            <a:spcBef>
              <a:spcPct val="0"/>
            </a:spcBef>
            <a:spcAft>
              <a:spcPts val="0"/>
            </a:spcAft>
            <a:buClrTx/>
            <a:buSzTx/>
            <a:buFontTx/>
            <a:buNone/>
            <a:tabLst/>
            <a:defRPr/>
          </a:pPr>
          <a:r>
            <a:rPr lang="ru-RU" sz="2800" kern="1200" dirty="0" smtClean="0">
              <a:latin typeface="Times New Roman" pitchFamily="18" charset="0"/>
              <a:cs typeface="Times New Roman" pitchFamily="18" charset="0"/>
            </a:rPr>
            <a:t> Главные положения созданной им философии, названной </a:t>
          </a:r>
          <a:r>
            <a:rPr lang="ru-RU" sz="2800" kern="1200" dirty="0" smtClean="0">
              <a:solidFill>
                <a:srgbClr val="C00000"/>
              </a:solidFill>
              <a:latin typeface="Times New Roman" pitchFamily="18" charset="0"/>
              <a:cs typeface="Times New Roman" pitchFamily="18" charset="0"/>
            </a:rPr>
            <a:t>томизмом</a:t>
          </a:r>
          <a:r>
            <a:rPr lang="ru-RU" sz="2800" kern="1200" dirty="0" smtClean="0">
              <a:latin typeface="Times New Roman" pitchFamily="18" charset="0"/>
              <a:cs typeface="Times New Roman" pitchFamily="18" charset="0"/>
            </a:rPr>
            <a:t>, составляют основу современной католической христианской философии — неотомизма.</a:t>
          </a:r>
        </a:p>
        <a:p>
          <a:pPr marL="0" marR="0" lvl="0" indent="0" algn="ctr" defTabSz="914400" eaLnBrk="1" fontAlgn="auto" latinLnBrk="0" hangingPunct="1">
            <a:lnSpc>
              <a:spcPct val="100000"/>
            </a:lnSpc>
            <a:spcBef>
              <a:spcPct val="0"/>
            </a:spcBef>
            <a:spcAft>
              <a:spcPts val="0"/>
            </a:spcAft>
            <a:buClrTx/>
            <a:buSzTx/>
            <a:buFontTx/>
            <a:buNone/>
            <a:tabLst/>
            <a:defRPr/>
          </a:pPr>
          <a:r>
            <a:rPr lang="ru-RU" sz="2800" kern="1200" dirty="0" smtClean="0">
              <a:latin typeface="Times New Roman" pitchFamily="18" charset="0"/>
              <a:cs typeface="Times New Roman" pitchFamily="18" charset="0"/>
            </a:rPr>
            <a:t>Главная заслуга Фомы Аквинского — </a:t>
          </a:r>
          <a:r>
            <a:rPr lang="ru-RU" sz="2800" kern="1200" dirty="0" smtClean="0">
              <a:solidFill>
                <a:srgbClr val="C00000"/>
              </a:solidFill>
              <a:latin typeface="Times New Roman" pitchFamily="18" charset="0"/>
              <a:cs typeface="Times New Roman" pitchFamily="18" charset="0"/>
            </a:rPr>
            <a:t>разработка проблемы соотношения веры и разума в познании, сравнительного значения истин, принятых на веру, и истин, полученных путем логических доказательств, основанных на разуме</a:t>
          </a:r>
          <a:r>
            <a:rPr lang="ru-RU" sz="2800" kern="1200" dirty="0" smtClean="0">
              <a:latin typeface="Times New Roman" pitchFamily="18" charset="0"/>
              <a:cs typeface="Times New Roman" pitchFamily="18" charset="0"/>
            </a:rPr>
            <a:t>. </a:t>
          </a:r>
        </a:p>
        <a:p>
          <a:pPr marL="0" marR="0" lvl="0" indent="0" algn="ctr" defTabSz="914400" eaLnBrk="1" fontAlgn="auto" latinLnBrk="0" hangingPunct="1">
            <a:lnSpc>
              <a:spcPct val="100000"/>
            </a:lnSpc>
            <a:spcBef>
              <a:spcPct val="0"/>
            </a:spcBef>
            <a:spcAft>
              <a:spcPts val="0"/>
            </a:spcAft>
            <a:buClrTx/>
            <a:buSzTx/>
            <a:buFontTx/>
            <a:buNone/>
            <a:tabLst/>
            <a:defRPr/>
          </a:pPr>
          <a:r>
            <a:rPr lang="ru-RU" sz="2800" kern="1200" dirty="0" smtClean="0">
              <a:latin typeface="Times New Roman" pitchFamily="18" charset="0"/>
              <a:cs typeface="Times New Roman" pitchFamily="18" charset="0"/>
            </a:rPr>
            <a:t>Эта проблема стала одной из центральных в средневековой философии. </a:t>
          </a:r>
        </a:p>
        <a:p>
          <a:pPr lvl="0" algn="ctr" defTabSz="1778000">
            <a:lnSpc>
              <a:spcPct val="90000"/>
            </a:lnSpc>
            <a:spcBef>
              <a:spcPct val="0"/>
            </a:spcBef>
            <a:spcAft>
              <a:spcPct val="35000"/>
            </a:spcAft>
          </a:pPr>
          <a:endParaRPr lang="ru-RU" sz="4000" kern="1200" dirty="0" smtClean="0">
            <a:latin typeface="Times New Roman" pitchFamily="18" charset="0"/>
            <a:cs typeface="Times New Roman" pitchFamily="18" charset="0"/>
          </a:endParaRPr>
        </a:p>
        <a:p>
          <a:pPr lvl="0" algn="ctr" defTabSz="1778000">
            <a:lnSpc>
              <a:spcPct val="90000"/>
            </a:lnSpc>
            <a:spcBef>
              <a:spcPct val="0"/>
            </a:spcBef>
            <a:spcAft>
              <a:spcPct val="35000"/>
            </a:spcAft>
          </a:pPr>
          <a:endParaRPr lang="ru-RU" sz="4000" kern="1200" dirty="0">
            <a:latin typeface="Times New Roman" pitchFamily="18" charset="0"/>
            <a:cs typeface="Times New Roman" pitchFamily="18" charset="0"/>
          </a:endParaRPr>
        </a:p>
      </dsp:txBody>
      <dsp:txXfrm>
        <a:off x="695387" y="3961"/>
        <a:ext cx="10609881" cy="6589428"/>
      </dsp:txXfrm>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7669DF-B089-4822-A678-084810DD1319}">
      <dsp:nvSpPr>
        <dsp:cNvPr id="0" name=""/>
        <dsp:cNvSpPr/>
      </dsp:nvSpPr>
      <dsp:spPr>
        <a:xfrm>
          <a:off x="503933" y="839"/>
          <a:ext cx="10992788" cy="6595673"/>
        </a:xfrm>
        <a:prstGeom prst="rect">
          <a:avLst/>
        </a:prstGeom>
        <a:gradFill rotWithShape="0">
          <a:gsLst>
            <a:gs pos="0">
              <a:schemeClr val="accent1">
                <a:shade val="80000"/>
                <a:hueOff val="0"/>
                <a:satOff val="0"/>
                <a:lumOff val="0"/>
                <a:alphaOff val="0"/>
                <a:satMod val="103000"/>
                <a:lumMod val="102000"/>
                <a:tint val="94000"/>
              </a:schemeClr>
            </a:gs>
            <a:gs pos="50000">
              <a:schemeClr val="accent1">
                <a:shade val="80000"/>
                <a:hueOff val="0"/>
                <a:satOff val="0"/>
                <a:lumOff val="0"/>
                <a:alphaOff val="0"/>
                <a:satMod val="110000"/>
                <a:lumMod val="100000"/>
                <a:shade val="100000"/>
              </a:schemeClr>
            </a:gs>
            <a:gs pos="100000">
              <a:schemeClr val="accent1">
                <a:shade val="8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ru-RU" sz="2800" kern="1200" dirty="0" smtClean="0">
              <a:solidFill>
                <a:srgbClr val="FF0000"/>
              </a:solidFill>
              <a:latin typeface="Times New Roman" pitchFamily="18" charset="0"/>
              <a:cs typeface="Times New Roman" pitchFamily="18" charset="0"/>
            </a:rPr>
            <a:t>Первоначально, в период раннего Средневековья, философы считали, что для познания Бога, созданного им мира вполне достаточно истин, знаний, полученных на основе веры. </a:t>
          </a:r>
          <a:r>
            <a:rPr lang="ru-RU" sz="2800" kern="1200" dirty="0" smtClean="0">
              <a:latin typeface="Times New Roman" pitchFamily="18" charset="0"/>
              <a:cs typeface="Times New Roman" pitchFamily="18" charset="0"/>
            </a:rPr>
            <a:t>Научные исследования, рациональные доказательства излишни, когда известна Библия, в истины которой нужно только верить. Разум может привести только к сомнениям и заблуждениям, к ереси.</a:t>
          </a:r>
        </a:p>
        <a:p>
          <a:pPr lvl="0" algn="ctr" defTabSz="1244600">
            <a:lnSpc>
              <a:spcPct val="90000"/>
            </a:lnSpc>
            <a:spcBef>
              <a:spcPct val="0"/>
            </a:spcBef>
            <a:spcAft>
              <a:spcPct val="35000"/>
            </a:spcAft>
          </a:pPr>
          <a:r>
            <a:rPr lang="ru-RU" sz="2800" kern="1200" dirty="0" smtClean="0">
              <a:solidFill>
                <a:srgbClr val="FF0000"/>
              </a:solidFill>
              <a:latin typeface="Times New Roman" pitchFamily="18" charset="0"/>
              <a:cs typeface="Times New Roman" pitchFamily="18" charset="0"/>
            </a:rPr>
            <a:t>Но со временем, в период позднего Средневековья, под влиянием непрекращающегося роста научных знаний</a:t>
          </a:r>
          <a:r>
            <a:rPr lang="ru-RU" sz="2800" kern="1200" dirty="0" smtClean="0">
              <a:latin typeface="Times New Roman" pitchFamily="18" charset="0"/>
              <a:cs typeface="Times New Roman" pitchFamily="18" charset="0"/>
            </a:rPr>
            <a:t>, обострения споров по поводу содержания  основных церковных догм церковь вынуждена была занять более гибкую позицию по вопросу о соотношении истин, полученных с опорой на веру, и истин, полученных с помощью разума.</a:t>
          </a:r>
        </a:p>
        <a:p>
          <a:pPr lvl="0" algn="ctr" defTabSz="1244600">
            <a:lnSpc>
              <a:spcPct val="90000"/>
            </a:lnSpc>
            <a:spcBef>
              <a:spcPct val="0"/>
            </a:spcBef>
            <a:spcAft>
              <a:spcPct val="35000"/>
            </a:spcAft>
          </a:pPr>
          <a:r>
            <a:rPr lang="ru-RU" sz="2800" kern="1200" dirty="0" smtClean="0">
              <a:solidFill>
                <a:srgbClr val="FF0000"/>
              </a:solidFill>
              <a:latin typeface="Times New Roman" pitchFamily="18" charset="0"/>
              <a:cs typeface="Times New Roman" pitchFamily="18" charset="0"/>
            </a:rPr>
            <a:t>Формулируя эту более гибкую позицию</a:t>
          </a:r>
          <a:r>
            <a:rPr lang="ru-RU" sz="2800" kern="1200" dirty="0" smtClean="0">
              <a:latin typeface="Times New Roman" pitchFamily="18" charset="0"/>
              <a:cs typeface="Times New Roman" pitchFamily="18" charset="0"/>
            </a:rPr>
            <a:t>, допускавшую возможность сочетания веры и разума, еще в период раннего Средневековья Августин Блаженный выдвинул формулу: «Верую, чтобы понимать».</a:t>
          </a:r>
          <a:endParaRPr lang="ru-RU" sz="2800" kern="1200" dirty="0">
            <a:latin typeface="Times New Roman" pitchFamily="18" charset="0"/>
            <a:cs typeface="Times New Roman" pitchFamily="18" charset="0"/>
          </a:endParaRPr>
        </a:p>
      </dsp:txBody>
      <dsp:txXfrm>
        <a:off x="503933" y="839"/>
        <a:ext cx="10992788" cy="6595673"/>
      </dsp:txXfrm>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7669DF-B089-4822-A678-084810DD1319}">
      <dsp:nvSpPr>
        <dsp:cNvPr id="0" name=""/>
        <dsp:cNvSpPr/>
      </dsp:nvSpPr>
      <dsp:spPr>
        <a:xfrm>
          <a:off x="503933" y="839"/>
          <a:ext cx="10992788" cy="6595673"/>
        </a:xfrm>
        <a:prstGeom prst="rect">
          <a:avLst/>
        </a:prstGeom>
        <a:gradFill rotWithShape="0">
          <a:gsLst>
            <a:gs pos="0">
              <a:schemeClr val="accent1">
                <a:shade val="80000"/>
                <a:hueOff val="0"/>
                <a:satOff val="0"/>
                <a:lumOff val="0"/>
                <a:alphaOff val="0"/>
                <a:satMod val="103000"/>
                <a:lumMod val="102000"/>
                <a:tint val="94000"/>
              </a:schemeClr>
            </a:gs>
            <a:gs pos="50000">
              <a:schemeClr val="accent1">
                <a:shade val="80000"/>
                <a:hueOff val="0"/>
                <a:satOff val="0"/>
                <a:lumOff val="0"/>
                <a:alphaOff val="0"/>
                <a:satMod val="110000"/>
                <a:lumMod val="100000"/>
                <a:shade val="100000"/>
              </a:schemeClr>
            </a:gs>
            <a:gs pos="100000">
              <a:schemeClr val="accent1">
                <a:shade val="8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kern="1200" dirty="0" smtClean="0">
              <a:solidFill>
                <a:srgbClr val="FF0000"/>
              </a:solidFill>
              <a:latin typeface="Times New Roman" pitchFamily="18" charset="0"/>
              <a:cs typeface="Times New Roman" pitchFamily="18" charset="0"/>
            </a:rPr>
            <a:t>Развивая эти мысли, Ф. Аквинский создал развернутое учение, обосновывающее  возможность гармонии веры  и разума. </a:t>
          </a:r>
        </a:p>
        <a:p>
          <a:pPr lvl="0" algn="ctr" defTabSz="889000">
            <a:lnSpc>
              <a:spcPct val="90000"/>
            </a:lnSpc>
            <a:spcBef>
              <a:spcPct val="0"/>
            </a:spcBef>
            <a:spcAft>
              <a:spcPct val="35000"/>
            </a:spcAft>
          </a:pPr>
          <a:r>
            <a:rPr lang="ru-RU" sz="2000" kern="1200" dirty="0" smtClean="0">
              <a:latin typeface="Times New Roman" pitchFamily="18" charset="0"/>
              <a:cs typeface="Times New Roman" pitchFamily="18" charset="0"/>
            </a:rPr>
            <a:t>Это учение включало следующие основные положения:</a:t>
          </a:r>
        </a:p>
        <a:p>
          <a:pPr lvl="0" algn="ctr" defTabSz="889000">
            <a:lnSpc>
              <a:spcPct val="90000"/>
            </a:lnSpc>
            <a:spcBef>
              <a:spcPct val="0"/>
            </a:spcBef>
            <a:spcAft>
              <a:spcPct val="35000"/>
            </a:spcAft>
          </a:pPr>
          <a:r>
            <a:rPr lang="ru-RU" sz="2000" kern="1200" dirty="0" smtClean="0">
              <a:latin typeface="Times New Roman" pitchFamily="18" charset="0"/>
              <a:cs typeface="Times New Roman" pitchFamily="18" charset="0"/>
            </a:rPr>
            <a:t>И вера, и разум познают один и тот же предмет — бога и созданный им мир.</a:t>
          </a:r>
        </a:p>
        <a:p>
          <a:pPr lvl="0" algn="ctr" defTabSz="889000">
            <a:lnSpc>
              <a:spcPct val="90000"/>
            </a:lnSpc>
            <a:spcBef>
              <a:spcPct val="0"/>
            </a:spcBef>
            <a:spcAft>
              <a:spcPct val="35000"/>
            </a:spcAft>
          </a:pPr>
          <a:r>
            <a:rPr lang="ru-RU" sz="2000" kern="1200" dirty="0" smtClean="0">
              <a:latin typeface="Times New Roman" pitchFamily="18" charset="0"/>
              <a:cs typeface="Times New Roman" pitchFamily="18" charset="0"/>
            </a:rPr>
            <a:t>Оба метода познания — вера и разум — не исключают, а дополняют друг друга.</a:t>
          </a:r>
        </a:p>
        <a:p>
          <a:pPr lvl="0" algn="ctr" defTabSz="889000">
            <a:lnSpc>
              <a:spcPct val="90000"/>
            </a:lnSpc>
            <a:spcBef>
              <a:spcPct val="0"/>
            </a:spcBef>
            <a:spcAft>
              <a:spcPct val="35000"/>
            </a:spcAft>
          </a:pPr>
          <a:r>
            <a:rPr lang="ru-RU" sz="2000" kern="1200" dirty="0" smtClean="0">
              <a:latin typeface="Times New Roman" pitchFamily="18" charset="0"/>
              <a:cs typeface="Times New Roman" pitchFamily="18" charset="0"/>
            </a:rPr>
            <a:t>Оба источника познания созданы Богом и потому имеют одинаковое право на существование.</a:t>
          </a:r>
        </a:p>
        <a:p>
          <a:pPr lvl="0" algn="ctr" defTabSz="889000">
            <a:lnSpc>
              <a:spcPct val="90000"/>
            </a:lnSpc>
            <a:spcBef>
              <a:spcPct val="0"/>
            </a:spcBef>
            <a:spcAft>
              <a:spcPct val="35000"/>
            </a:spcAft>
          </a:pPr>
          <a:r>
            <a:rPr lang="ru-RU" sz="2000" kern="1200" dirty="0" smtClean="0">
              <a:latin typeface="Times New Roman" pitchFamily="18" charset="0"/>
              <a:cs typeface="Times New Roman" pitchFamily="18" charset="0"/>
            </a:rPr>
            <a:t>Однако сходство между этими источниками наших знаний не означает их равенства, равноправия. </a:t>
          </a:r>
          <a:r>
            <a:rPr lang="ru-RU" sz="2000" kern="1200" dirty="0" smtClean="0">
              <a:solidFill>
                <a:srgbClr val="FF0000"/>
              </a:solidFill>
              <a:latin typeface="Times New Roman" pitchFamily="18" charset="0"/>
              <a:cs typeface="Times New Roman" pitchFamily="18" charset="0"/>
            </a:rPr>
            <a:t>Между ними есть существенные различия:</a:t>
          </a:r>
        </a:p>
        <a:p>
          <a:pPr lvl="0" algn="ctr" defTabSz="889000">
            <a:lnSpc>
              <a:spcPct val="90000"/>
            </a:lnSpc>
            <a:spcBef>
              <a:spcPct val="0"/>
            </a:spcBef>
            <a:spcAft>
              <a:spcPct val="35000"/>
            </a:spcAft>
          </a:pPr>
          <a:r>
            <a:rPr lang="ru-RU" sz="2000" kern="1200" dirty="0" smtClean="0">
              <a:solidFill>
                <a:srgbClr val="FF0000"/>
              </a:solidFill>
              <a:latin typeface="Times New Roman" pitchFamily="18" charset="0"/>
              <a:cs typeface="Times New Roman" pitchFamily="18" charset="0"/>
            </a:rPr>
            <a:t>Вера</a:t>
          </a:r>
          <a:r>
            <a:rPr lang="ru-RU" sz="2000" kern="1200" dirty="0" smtClean="0">
              <a:latin typeface="Times New Roman" pitchFamily="18" charset="0"/>
              <a:cs typeface="Times New Roman" pitchFamily="18" charset="0"/>
            </a:rPr>
            <a:t> принимает истину, прежде всего, истину о существовании Бога-творца, основываясь на чувстве, желании, воле.</a:t>
          </a:r>
        </a:p>
        <a:p>
          <a:pPr lvl="0" algn="ctr" defTabSz="889000">
            <a:lnSpc>
              <a:spcPct val="90000"/>
            </a:lnSpc>
            <a:spcBef>
              <a:spcPct val="0"/>
            </a:spcBef>
            <a:spcAft>
              <a:spcPct val="35000"/>
            </a:spcAft>
          </a:pPr>
          <a:r>
            <a:rPr lang="ru-RU" sz="2000" kern="1200" dirty="0" smtClean="0">
              <a:solidFill>
                <a:srgbClr val="FF0000"/>
              </a:solidFill>
              <a:latin typeface="Times New Roman" pitchFamily="18" charset="0"/>
              <a:cs typeface="Times New Roman" pitchFamily="18" charset="0"/>
            </a:rPr>
            <a:t>Разум</a:t>
          </a:r>
          <a:r>
            <a:rPr lang="ru-RU" sz="2000" kern="1200" dirty="0" smtClean="0">
              <a:latin typeface="Times New Roman" pitchFamily="18" charset="0"/>
              <a:cs typeface="Times New Roman" pitchFamily="18" charset="0"/>
            </a:rPr>
            <a:t> же постоянно сомневается в добытых им истинах, ищет доказательств даже такой истины, как бытие Бога.</a:t>
          </a:r>
        </a:p>
        <a:p>
          <a:pPr lvl="0" algn="ctr" defTabSz="889000">
            <a:lnSpc>
              <a:spcPct val="90000"/>
            </a:lnSpc>
            <a:spcBef>
              <a:spcPct val="0"/>
            </a:spcBef>
            <a:spcAft>
              <a:spcPct val="35000"/>
            </a:spcAft>
          </a:pPr>
          <a:r>
            <a:rPr lang="ru-RU" sz="2000" kern="1200" dirty="0" smtClean="0">
              <a:solidFill>
                <a:srgbClr val="FF0000"/>
              </a:solidFill>
              <a:latin typeface="Times New Roman" pitchFamily="18" charset="0"/>
              <a:cs typeface="Times New Roman" pitchFamily="18" charset="0"/>
            </a:rPr>
            <a:t>Поэтому  вера выше разума</a:t>
          </a:r>
          <a:r>
            <a:rPr lang="ru-RU" sz="2000" kern="1200" dirty="0" smtClean="0">
              <a:latin typeface="Times New Roman" pitchFamily="18" charset="0"/>
              <a:cs typeface="Times New Roman" pitchFamily="18" charset="0"/>
            </a:rPr>
            <a:t>; это «божественный, сверхъестественный свет», непосредственно, исходящий от Бога. Этим светом наполнена Библия, истины богословия. Разум же — это человеческий  инструмент, данная человеку непосредственная способность. Это «естественный свет», воплощенный в истинах философии,  призванной быть лишь «служанкой богословия».</a:t>
          </a:r>
        </a:p>
        <a:p>
          <a:pPr lvl="0" algn="ctr" defTabSz="889000">
            <a:lnSpc>
              <a:spcPct val="90000"/>
            </a:lnSpc>
            <a:spcBef>
              <a:spcPct val="0"/>
            </a:spcBef>
            <a:spcAft>
              <a:spcPct val="35000"/>
            </a:spcAft>
          </a:pPr>
          <a:r>
            <a:rPr lang="ru-RU" sz="2000" kern="1200" dirty="0" smtClean="0">
              <a:solidFill>
                <a:srgbClr val="FF0000"/>
              </a:solidFill>
              <a:latin typeface="Times New Roman" pitchFamily="18" charset="0"/>
              <a:cs typeface="Times New Roman" pitchFamily="18" charset="0"/>
            </a:rPr>
            <a:t>Такова была концепция соотношения веры и разума, созданная Ф. Аквинским </a:t>
          </a:r>
          <a:r>
            <a:rPr lang="ru-RU" sz="2000" kern="1200" dirty="0" smtClean="0">
              <a:latin typeface="Times New Roman" pitchFamily="18" charset="0"/>
              <a:cs typeface="Times New Roman" pitchFamily="18" charset="0"/>
            </a:rPr>
            <a:t>и использующаяся до сих пор современной религиозной философией.</a:t>
          </a:r>
        </a:p>
        <a:p>
          <a:pPr lvl="0" algn="ctr" defTabSz="889000">
            <a:lnSpc>
              <a:spcPct val="90000"/>
            </a:lnSpc>
            <a:spcBef>
              <a:spcPct val="0"/>
            </a:spcBef>
            <a:spcAft>
              <a:spcPct val="35000"/>
            </a:spcAft>
          </a:pPr>
          <a:r>
            <a:rPr lang="ru-RU" sz="2000" kern="1200" dirty="0" smtClean="0">
              <a:solidFill>
                <a:srgbClr val="FF0000"/>
              </a:solidFill>
              <a:latin typeface="Times New Roman" pitchFamily="18" charset="0"/>
              <a:cs typeface="Times New Roman" pitchFamily="18" charset="0"/>
            </a:rPr>
            <a:t>Реализуя эту гносеологическую установку, Ф. Аквинский уделял большое внимание не только проповеди  принятых на веру библейских истин, но и их рациональному, логическому обоснованию.</a:t>
          </a:r>
        </a:p>
      </dsp:txBody>
      <dsp:txXfrm>
        <a:off x="503933" y="839"/>
        <a:ext cx="10992788" cy="6595673"/>
      </dsp:txXfrm>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7669DF-B089-4822-A678-084810DD1319}">
      <dsp:nvSpPr>
        <dsp:cNvPr id="0" name=""/>
        <dsp:cNvSpPr/>
      </dsp:nvSpPr>
      <dsp:spPr>
        <a:xfrm>
          <a:off x="11538" y="879793"/>
          <a:ext cx="3108344" cy="4837764"/>
        </a:xfrm>
        <a:prstGeom prst="rect">
          <a:avLst/>
        </a:prstGeom>
        <a:gradFill rotWithShape="0">
          <a:gsLst>
            <a:gs pos="0">
              <a:schemeClr val="accent1">
                <a:shade val="80000"/>
                <a:hueOff val="0"/>
                <a:satOff val="0"/>
                <a:lumOff val="0"/>
                <a:alphaOff val="0"/>
                <a:satMod val="103000"/>
                <a:lumMod val="102000"/>
                <a:tint val="94000"/>
              </a:schemeClr>
            </a:gs>
            <a:gs pos="50000">
              <a:schemeClr val="accent1">
                <a:shade val="80000"/>
                <a:hueOff val="0"/>
                <a:satOff val="0"/>
                <a:lumOff val="0"/>
                <a:alphaOff val="0"/>
                <a:satMod val="110000"/>
                <a:lumMod val="100000"/>
                <a:shade val="100000"/>
              </a:schemeClr>
            </a:gs>
            <a:gs pos="100000">
              <a:schemeClr val="accent1">
                <a:shade val="8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6680" tIns="106680" rIns="106680" bIns="10668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ru-RU" sz="2800" kern="1200" dirty="0" smtClean="0">
              <a:solidFill>
                <a:srgbClr val="FF0000"/>
              </a:solidFill>
              <a:latin typeface="Times New Roman" pitchFamily="18" charset="0"/>
              <a:cs typeface="Times New Roman" pitchFamily="18" charset="0"/>
            </a:rPr>
            <a:t>Фома  Аквинский </a:t>
          </a:r>
          <a:r>
            <a:rPr lang="ru-RU" sz="2800" kern="1200" dirty="0" smtClean="0">
              <a:latin typeface="Times New Roman" pitchFamily="18" charset="0"/>
              <a:cs typeface="Times New Roman" pitchFamily="18" charset="0"/>
            </a:rPr>
            <a:t>главное внимание он уделял рациональным доказательствам существования, бытия Бога. </a:t>
          </a:r>
          <a:r>
            <a:rPr lang="ru-RU" sz="2800" kern="1200" dirty="0" smtClean="0">
              <a:solidFill>
                <a:srgbClr val="FF0000"/>
              </a:solidFill>
              <a:latin typeface="Times New Roman" pitchFamily="18" charset="0"/>
              <a:cs typeface="Times New Roman" pitchFamily="18" charset="0"/>
            </a:rPr>
            <a:t>С этой целью он разработал пять широко известных доказательств:</a:t>
          </a:r>
        </a:p>
        <a:p>
          <a:pPr lvl="0" algn="ctr" defTabSz="889000">
            <a:lnSpc>
              <a:spcPct val="90000"/>
            </a:lnSpc>
            <a:spcBef>
              <a:spcPct val="0"/>
            </a:spcBef>
            <a:spcAft>
              <a:spcPct val="35000"/>
            </a:spcAft>
          </a:pPr>
          <a:endParaRPr lang="ru-RU" sz="2800" kern="1200" dirty="0" smtClean="0">
            <a:solidFill>
              <a:srgbClr val="FF0000"/>
            </a:solidFill>
            <a:latin typeface="Times New Roman" pitchFamily="18" charset="0"/>
            <a:cs typeface="Times New Roman" pitchFamily="18" charset="0"/>
          </a:endParaRPr>
        </a:p>
      </dsp:txBody>
      <dsp:txXfrm>
        <a:off x="11538" y="879793"/>
        <a:ext cx="3108344" cy="4837764"/>
      </dsp:txXfrm>
    </dsp:sp>
    <dsp:sp modelId="{9DEFD73D-C12E-49A0-A1B7-D211C556BCAD}">
      <dsp:nvSpPr>
        <dsp:cNvPr id="0" name=""/>
        <dsp:cNvSpPr/>
      </dsp:nvSpPr>
      <dsp:spPr>
        <a:xfrm>
          <a:off x="3353143" y="9574"/>
          <a:ext cx="8062940" cy="6587777"/>
        </a:xfrm>
        <a:prstGeom prst="rect">
          <a:avLst/>
        </a:prstGeom>
        <a:gradFill rotWithShape="0">
          <a:gsLst>
            <a:gs pos="0">
              <a:schemeClr val="accent1">
                <a:shade val="80000"/>
                <a:hueOff val="349283"/>
                <a:satOff val="-6256"/>
                <a:lumOff val="26585"/>
                <a:alphaOff val="0"/>
                <a:satMod val="103000"/>
                <a:lumMod val="102000"/>
                <a:tint val="94000"/>
              </a:schemeClr>
            </a:gs>
            <a:gs pos="50000">
              <a:schemeClr val="accent1">
                <a:shade val="80000"/>
                <a:hueOff val="349283"/>
                <a:satOff val="-6256"/>
                <a:lumOff val="26585"/>
                <a:alphaOff val="0"/>
                <a:satMod val="110000"/>
                <a:lumMod val="100000"/>
                <a:shade val="100000"/>
              </a:schemeClr>
            </a:gs>
            <a:gs pos="100000">
              <a:schemeClr val="accent1">
                <a:shade val="80000"/>
                <a:hueOff val="349283"/>
                <a:satOff val="-6256"/>
                <a:lumOff val="26585"/>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6680" tIns="106680" rIns="106680" bIns="10668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ru-RU" sz="2800" kern="1200" dirty="0" smtClean="0">
              <a:solidFill>
                <a:srgbClr val="FF0000"/>
              </a:solidFill>
              <a:latin typeface="Times New Roman" pitchFamily="18" charset="0"/>
              <a:cs typeface="Times New Roman" pitchFamily="18" charset="0"/>
            </a:rPr>
            <a:t>Первое доказательство </a:t>
          </a:r>
          <a:r>
            <a:rPr lang="ru-RU" sz="2800" kern="1200" dirty="0" smtClean="0">
              <a:latin typeface="Times New Roman" pitchFamily="18" charset="0"/>
              <a:cs typeface="Times New Roman" pitchFamily="18" charset="0"/>
            </a:rPr>
            <a:t>основывается на понятии движения. Мир есть движение, считал Фома, причем каждая движущаяся вещь имеет свой источник движения. Но эта цепь не может быть бесконечной. Следовательно, должен быть некий, первоисточник, сообщивший начало, давший </a:t>
          </a:r>
          <a:r>
            <a:rPr lang="ru-RU" sz="2800" kern="1200" dirty="0" err="1" smtClean="0">
              <a:latin typeface="Times New Roman" pitchFamily="18" charset="0"/>
              <a:cs typeface="Times New Roman" pitchFamily="18" charset="0"/>
            </a:rPr>
            <a:t>первотолчок</a:t>
          </a:r>
          <a:r>
            <a:rPr lang="ru-RU" sz="2800" kern="1200" dirty="0" smtClean="0">
              <a:latin typeface="Times New Roman" pitchFamily="18" charset="0"/>
              <a:cs typeface="Times New Roman" pitchFamily="18" charset="0"/>
            </a:rPr>
            <a:t> всему движению. Таким первоисточником, </a:t>
          </a:r>
          <a:r>
            <a:rPr lang="ru-RU" sz="2800" kern="1200" dirty="0" err="1" smtClean="0">
              <a:latin typeface="Times New Roman" pitchFamily="18" charset="0"/>
              <a:cs typeface="Times New Roman" pitchFamily="18" charset="0"/>
            </a:rPr>
            <a:t>первотолчком</a:t>
          </a:r>
          <a:r>
            <a:rPr lang="ru-RU" sz="2800" kern="1200" dirty="0" smtClean="0">
              <a:latin typeface="Times New Roman" pitchFamily="18" charset="0"/>
              <a:cs typeface="Times New Roman" pitchFamily="18" charset="0"/>
            </a:rPr>
            <a:t> движения мог стать только Бог.</a:t>
          </a:r>
        </a:p>
        <a:p>
          <a:pPr marL="0" marR="0" lvl="0" indent="0" algn="ctr" defTabSz="914400" eaLnBrk="1" fontAlgn="auto" latinLnBrk="0" hangingPunct="1">
            <a:lnSpc>
              <a:spcPct val="100000"/>
            </a:lnSpc>
            <a:spcBef>
              <a:spcPct val="0"/>
            </a:spcBef>
            <a:spcAft>
              <a:spcPts val="0"/>
            </a:spcAft>
            <a:buClrTx/>
            <a:buSzTx/>
            <a:buFontTx/>
            <a:buNone/>
            <a:tabLst/>
            <a:defRPr/>
          </a:pPr>
          <a:r>
            <a:rPr lang="ru-RU" sz="2800" kern="1200" dirty="0" smtClean="0">
              <a:latin typeface="Times New Roman" pitchFamily="18" charset="0"/>
              <a:cs typeface="Times New Roman" pitchFamily="18" charset="0"/>
            </a:rPr>
            <a:t> </a:t>
          </a:r>
          <a:r>
            <a:rPr lang="ru-RU" sz="2800" kern="1200" dirty="0" smtClean="0">
              <a:solidFill>
                <a:srgbClr val="FF0000"/>
              </a:solidFill>
              <a:latin typeface="Times New Roman" pitchFamily="18" charset="0"/>
              <a:cs typeface="Times New Roman" pitchFamily="18" charset="0"/>
            </a:rPr>
            <a:t>Второе доказательство </a:t>
          </a:r>
          <a:r>
            <a:rPr lang="ru-RU" sz="2800" kern="1200" dirty="0" smtClean="0">
              <a:latin typeface="Times New Roman" pitchFamily="18" charset="0"/>
              <a:cs typeface="Times New Roman" pitchFamily="18" charset="0"/>
            </a:rPr>
            <a:t>строится на понятии причины. Мир  есть совокупность взаимодействующих причин и следствий. Но в таком случае должна быть исходная, начальная причина всего сущего, первопричина. Такой причиной может быть только Бог.</a:t>
          </a:r>
        </a:p>
        <a:p>
          <a:pPr lvl="0" algn="ctr" defTabSz="933450">
            <a:lnSpc>
              <a:spcPct val="90000"/>
            </a:lnSpc>
            <a:spcBef>
              <a:spcPct val="0"/>
            </a:spcBef>
            <a:spcAft>
              <a:spcPct val="35000"/>
            </a:spcAft>
          </a:pPr>
          <a:endParaRPr lang="ru-RU" sz="2800" kern="1200" dirty="0">
            <a:latin typeface="Times New Roman" pitchFamily="18" charset="0"/>
            <a:cs typeface="Times New Roman" pitchFamily="18" charset="0"/>
          </a:endParaRPr>
        </a:p>
      </dsp:txBody>
      <dsp:txXfrm>
        <a:off x="3353143" y="9574"/>
        <a:ext cx="8062940" cy="6587777"/>
      </dsp:txXfrm>
    </dsp:sp>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7669DF-B089-4822-A678-084810DD1319}">
      <dsp:nvSpPr>
        <dsp:cNvPr id="0" name=""/>
        <dsp:cNvSpPr/>
      </dsp:nvSpPr>
      <dsp:spPr>
        <a:xfrm>
          <a:off x="672107" y="253"/>
          <a:ext cx="5074496" cy="3044697"/>
        </a:xfrm>
        <a:prstGeom prst="rect">
          <a:avLst/>
        </a:prstGeom>
        <a:gradFill rotWithShape="0">
          <a:gsLst>
            <a:gs pos="0">
              <a:schemeClr val="accent1">
                <a:shade val="80000"/>
                <a:hueOff val="0"/>
                <a:satOff val="0"/>
                <a:lumOff val="0"/>
                <a:alphaOff val="0"/>
                <a:satMod val="103000"/>
                <a:lumMod val="102000"/>
                <a:tint val="94000"/>
              </a:schemeClr>
            </a:gs>
            <a:gs pos="50000">
              <a:schemeClr val="accent1">
                <a:shade val="80000"/>
                <a:hueOff val="0"/>
                <a:satOff val="0"/>
                <a:lumOff val="0"/>
                <a:alphaOff val="0"/>
                <a:satMod val="110000"/>
                <a:lumMod val="100000"/>
                <a:shade val="100000"/>
              </a:schemeClr>
            </a:gs>
            <a:gs pos="100000">
              <a:schemeClr val="accent1">
                <a:shade val="8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ru-RU" sz="2400" kern="1200" dirty="0" smtClean="0">
              <a:solidFill>
                <a:srgbClr val="FF0000"/>
              </a:solidFill>
              <a:latin typeface="Times New Roman" pitchFamily="18" charset="0"/>
              <a:cs typeface="Times New Roman" pitchFamily="18" charset="0"/>
            </a:rPr>
            <a:t>Фома  Аквинский </a:t>
          </a:r>
          <a:r>
            <a:rPr lang="ru-RU" sz="2400" kern="1200" dirty="0" smtClean="0">
              <a:latin typeface="Times New Roman" pitchFamily="18" charset="0"/>
              <a:cs typeface="Times New Roman" pitchFamily="18" charset="0"/>
            </a:rPr>
            <a:t>главное внимание он уделял рациональным доказательствам существования, бытия Бога. </a:t>
          </a:r>
          <a:r>
            <a:rPr lang="ru-RU" sz="2400" kern="1200" dirty="0" smtClean="0">
              <a:solidFill>
                <a:srgbClr val="FF0000"/>
              </a:solidFill>
              <a:latin typeface="Times New Roman" pitchFamily="18" charset="0"/>
              <a:cs typeface="Times New Roman" pitchFamily="18" charset="0"/>
            </a:rPr>
            <a:t>С этой целью он разработал пять широко известных доказательств:</a:t>
          </a:r>
        </a:p>
        <a:p>
          <a:pPr lvl="0" algn="ctr" defTabSz="889000">
            <a:lnSpc>
              <a:spcPct val="90000"/>
            </a:lnSpc>
            <a:spcBef>
              <a:spcPct val="0"/>
            </a:spcBef>
            <a:spcAft>
              <a:spcPct val="35000"/>
            </a:spcAft>
          </a:pPr>
          <a:endParaRPr lang="ru-RU" sz="2000" kern="1200" dirty="0" smtClean="0">
            <a:solidFill>
              <a:srgbClr val="FF0000"/>
            </a:solidFill>
            <a:latin typeface="Times New Roman" pitchFamily="18" charset="0"/>
            <a:cs typeface="Times New Roman" pitchFamily="18" charset="0"/>
          </a:endParaRPr>
        </a:p>
      </dsp:txBody>
      <dsp:txXfrm>
        <a:off x="672107" y="253"/>
        <a:ext cx="5074496" cy="3044697"/>
      </dsp:txXfrm>
    </dsp:sp>
    <dsp:sp modelId="{62E3EDAF-4A41-4F52-BD63-C790A1ED62C7}">
      <dsp:nvSpPr>
        <dsp:cNvPr id="0" name=""/>
        <dsp:cNvSpPr/>
      </dsp:nvSpPr>
      <dsp:spPr>
        <a:xfrm>
          <a:off x="6254052" y="253"/>
          <a:ext cx="5074496" cy="3044697"/>
        </a:xfrm>
        <a:prstGeom prst="rect">
          <a:avLst/>
        </a:prstGeom>
        <a:gradFill rotWithShape="0">
          <a:gsLst>
            <a:gs pos="0">
              <a:schemeClr val="accent1">
                <a:shade val="80000"/>
                <a:hueOff val="116428"/>
                <a:satOff val="-2085"/>
                <a:lumOff val="8862"/>
                <a:alphaOff val="0"/>
                <a:satMod val="103000"/>
                <a:lumMod val="102000"/>
                <a:tint val="94000"/>
              </a:schemeClr>
            </a:gs>
            <a:gs pos="50000">
              <a:schemeClr val="accent1">
                <a:shade val="80000"/>
                <a:hueOff val="116428"/>
                <a:satOff val="-2085"/>
                <a:lumOff val="8862"/>
                <a:alphaOff val="0"/>
                <a:satMod val="110000"/>
                <a:lumMod val="100000"/>
                <a:shade val="100000"/>
              </a:schemeClr>
            </a:gs>
            <a:gs pos="100000">
              <a:schemeClr val="accent1">
                <a:shade val="80000"/>
                <a:hueOff val="116428"/>
                <a:satOff val="-2085"/>
                <a:lumOff val="8862"/>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ru-RU" sz="2100" kern="1200" dirty="0" smtClean="0">
              <a:solidFill>
                <a:srgbClr val="FF0000"/>
              </a:solidFill>
              <a:latin typeface="Times New Roman" pitchFamily="18" charset="0"/>
              <a:cs typeface="Times New Roman" pitchFamily="18" charset="0"/>
            </a:rPr>
            <a:t>Третье доказательство </a:t>
          </a:r>
          <a:r>
            <a:rPr lang="ru-RU" sz="2100" kern="1200" dirty="0" smtClean="0">
              <a:latin typeface="Times New Roman" pitchFamily="18" charset="0"/>
              <a:cs typeface="Times New Roman" pitchFamily="18" charset="0"/>
            </a:rPr>
            <a:t>основывается на понятиях случайного и необходимого. В мире много случайного, но есть также и необходимость, закономерность. Определенным законам подчиняется движение планет, земных вещей, жизнь людей. Законов множество. Но кто же дал миру первый основной закон? Творцом такого закона мог быть только Бог.</a:t>
          </a:r>
          <a:endParaRPr lang="ru-RU" sz="2100" kern="1200" dirty="0">
            <a:latin typeface="Times New Roman" pitchFamily="18" charset="0"/>
            <a:cs typeface="Times New Roman" pitchFamily="18" charset="0"/>
          </a:endParaRPr>
        </a:p>
      </dsp:txBody>
      <dsp:txXfrm>
        <a:off x="6254052" y="253"/>
        <a:ext cx="5074496" cy="3044697"/>
      </dsp:txXfrm>
    </dsp:sp>
    <dsp:sp modelId="{F528A15B-CCE8-49BE-85EC-52A4EF5AECC2}">
      <dsp:nvSpPr>
        <dsp:cNvPr id="0" name=""/>
        <dsp:cNvSpPr/>
      </dsp:nvSpPr>
      <dsp:spPr>
        <a:xfrm>
          <a:off x="672107" y="3552400"/>
          <a:ext cx="5074496" cy="3044697"/>
        </a:xfrm>
        <a:prstGeom prst="rect">
          <a:avLst/>
        </a:prstGeom>
        <a:gradFill rotWithShape="0">
          <a:gsLst>
            <a:gs pos="0">
              <a:schemeClr val="accent1">
                <a:shade val="80000"/>
                <a:hueOff val="232855"/>
                <a:satOff val="-4171"/>
                <a:lumOff val="17723"/>
                <a:alphaOff val="0"/>
                <a:satMod val="103000"/>
                <a:lumMod val="102000"/>
                <a:tint val="94000"/>
              </a:schemeClr>
            </a:gs>
            <a:gs pos="50000">
              <a:schemeClr val="accent1">
                <a:shade val="80000"/>
                <a:hueOff val="232855"/>
                <a:satOff val="-4171"/>
                <a:lumOff val="17723"/>
                <a:alphaOff val="0"/>
                <a:satMod val="110000"/>
                <a:lumMod val="100000"/>
                <a:shade val="100000"/>
              </a:schemeClr>
            </a:gs>
            <a:gs pos="100000">
              <a:schemeClr val="accent1">
                <a:shade val="80000"/>
                <a:hueOff val="232855"/>
                <a:satOff val="-4171"/>
                <a:lumOff val="17723"/>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ru-RU" sz="2100" kern="1200" dirty="0" smtClean="0">
              <a:solidFill>
                <a:srgbClr val="FF0000"/>
              </a:solidFill>
              <a:latin typeface="Times New Roman" pitchFamily="18" charset="0"/>
              <a:cs typeface="Times New Roman" pitchFamily="18" charset="0"/>
            </a:rPr>
            <a:t>Четвертое доказательство </a:t>
          </a:r>
          <a:r>
            <a:rPr lang="ru-RU" sz="2100" kern="1200" dirty="0" smtClean="0">
              <a:latin typeface="Times New Roman" pitchFamily="18" charset="0"/>
              <a:cs typeface="Times New Roman" pitchFamily="18" charset="0"/>
            </a:rPr>
            <a:t>базируется на представлении о совершенстве мира. Мир представляет собой своеобразную многоступенчатую пирамиду, каждая из последующих ступеней которой более совершенна, чем предыдущая. Но  в этой пирамиде должно быть высшее, абсолютное совершенство. Это и есть Бог</a:t>
          </a:r>
          <a:r>
            <a:rPr lang="ru-RU" sz="2100" kern="1200" dirty="0" smtClean="0"/>
            <a:t>.</a:t>
          </a:r>
          <a:endParaRPr lang="ru-RU" sz="2100" kern="1200" dirty="0"/>
        </a:p>
      </dsp:txBody>
      <dsp:txXfrm>
        <a:off x="672107" y="3552400"/>
        <a:ext cx="5074496" cy="3044697"/>
      </dsp:txXfrm>
    </dsp:sp>
    <dsp:sp modelId="{B6BD5641-6C42-49E6-93FA-EEBAC8FC0640}">
      <dsp:nvSpPr>
        <dsp:cNvPr id="0" name=""/>
        <dsp:cNvSpPr/>
      </dsp:nvSpPr>
      <dsp:spPr>
        <a:xfrm>
          <a:off x="6254052" y="3552400"/>
          <a:ext cx="5074496" cy="3044697"/>
        </a:xfrm>
        <a:prstGeom prst="rect">
          <a:avLst/>
        </a:prstGeom>
        <a:gradFill rotWithShape="0">
          <a:gsLst>
            <a:gs pos="0">
              <a:schemeClr val="accent1">
                <a:shade val="80000"/>
                <a:hueOff val="349283"/>
                <a:satOff val="-6256"/>
                <a:lumOff val="26585"/>
                <a:alphaOff val="0"/>
                <a:satMod val="103000"/>
                <a:lumMod val="102000"/>
                <a:tint val="94000"/>
              </a:schemeClr>
            </a:gs>
            <a:gs pos="50000">
              <a:schemeClr val="accent1">
                <a:shade val="80000"/>
                <a:hueOff val="349283"/>
                <a:satOff val="-6256"/>
                <a:lumOff val="26585"/>
                <a:alphaOff val="0"/>
                <a:satMod val="110000"/>
                <a:lumMod val="100000"/>
                <a:shade val="100000"/>
              </a:schemeClr>
            </a:gs>
            <a:gs pos="100000">
              <a:schemeClr val="accent1">
                <a:shade val="80000"/>
                <a:hueOff val="349283"/>
                <a:satOff val="-6256"/>
                <a:lumOff val="26585"/>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ru-RU" sz="2100" kern="1200" dirty="0" smtClean="0">
              <a:solidFill>
                <a:srgbClr val="FF0000"/>
              </a:solidFill>
              <a:latin typeface="Times New Roman" pitchFamily="18" charset="0"/>
              <a:cs typeface="Times New Roman" pitchFamily="18" charset="0"/>
            </a:rPr>
            <a:t>Пятое доказательство </a:t>
          </a:r>
          <a:r>
            <a:rPr lang="ru-RU" sz="2100" kern="1200" dirty="0" smtClean="0">
              <a:latin typeface="Times New Roman" pitchFamily="18" charset="0"/>
              <a:cs typeface="Times New Roman" pitchFamily="18" charset="0"/>
            </a:rPr>
            <a:t>отталкивается от понятий целесообразности. Окружающий нас огромный, разнообразный мир един, целесообразен, исполнен глубинного смысла, одухотворен. Каков же источник этой цели и смысла? Таким источником целесообразности мира может быть только Бог</a:t>
          </a:r>
          <a:endParaRPr lang="ru-RU" sz="2100" kern="1200" dirty="0">
            <a:latin typeface="Times New Roman" pitchFamily="18" charset="0"/>
            <a:cs typeface="Times New Roman" pitchFamily="18" charset="0"/>
          </a:endParaRPr>
        </a:p>
      </dsp:txBody>
      <dsp:txXfrm>
        <a:off x="6254052" y="3552400"/>
        <a:ext cx="5074496" cy="304469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C82E55-71E4-4429-97F4-3E215C179B17}">
      <dsp:nvSpPr>
        <dsp:cNvPr id="0" name=""/>
        <dsp:cNvSpPr/>
      </dsp:nvSpPr>
      <dsp:spPr>
        <a:xfrm>
          <a:off x="720080" y="1772817"/>
          <a:ext cx="3786142" cy="3299609"/>
        </a:xfrm>
        <a:prstGeom prst="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ru-RU" sz="2400" kern="1200" dirty="0" smtClean="0">
              <a:solidFill>
                <a:srgbClr val="FFC000"/>
              </a:solidFill>
              <a:latin typeface="Times New Roman" pitchFamily="18" charset="0"/>
              <a:cs typeface="Times New Roman" pitchFamily="18" charset="0"/>
            </a:rPr>
            <a:t>-Апостольский период (до середины </a:t>
          </a:r>
          <a:r>
            <a:rPr lang="en-US" sz="2400" kern="1200" dirty="0" smtClean="0">
              <a:solidFill>
                <a:srgbClr val="FFC000"/>
              </a:solidFill>
              <a:latin typeface="Times New Roman" pitchFamily="18" charset="0"/>
              <a:cs typeface="Times New Roman" pitchFamily="18" charset="0"/>
            </a:rPr>
            <a:t>II </a:t>
          </a:r>
          <a:r>
            <a:rPr lang="ru-RU" sz="2400" kern="1200" dirty="0" smtClean="0">
              <a:solidFill>
                <a:srgbClr val="FFC000"/>
              </a:solidFill>
              <a:latin typeface="Times New Roman" pitchFamily="18" charset="0"/>
              <a:cs typeface="Times New Roman" pitchFamily="18" charset="0"/>
            </a:rPr>
            <a:t>века н.э.)</a:t>
          </a:r>
        </a:p>
        <a:p>
          <a:pPr lvl="0" algn="ctr" defTabSz="1066800">
            <a:lnSpc>
              <a:spcPct val="90000"/>
            </a:lnSpc>
            <a:spcBef>
              <a:spcPct val="0"/>
            </a:spcBef>
            <a:spcAft>
              <a:spcPct val="35000"/>
            </a:spcAft>
          </a:pPr>
          <a:r>
            <a:rPr lang="ru-RU" sz="2400" kern="1200" dirty="0" smtClean="0">
              <a:solidFill>
                <a:srgbClr val="002060"/>
              </a:solidFill>
              <a:latin typeface="Times New Roman" pitchFamily="18" charset="0"/>
              <a:cs typeface="Times New Roman" pitchFamily="18" charset="0"/>
            </a:rPr>
            <a:t>-Апологетика ( с середины </a:t>
          </a:r>
          <a:r>
            <a:rPr lang="en-US" sz="2400" kern="1200" dirty="0" smtClean="0">
              <a:solidFill>
                <a:srgbClr val="002060"/>
              </a:solidFill>
              <a:latin typeface="Times New Roman" pitchFamily="18" charset="0"/>
              <a:cs typeface="Times New Roman" pitchFamily="18" charset="0"/>
            </a:rPr>
            <a:t>II  </a:t>
          </a:r>
          <a:r>
            <a:rPr lang="ru-RU" sz="2400" kern="1200" dirty="0" smtClean="0">
              <a:solidFill>
                <a:srgbClr val="002060"/>
              </a:solidFill>
              <a:latin typeface="Times New Roman" pitchFamily="18" charset="0"/>
              <a:cs typeface="Times New Roman" pitchFamily="18" charset="0"/>
            </a:rPr>
            <a:t>начала </a:t>
          </a:r>
          <a:r>
            <a:rPr lang="en-US" sz="2400" kern="1200" dirty="0" smtClean="0">
              <a:solidFill>
                <a:srgbClr val="002060"/>
              </a:solidFill>
              <a:latin typeface="Times New Roman" pitchFamily="18" charset="0"/>
              <a:cs typeface="Times New Roman" pitchFamily="18" charset="0"/>
            </a:rPr>
            <a:t>IV</a:t>
          </a:r>
          <a:r>
            <a:rPr lang="ru-RU" sz="2400" kern="1200" dirty="0" smtClean="0">
              <a:solidFill>
                <a:srgbClr val="002060"/>
              </a:solidFill>
              <a:latin typeface="Times New Roman" pitchFamily="18" charset="0"/>
              <a:cs typeface="Times New Roman" pitchFamily="18" charset="0"/>
            </a:rPr>
            <a:t> в. н.э.)</a:t>
          </a:r>
        </a:p>
        <a:p>
          <a:pPr lvl="0" algn="ctr" defTabSz="1066800">
            <a:lnSpc>
              <a:spcPct val="90000"/>
            </a:lnSpc>
            <a:spcBef>
              <a:spcPct val="0"/>
            </a:spcBef>
            <a:spcAft>
              <a:spcPct val="35000"/>
            </a:spcAft>
          </a:pPr>
          <a:r>
            <a:rPr lang="ru-RU" sz="2400" kern="1200" dirty="0" smtClean="0">
              <a:solidFill>
                <a:srgbClr val="C00000"/>
              </a:solidFill>
              <a:latin typeface="Times New Roman" pitchFamily="18" charset="0"/>
              <a:cs typeface="Times New Roman" pitchFamily="18" charset="0"/>
            </a:rPr>
            <a:t>-Патристика(восточная</a:t>
          </a:r>
          <a:r>
            <a:rPr lang="ru-RU" sz="2400" kern="1200" baseline="0" dirty="0" smtClean="0">
              <a:solidFill>
                <a:srgbClr val="C00000"/>
              </a:solidFill>
              <a:latin typeface="Times New Roman" pitchFamily="18" charset="0"/>
              <a:cs typeface="Times New Roman" pitchFamily="18" charset="0"/>
            </a:rPr>
            <a:t> и западная)(1-9 вв.);</a:t>
          </a:r>
        </a:p>
        <a:p>
          <a:pPr lvl="0" algn="ctr" defTabSz="1066800">
            <a:lnSpc>
              <a:spcPct val="90000"/>
            </a:lnSpc>
            <a:spcBef>
              <a:spcPct val="0"/>
            </a:spcBef>
            <a:spcAft>
              <a:spcPct val="35000"/>
            </a:spcAft>
          </a:pPr>
          <a:r>
            <a:rPr lang="ru-RU" sz="2400" kern="1200" baseline="0" dirty="0" smtClean="0">
              <a:solidFill>
                <a:srgbClr val="C00000"/>
              </a:solidFill>
              <a:latin typeface="Times New Roman" pitchFamily="18" charset="0"/>
              <a:cs typeface="Times New Roman" pitchFamily="18" charset="0"/>
            </a:rPr>
            <a:t>-Схоластика(ранняя (11-13вв.) и поздняя(13-15 вв.).</a:t>
          </a:r>
        </a:p>
      </dsp:txBody>
      <dsp:txXfrm>
        <a:off x="720080" y="1772817"/>
        <a:ext cx="3786142" cy="3299609"/>
      </dsp:txXfrm>
    </dsp:sp>
    <dsp:sp modelId="{BDD1A4B6-DCB5-47A4-9C55-EE16539B733B}">
      <dsp:nvSpPr>
        <dsp:cNvPr id="0" name=""/>
        <dsp:cNvSpPr/>
      </dsp:nvSpPr>
      <dsp:spPr>
        <a:xfrm>
          <a:off x="3456384" y="188641"/>
          <a:ext cx="5023201" cy="892227"/>
        </a:xfrm>
        <a:prstGeom prst="rect">
          <a:avLst/>
        </a:prstGeom>
        <a:gradFill rotWithShape="0">
          <a:gsLst>
            <a:gs pos="0">
              <a:schemeClr val="accent5">
                <a:hueOff val="-3379271"/>
                <a:satOff val="-8710"/>
                <a:lumOff val="-5883"/>
                <a:alphaOff val="0"/>
                <a:satMod val="103000"/>
                <a:lumMod val="102000"/>
                <a:tint val="94000"/>
              </a:schemeClr>
            </a:gs>
            <a:gs pos="50000">
              <a:schemeClr val="accent5">
                <a:hueOff val="-3379271"/>
                <a:satOff val="-8710"/>
                <a:lumOff val="-5883"/>
                <a:alphaOff val="0"/>
                <a:satMod val="110000"/>
                <a:lumMod val="100000"/>
                <a:shade val="100000"/>
              </a:schemeClr>
            </a:gs>
            <a:gs pos="100000">
              <a:schemeClr val="accent5">
                <a:hueOff val="-3379271"/>
                <a:satOff val="-8710"/>
                <a:lumOff val="-5883"/>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ru-RU" sz="2300" kern="1200" dirty="0" smtClean="0">
              <a:solidFill>
                <a:srgbClr val="C00000"/>
              </a:solidFill>
              <a:latin typeface="Times New Roman" pitchFamily="18" charset="0"/>
              <a:cs typeface="Times New Roman" pitchFamily="18" charset="0"/>
            </a:rPr>
            <a:t>Выделяют следующие направления в истории философии Средних веков:</a:t>
          </a:r>
          <a:endParaRPr lang="ru-RU" sz="2300" kern="1200" dirty="0">
            <a:solidFill>
              <a:srgbClr val="C00000"/>
            </a:solidFill>
            <a:latin typeface="Times New Roman" pitchFamily="18" charset="0"/>
            <a:cs typeface="Times New Roman" pitchFamily="18" charset="0"/>
          </a:endParaRPr>
        </a:p>
      </dsp:txBody>
      <dsp:txXfrm>
        <a:off x="3456384" y="188641"/>
        <a:ext cx="5023201" cy="892227"/>
      </dsp:txXfrm>
    </dsp:sp>
    <dsp:sp modelId="{B8FB5184-6C78-4350-A6AB-E9BF59D1F319}">
      <dsp:nvSpPr>
        <dsp:cNvPr id="0" name=""/>
        <dsp:cNvSpPr/>
      </dsp:nvSpPr>
      <dsp:spPr>
        <a:xfrm>
          <a:off x="6192688" y="2060848"/>
          <a:ext cx="4207571" cy="2939350"/>
        </a:xfrm>
        <a:prstGeom prst="rect">
          <a:avLst/>
        </a:prstGeom>
        <a:gradFill rotWithShape="0">
          <a:gsLst>
            <a:gs pos="0">
              <a:schemeClr val="accent5">
                <a:hueOff val="-6758543"/>
                <a:satOff val="-17419"/>
                <a:lumOff val="-11765"/>
                <a:alphaOff val="0"/>
                <a:satMod val="103000"/>
                <a:lumMod val="102000"/>
                <a:tint val="94000"/>
              </a:schemeClr>
            </a:gs>
            <a:gs pos="50000">
              <a:schemeClr val="accent5">
                <a:hueOff val="-6758543"/>
                <a:satOff val="-17419"/>
                <a:lumOff val="-11765"/>
                <a:alphaOff val="0"/>
                <a:satMod val="110000"/>
                <a:lumMod val="100000"/>
                <a:shade val="100000"/>
              </a:schemeClr>
            </a:gs>
            <a:gs pos="100000">
              <a:schemeClr val="accent5">
                <a:hueOff val="-6758543"/>
                <a:satOff val="-17419"/>
                <a:lumOff val="-11765"/>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ru-RU" sz="3200" kern="1200" dirty="0" smtClean="0">
              <a:solidFill>
                <a:srgbClr val="C00000"/>
              </a:solidFill>
              <a:latin typeface="Times New Roman" pitchFamily="18" charset="0"/>
              <a:cs typeface="Times New Roman" pitchFamily="18" charset="0"/>
            </a:rPr>
            <a:t>В схоластике можно выделить:</a:t>
          </a:r>
        </a:p>
        <a:p>
          <a:pPr lvl="0" algn="ctr" defTabSz="1422400">
            <a:lnSpc>
              <a:spcPct val="90000"/>
            </a:lnSpc>
            <a:spcBef>
              <a:spcPct val="0"/>
            </a:spcBef>
            <a:spcAft>
              <a:spcPct val="35000"/>
            </a:spcAft>
          </a:pPr>
          <a:r>
            <a:rPr lang="ru-RU" sz="3200" kern="1200" dirty="0" smtClean="0">
              <a:solidFill>
                <a:srgbClr val="C00000"/>
              </a:solidFill>
              <a:latin typeface="Times New Roman" pitchFamily="18" charset="0"/>
              <a:cs typeface="Times New Roman" pitchFamily="18" charset="0"/>
            </a:rPr>
            <a:t>-</a:t>
          </a:r>
          <a:r>
            <a:rPr lang="ru-RU" sz="3200" kern="1200" dirty="0" smtClean="0">
              <a:solidFill>
                <a:schemeClr val="tx1"/>
              </a:solidFill>
              <a:latin typeface="Times New Roman" pitchFamily="18" charset="0"/>
              <a:cs typeface="Times New Roman" pitchFamily="18" charset="0"/>
            </a:rPr>
            <a:t>Рационалистическое направление;</a:t>
          </a:r>
        </a:p>
        <a:p>
          <a:pPr lvl="0" algn="ctr" defTabSz="1422400">
            <a:lnSpc>
              <a:spcPct val="90000"/>
            </a:lnSpc>
            <a:spcBef>
              <a:spcPct val="0"/>
            </a:spcBef>
            <a:spcAft>
              <a:spcPct val="35000"/>
            </a:spcAft>
          </a:pPr>
          <a:r>
            <a:rPr lang="ru-RU" sz="3200" kern="1200" dirty="0" smtClean="0">
              <a:solidFill>
                <a:schemeClr val="tx1"/>
              </a:solidFill>
              <a:latin typeface="Times New Roman" pitchFamily="18" charset="0"/>
              <a:cs typeface="Times New Roman" pitchFamily="18" charset="0"/>
            </a:rPr>
            <a:t>-Мистическое направление.</a:t>
          </a:r>
          <a:endParaRPr lang="ru-RU" sz="3200" kern="1200" dirty="0">
            <a:solidFill>
              <a:schemeClr val="tx1"/>
            </a:solidFill>
            <a:latin typeface="Times New Roman" pitchFamily="18" charset="0"/>
            <a:cs typeface="Times New Roman" pitchFamily="18" charset="0"/>
          </a:endParaRPr>
        </a:p>
      </dsp:txBody>
      <dsp:txXfrm>
        <a:off x="6192688" y="2060848"/>
        <a:ext cx="4207571" cy="2939350"/>
      </dsp:txXfrm>
    </dsp:sp>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7669DF-B089-4822-A678-084810DD1319}">
      <dsp:nvSpPr>
        <dsp:cNvPr id="0" name=""/>
        <dsp:cNvSpPr/>
      </dsp:nvSpPr>
      <dsp:spPr>
        <a:xfrm>
          <a:off x="1464923" y="1369"/>
          <a:ext cx="9070808" cy="5442485"/>
        </a:xfrm>
        <a:prstGeom prst="rect">
          <a:avLst/>
        </a:prstGeom>
        <a:gradFill rotWithShape="0">
          <a:gsLst>
            <a:gs pos="0">
              <a:schemeClr val="accent1">
                <a:shade val="80000"/>
                <a:hueOff val="0"/>
                <a:satOff val="0"/>
                <a:lumOff val="0"/>
                <a:alphaOff val="0"/>
                <a:satMod val="103000"/>
                <a:lumMod val="102000"/>
                <a:tint val="94000"/>
              </a:schemeClr>
            </a:gs>
            <a:gs pos="50000">
              <a:schemeClr val="accent1">
                <a:shade val="80000"/>
                <a:hueOff val="0"/>
                <a:satOff val="0"/>
                <a:lumOff val="0"/>
                <a:alphaOff val="0"/>
                <a:satMod val="110000"/>
                <a:lumMod val="100000"/>
                <a:shade val="100000"/>
              </a:schemeClr>
            </a:gs>
            <a:gs pos="100000">
              <a:schemeClr val="accent1">
                <a:shade val="8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1920" tIns="121920" rIns="121920" bIns="12192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ru-RU" sz="3200" kern="1200" dirty="0" smtClean="0">
              <a:solidFill>
                <a:srgbClr val="FF0000"/>
              </a:solidFill>
              <a:latin typeface="Times New Roman" pitchFamily="18" charset="0"/>
              <a:cs typeface="Times New Roman" pitchFamily="18" charset="0"/>
            </a:rPr>
            <a:t>Фома  Аквинский </a:t>
          </a:r>
          <a:r>
            <a:rPr lang="ru-RU" sz="3200" kern="1200" dirty="0" smtClean="0">
              <a:latin typeface="Times New Roman" pitchFamily="18" charset="0"/>
              <a:cs typeface="Times New Roman" pitchFamily="18" charset="0"/>
            </a:rPr>
            <a:t>главное внимание он уделял рациональным доказательствам существования, бытия Бога. </a:t>
          </a:r>
          <a:r>
            <a:rPr lang="ru-RU" sz="3200" kern="1200" dirty="0" smtClean="0">
              <a:solidFill>
                <a:schemeClr val="bg1"/>
              </a:solidFill>
              <a:latin typeface="Times New Roman" pitchFamily="18" charset="0"/>
              <a:cs typeface="Times New Roman" pitchFamily="18" charset="0"/>
            </a:rPr>
            <a:t>С этой целью он разработал пять широко известных доказательств:</a:t>
          </a:r>
        </a:p>
        <a:p>
          <a:pPr marL="0" marR="0" lvl="0" indent="0" algn="ctr" defTabSz="914400" eaLnBrk="1" fontAlgn="auto" latinLnBrk="0" hangingPunct="1">
            <a:lnSpc>
              <a:spcPct val="100000"/>
            </a:lnSpc>
            <a:spcBef>
              <a:spcPct val="0"/>
            </a:spcBef>
            <a:spcAft>
              <a:spcPts val="0"/>
            </a:spcAft>
            <a:buClrTx/>
            <a:buSzTx/>
            <a:buFontTx/>
            <a:buNone/>
            <a:tabLst/>
            <a:defRPr/>
          </a:pPr>
          <a:r>
            <a:rPr lang="ru-RU" sz="3200" kern="1200" dirty="0" smtClean="0">
              <a:solidFill>
                <a:schemeClr val="bg1"/>
              </a:solidFill>
              <a:latin typeface="Times New Roman" pitchFamily="18" charset="0"/>
              <a:cs typeface="Times New Roman" pitchFamily="18" charset="0"/>
            </a:rPr>
            <a:t>1. Доказательство через движение;</a:t>
          </a:r>
        </a:p>
        <a:p>
          <a:pPr marL="0" marR="0" lvl="0" indent="0" algn="ctr" defTabSz="914400" eaLnBrk="1" fontAlgn="auto" latinLnBrk="0" hangingPunct="1">
            <a:lnSpc>
              <a:spcPct val="100000"/>
            </a:lnSpc>
            <a:spcBef>
              <a:spcPct val="0"/>
            </a:spcBef>
            <a:spcAft>
              <a:spcPts val="0"/>
            </a:spcAft>
            <a:buClrTx/>
            <a:buSzTx/>
            <a:buFontTx/>
            <a:buNone/>
            <a:tabLst/>
            <a:defRPr/>
          </a:pPr>
          <a:r>
            <a:rPr lang="ru-RU" sz="3200" kern="1200" dirty="0" smtClean="0">
              <a:solidFill>
                <a:schemeClr val="bg1"/>
              </a:solidFill>
              <a:latin typeface="Times New Roman" pitchFamily="18" charset="0"/>
              <a:cs typeface="Times New Roman" pitchFamily="18" charset="0"/>
            </a:rPr>
            <a:t>2.Доказательство через  производящую причину;</a:t>
          </a:r>
        </a:p>
        <a:p>
          <a:pPr marL="0" marR="0" lvl="0" indent="0" algn="ctr" defTabSz="914400" eaLnBrk="1" fontAlgn="auto" latinLnBrk="0" hangingPunct="1">
            <a:lnSpc>
              <a:spcPct val="100000"/>
            </a:lnSpc>
            <a:spcBef>
              <a:spcPct val="0"/>
            </a:spcBef>
            <a:spcAft>
              <a:spcPts val="0"/>
            </a:spcAft>
            <a:buClrTx/>
            <a:buSzTx/>
            <a:buFontTx/>
            <a:buNone/>
            <a:tabLst/>
            <a:defRPr/>
          </a:pPr>
          <a:r>
            <a:rPr lang="ru-RU" sz="3200" kern="1200" dirty="0" smtClean="0">
              <a:solidFill>
                <a:schemeClr val="bg1"/>
              </a:solidFill>
              <a:latin typeface="Times New Roman" pitchFamily="18" charset="0"/>
              <a:cs typeface="Times New Roman" pitchFamily="18" charset="0"/>
            </a:rPr>
            <a:t>3.Доказательство через необходимость;</a:t>
          </a:r>
        </a:p>
        <a:p>
          <a:pPr marL="0" marR="0" lvl="0" indent="0" algn="ctr" defTabSz="914400" eaLnBrk="1" fontAlgn="auto" latinLnBrk="0" hangingPunct="1">
            <a:lnSpc>
              <a:spcPct val="100000"/>
            </a:lnSpc>
            <a:spcBef>
              <a:spcPct val="0"/>
            </a:spcBef>
            <a:spcAft>
              <a:spcPts val="0"/>
            </a:spcAft>
            <a:buClrTx/>
            <a:buSzTx/>
            <a:buFontTx/>
            <a:buNone/>
            <a:tabLst/>
            <a:defRPr/>
          </a:pPr>
          <a:r>
            <a:rPr lang="ru-RU" sz="3200" kern="1200" dirty="0" smtClean="0">
              <a:solidFill>
                <a:schemeClr val="bg1"/>
              </a:solidFill>
              <a:latin typeface="Times New Roman" pitchFamily="18" charset="0"/>
              <a:cs typeface="Times New Roman" pitchFamily="18" charset="0"/>
            </a:rPr>
            <a:t>4.Доказательство от степеней бытия;</a:t>
          </a:r>
        </a:p>
        <a:p>
          <a:pPr marL="0" marR="0" lvl="0" indent="0" algn="ctr" defTabSz="914400" eaLnBrk="1" fontAlgn="auto" latinLnBrk="0" hangingPunct="1">
            <a:lnSpc>
              <a:spcPct val="100000"/>
            </a:lnSpc>
            <a:spcBef>
              <a:spcPct val="0"/>
            </a:spcBef>
            <a:spcAft>
              <a:spcPts val="0"/>
            </a:spcAft>
            <a:buClrTx/>
            <a:buSzTx/>
            <a:buFontTx/>
            <a:buNone/>
            <a:tabLst/>
            <a:defRPr/>
          </a:pPr>
          <a:r>
            <a:rPr lang="ru-RU" sz="3200" kern="1200" dirty="0" smtClean="0">
              <a:solidFill>
                <a:schemeClr val="bg1"/>
              </a:solidFill>
              <a:latin typeface="Times New Roman" pitchFamily="18" charset="0"/>
              <a:cs typeface="Times New Roman" pitchFamily="18" charset="0"/>
            </a:rPr>
            <a:t>5.Доказательство через целевую причину.</a:t>
          </a:r>
        </a:p>
        <a:p>
          <a:pPr lvl="0" algn="ctr" defTabSz="889000">
            <a:lnSpc>
              <a:spcPct val="90000"/>
            </a:lnSpc>
            <a:spcBef>
              <a:spcPct val="0"/>
            </a:spcBef>
            <a:spcAft>
              <a:spcPct val="35000"/>
            </a:spcAft>
          </a:pPr>
          <a:endParaRPr lang="ru-RU" sz="2000" kern="1200" dirty="0" smtClean="0">
            <a:solidFill>
              <a:srgbClr val="FF0000"/>
            </a:solidFill>
            <a:latin typeface="Times New Roman" pitchFamily="18" charset="0"/>
            <a:cs typeface="Times New Roman" pitchFamily="18" charset="0"/>
          </a:endParaRPr>
        </a:p>
      </dsp:txBody>
      <dsp:txXfrm>
        <a:off x="1464923" y="1369"/>
        <a:ext cx="9070808" cy="5442485"/>
      </dsp:txXfrm>
    </dsp:sp>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7669DF-B089-4822-A678-084810DD1319}">
      <dsp:nvSpPr>
        <dsp:cNvPr id="0" name=""/>
        <dsp:cNvSpPr/>
      </dsp:nvSpPr>
      <dsp:spPr>
        <a:xfrm>
          <a:off x="287125" y="1078"/>
          <a:ext cx="11426405" cy="6855843"/>
        </a:xfrm>
        <a:prstGeom prst="rect">
          <a:avLst/>
        </a:prstGeom>
        <a:gradFill rotWithShape="0">
          <a:gsLst>
            <a:gs pos="0">
              <a:schemeClr val="accent1">
                <a:shade val="80000"/>
                <a:hueOff val="0"/>
                <a:satOff val="0"/>
                <a:lumOff val="0"/>
                <a:alphaOff val="0"/>
                <a:satMod val="103000"/>
                <a:lumMod val="102000"/>
                <a:tint val="94000"/>
              </a:schemeClr>
            </a:gs>
            <a:gs pos="50000">
              <a:schemeClr val="accent1">
                <a:shade val="80000"/>
                <a:hueOff val="0"/>
                <a:satOff val="0"/>
                <a:lumOff val="0"/>
                <a:alphaOff val="0"/>
                <a:satMod val="110000"/>
                <a:lumMod val="100000"/>
                <a:shade val="100000"/>
              </a:schemeClr>
            </a:gs>
            <a:gs pos="100000">
              <a:schemeClr val="accent1">
                <a:shade val="8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lvl="0" algn="ctr" defTabSz="889000">
            <a:lnSpc>
              <a:spcPct val="90000"/>
            </a:lnSpc>
            <a:spcBef>
              <a:spcPct val="0"/>
            </a:spcBef>
            <a:spcAft>
              <a:spcPct val="35000"/>
            </a:spcAft>
          </a:pPr>
          <a:endParaRPr lang="ru-RU" sz="2400" kern="1200" dirty="0" smtClean="0">
            <a:solidFill>
              <a:srgbClr val="C00000"/>
            </a:solidFill>
            <a:latin typeface="Times New Roman" pitchFamily="18" charset="0"/>
            <a:cs typeface="Times New Roman" pitchFamily="18" charset="0"/>
          </a:endParaRPr>
        </a:p>
        <a:p>
          <a:pPr lvl="0" algn="ctr" defTabSz="889000">
            <a:lnSpc>
              <a:spcPct val="100000"/>
            </a:lnSpc>
            <a:spcBef>
              <a:spcPct val="0"/>
            </a:spcBef>
            <a:spcAft>
              <a:spcPts val="0"/>
            </a:spcAft>
          </a:pPr>
          <a:r>
            <a:rPr lang="ru-RU" sz="2400" kern="1200" dirty="0" smtClean="0">
              <a:solidFill>
                <a:srgbClr val="C00000"/>
              </a:solidFill>
              <a:latin typeface="Times New Roman" pitchFamily="18" charset="0"/>
              <a:cs typeface="Times New Roman" pitchFamily="18" charset="0"/>
            </a:rPr>
            <a:t>Фома Аквинский:</a:t>
          </a:r>
        </a:p>
        <a:p>
          <a:pPr lvl="0" algn="ctr" defTabSz="889000">
            <a:lnSpc>
              <a:spcPct val="100000"/>
            </a:lnSpc>
            <a:spcBef>
              <a:spcPct val="0"/>
            </a:spcBef>
            <a:spcAft>
              <a:spcPts val="0"/>
            </a:spcAft>
          </a:pPr>
          <a:r>
            <a:rPr lang="ru-RU" sz="2400" kern="1200" dirty="0" smtClean="0">
              <a:solidFill>
                <a:srgbClr val="C00000"/>
              </a:solidFill>
              <a:latin typeface="Times New Roman" pitchFamily="18" charset="0"/>
              <a:cs typeface="Times New Roman" pitchFamily="18" charset="0"/>
            </a:rPr>
            <a:t>Высшее начало – Бог.</a:t>
          </a:r>
        </a:p>
        <a:p>
          <a:pPr lvl="0" algn="ctr" defTabSz="889000">
            <a:lnSpc>
              <a:spcPct val="100000"/>
            </a:lnSpc>
            <a:spcBef>
              <a:spcPct val="0"/>
            </a:spcBef>
            <a:spcAft>
              <a:spcPts val="0"/>
            </a:spcAft>
          </a:pPr>
          <a:r>
            <a:rPr lang="ru-RU" sz="2400" kern="1200" dirty="0" smtClean="0">
              <a:solidFill>
                <a:srgbClr val="C00000"/>
              </a:solidFill>
              <a:latin typeface="Times New Roman" pitchFamily="18" charset="0"/>
              <a:cs typeface="Times New Roman" pitchFamily="18" charset="0"/>
            </a:rPr>
            <a:t> Бог </a:t>
          </a:r>
          <a:r>
            <a:rPr lang="ru-RU" sz="2400" kern="1200" dirty="0" smtClean="0">
              <a:solidFill>
                <a:schemeClr val="tx1"/>
              </a:solidFill>
              <a:latin typeface="Times New Roman" pitchFamily="18" charset="0"/>
              <a:cs typeface="Times New Roman" pitchFamily="18" charset="0"/>
            </a:rPr>
            <a:t>– бытие, акт, которого заставляет  Вселенную существовать.</a:t>
          </a:r>
        </a:p>
        <a:p>
          <a:pPr lvl="0" algn="ctr" defTabSz="889000">
            <a:lnSpc>
              <a:spcPct val="100000"/>
            </a:lnSpc>
            <a:spcBef>
              <a:spcPct val="0"/>
            </a:spcBef>
            <a:spcAft>
              <a:spcPts val="0"/>
            </a:spcAft>
          </a:pPr>
          <a:r>
            <a:rPr lang="ru-RU" sz="2400" kern="1200" dirty="0" smtClean="0">
              <a:solidFill>
                <a:schemeClr val="tx1"/>
              </a:solidFill>
              <a:latin typeface="Times New Roman" pitchFamily="18" charset="0"/>
              <a:cs typeface="Times New Roman" pitchFamily="18" charset="0"/>
            </a:rPr>
            <a:t>Бог порождает все остальные вещи и существа, но сам оказывается первейшим.</a:t>
          </a:r>
        </a:p>
        <a:p>
          <a:pPr lvl="0" algn="ctr" defTabSz="889000">
            <a:lnSpc>
              <a:spcPct val="100000"/>
            </a:lnSpc>
            <a:spcBef>
              <a:spcPct val="0"/>
            </a:spcBef>
            <a:spcAft>
              <a:spcPts val="0"/>
            </a:spcAft>
          </a:pPr>
          <a:r>
            <a:rPr lang="ru-RU" sz="2400" kern="1200" dirty="0" smtClean="0">
              <a:solidFill>
                <a:schemeClr val="tx1"/>
              </a:solidFill>
              <a:latin typeface="Times New Roman" pitchFamily="18" charset="0"/>
              <a:cs typeface="Times New Roman" pitchFamily="18" charset="0"/>
            </a:rPr>
            <a:t>Бог предшествует всем другим созданиям, но ему ничто не предшествует.</a:t>
          </a:r>
        </a:p>
        <a:p>
          <a:pPr lvl="0" algn="ctr" defTabSz="889000">
            <a:lnSpc>
              <a:spcPct val="100000"/>
            </a:lnSpc>
            <a:spcBef>
              <a:spcPct val="0"/>
            </a:spcBef>
            <a:spcAft>
              <a:spcPts val="0"/>
            </a:spcAft>
          </a:pPr>
          <a:r>
            <a:rPr lang="ru-RU" sz="2400" kern="1200" dirty="0" smtClean="0">
              <a:solidFill>
                <a:schemeClr val="tx1"/>
              </a:solidFill>
              <a:latin typeface="Times New Roman" pitchFamily="18" charset="0"/>
              <a:cs typeface="Times New Roman" pitchFamily="18" charset="0"/>
            </a:rPr>
            <a:t>Фома Аквинский различает бытие и сущность, считая, что сущности обладают самостоятельным бытием.</a:t>
          </a:r>
        </a:p>
        <a:p>
          <a:pPr lvl="0" algn="ctr" defTabSz="889000">
            <a:lnSpc>
              <a:spcPct val="100000"/>
            </a:lnSpc>
            <a:spcBef>
              <a:spcPct val="0"/>
            </a:spcBef>
            <a:spcAft>
              <a:spcPts val="0"/>
            </a:spcAft>
          </a:pPr>
          <a:r>
            <a:rPr lang="ru-RU" sz="2400" kern="1200" dirty="0" smtClean="0">
              <a:solidFill>
                <a:schemeClr val="tx1"/>
              </a:solidFill>
              <a:latin typeface="Times New Roman" pitchFamily="18" charset="0"/>
              <a:cs typeface="Times New Roman" pitchFamily="18" charset="0"/>
            </a:rPr>
            <a:t>Сущности –( субстанциальные формы- то, что существует само по себе), сообщают вещам бытие.</a:t>
          </a:r>
        </a:p>
        <a:p>
          <a:pPr lvl="0" algn="ctr" defTabSz="889000">
            <a:lnSpc>
              <a:spcPct val="100000"/>
            </a:lnSpc>
            <a:spcBef>
              <a:spcPct val="0"/>
            </a:spcBef>
            <a:spcAft>
              <a:spcPts val="0"/>
            </a:spcAft>
          </a:pPr>
          <a:r>
            <a:rPr lang="ru-RU" sz="2400" kern="1200" dirty="0" smtClean="0">
              <a:solidFill>
                <a:schemeClr val="tx1"/>
              </a:solidFill>
              <a:latin typeface="Times New Roman" pitchFamily="18" charset="0"/>
              <a:cs typeface="Times New Roman" pitchFamily="18" charset="0"/>
            </a:rPr>
            <a:t>Аквинский выделял четыре уровня </a:t>
          </a:r>
          <a:r>
            <a:rPr lang="ru-RU" sz="2400" kern="1200" dirty="0" err="1" smtClean="0">
              <a:solidFill>
                <a:schemeClr val="tx1"/>
              </a:solidFill>
              <a:latin typeface="Times New Roman" pitchFamily="18" charset="0"/>
              <a:cs typeface="Times New Roman" pitchFamily="18" charset="0"/>
            </a:rPr>
            <a:t>бытийности</a:t>
          </a:r>
          <a:r>
            <a:rPr lang="ru-RU" sz="2400" kern="1200" dirty="0" smtClean="0">
              <a:solidFill>
                <a:schemeClr val="tx1"/>
              </a:solidFill>
              <a:latin typeface="Times New Roman" pitchFamily="18" charset="0"/>
              <a:cs typeface="Times New Roman" pitchFamily="18" charset="0"/>
            </a:rPr>
            <a:t> вещей:</a:t>
          </a:r>
        </a:p>
        <a:p>
          <a:pPr lvl="0" algn="ctr" defTabSz="889000">
            <a:lnSpc>
              <a:spcPct val="100000"/>
            </a:lnSpc>
            <a:spcBef>
              <a:spcPct val="0"/>
            </a:spcBef>
            <a:spcAft>
              <a:spcPts val="0"/>
            </a:spcAft>
          </a:pPr>
          <a:r>
            <a:rPr lang="ru-RU" sz="2400" kern="1200" dirty="0" smtClean="0">
              <a:solidFill>
                <a:schemeClr val="tx1"/>
              </a:solidFill>
              <a:latin typeface="Times New Roman" pitchFamily="18" charset="0"/>
              <a:cs typeface="Times New Roman" pitchFamily="18" charset="0"/>
            </a:rPr>
            <a:t>1. Неорганические стихии и минералы (низшая ступень бытия);</a:t>
          </a:r>
        </a:p>
        <a:p>
          <a:pPr lvl="0" algn="ctr" defTabSz="889000">
            <a:lnSpc>
              <a:spcPct val="100000"/>
            </a:lnSpc>
            <a:spcBef>
              <a:spcPct val="0"/>
            </a:spcBef>
            <a:spcAft>
              <a:spcPts val="0"/>
            </a:spcAft>
          </a:pPr>
          <a:r>
            <a:rPr lang="ru-RU" sz="2400" kern="1200" dirty="0" smtClean="0">
              <a:solidFill>
                <a:schemeClr val="tx1"/>
              </a:solidFill>
              <a:latin typeface="Times New Roman" pitchFamily="18" charset="0"/>
              <a:cs typeface="Times New Roman" pitchFamily="18" charset="0"/>
            </a:rPr>
            <a:t>2.растения;</a:t>
          </a:r>
        </a:p>
        <a:p>
          <a:pPr lvl="0" algn="ctr" defTabSz="889000">
            <a:lnSpc>
              <a:spcPct val="100000"/>
            </a:lnSpc>
            <a:spcBef>
              <a:spcPct val="0"/>
            </a:spcBef>
            <a:spcAft>
              <a:spcPts val="0"/>
            </a:spcAft>
          </a:pPr>
          <a:r>
            <a:rPr lang="ru-RU" sz="2400" kern="1200" dirty="0" smtClean="0">
              <a:solidFill>
                <a:schemeClr val="tx1"/>
              </a:solidFill>
              <a:latin typeface="Times New Roman" pitchFamily="18" charset="0"/>
              <a:cs typeface="Times New Roman" pitchFamily="18" charset="0"/>
            </a:rPr>
            <a:t>3.животные;</a:t>
          </a:r>
        </a:p>
        <a:p>
          <a:pPr lvl="0" algn="ctr" defTabSz="889000">
            <a:lnSpc>
              <a:spcPct val="100000"/>
            </a:lnSpc>
            <a:spcBef>
              <a:spcPct val="0"/>
            </a:spcBef>
            <a:spcAft>
              <a:spcPts val="0"/>
            </a:spcAft>
          </a:pPr>
          <a:r>
            <a:rPr lang="ru-RU" sz="2400" kern="1200" dirty="0" smtClean="0">
              <a:solidFill>
                <a:schemeClr val="tx1"/>
              </a:solidFill>
              <a:latin typeface="Times New Roman" pitchFamily="18" charset="0"/>
              <a:cs typeface="Times New Roman" pitchFamily="18" charset="0"/>
            </a:rPr>
            <a:t>4.Разумная душа.</a:t>
          </a:r>
        </a:p>
        <a:p>
          <a:pPr lvl="0" algn="ctr" defTabSz="889000">
            <a:lnSpc>
              <a:spcPct val="90000"/>
            </a:lnSpc>
            <a:spcBef>
              <a:spcPct val="0"/>
            </a:spcBef>
            <a:spcAft>
              <a:spcPct val="35000"/>
            </a:spcAft>
          </a:pPr>
          <a:r>
            <a:rPr lang="ru-RU" sz="2400" kern="1200" dirty="0" smtClean="0">
              <a:solidFill>
                <a:schemeClr val="tx1"/>
              </a:solidFill>
              <a:latin typeface="Times New Roman" pitchFamily="18" charset="0"/>
              <a:cs typeface="Times New Roman" pitchFamily="18" charset="0"/>
            </a:rPr>
            <a:t>Бытие как таковое, божественное бытие непознаваемо, но в </a:t>
          </a:r>
          <a:r>
            <a:rPr lang="ru-RU" sz="2400" kern="1200" dirty="0" err="1" smtClean="0">
              <a:solidFill>
                <a:schemeClr val="tx1"/>
              </a:solidFill>
              <a:latin typeface="Times New Roman" pitchFamily="18" charset="0"/>
              <a:cs typeface="Times New Roman" pitchFamily="18" charset="0"/>
            </a:rPr>
            <a:t>тварном</a:t>
          </a:r>
          <a:r>
            <a:rPr lang="ru-RU" sz="2400" kern="1200" dirty="0" smtClean="0">
              <a:solidFill>
                <a:schemeClr val="tx1"/>
              </a:solidFill>
              <a:latin typeface="Times New Roman" pitchFamily="18" charset="0"/>
              <a:cs typeface="Times New Roman" pitchFamily="18" charset="0"/>
            </a:rPr>
            <a:t> (сотворенном) мире человек с помощью ума способен познать сущности, субстанции, а они стоят ближе к бытию.</a:t>
          </a:r>
        </a:p>
        <a:p>
          <a:pPr lvl="0" algn="ctr" defTabSz="889000">
            <a:lnSpc>
              <a:spcPct val="90000"/>
            </a:lnSpc>
            <a:spcBef>
              <a:spcPct val="0"/>
            </a:spcBef>
            <a:spcAft>
              <a:spcPct val="35000"/>
            </a:spcAft>
          </a:pPr>
          <a:endParaRPr lang="ru-RU" sz="2000" kern="1200" dirty="0" smtClean="0">
            <a:solidFill>
              <a:schemeClr val="tx1"/>
            </a:solidFill>
            <a:latin typeface="Times New Roman" pitchFamily="18" charset="0"/>
            <a:cs typeface="Times New Roman" pitchFamily="18" charset="0"/>
          </a:endParaRPr>
        </a:p>
        <a:p>
          <a:pPr lvl="0" algn="ctr" defTabSz="889000">
            <a:lnSpc>
              <a:spcPct val="90000"/>
            </a:lnSpc>
            <a:spcBef>
              <a:spcPct val="0"/>
            </a:spcBef>
            <a:spcAft>
              <a:spcPct val="35000"/>
            </a:spcAft>
          </a:pPr>
          <a:endParaRPr lang="ru-RU" sz="2000" kern="1200" dirty="0" smtClean="0">
            <a:solidFill>
              <a:schemeClr val="tx1"/>
            </a:solidFill>
            <a:latin typeface="Times New Roman" pitchFamily="18" charset="0"/>
            <a:cs typeface="Times New Roman" pitchFamily="18" charset="0"/>
          </a:endParaRPr>
        </a:p>
      </dsp:txBody>
      <dsp:txXfrm>
        <a:off x="287125" y="1078"/>
        <a:ext cx="11426405" cy="6855843"/>
      </dsp:txXfrm>
    </dsp:sp>
  </dsp:spTree>
</dsp:drawing>
</file>

<file path=ppt/diagrams/drawing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7669DF-B089-4822-A678-084810DD1319}">
      <dsp:nvSpPr>
        <dsp:cNvPr id="0" name=""/>
        <dsp:cNvSpPr/>
      </dsp:nvSpPr>
      <dsp:spPr>
        <a:xfrm>
          <a:off x="335344" y="2156"/>
          <a:ext cx="11426405" cy="6855843"/>
        </a:xfrm>
        <a:prstGeom prst="rect">
          <a:avLst/>
        </a:prstGeom>
        <a:gradFill rotWithShape="0">
          <a:gsLst>
            <a:gs pos="0">
              <a:schemeClr val="accent1">
                <a:shade val="80000"/>
                <a:hueOff val="0"/>
                <a:satOff val="0"/>
                <a:lumOff val="0"/>
                <a:alphaOff val="0"/>
                <a:satMod val="103000"/>
                <a:lumMod val="102000"/>
                <a:tint val="94000"/>
              </a:schemeClr>
            </a:gs>
            <a:gs pos="50000">
              <a:schemeClr val="accent1">
                <a:shade val="80000"/>
                <a:hueOff val="0"/>
                <a:satOff val="0"/>
                <a:lumOff val="0"/>
                <a:alphaOff val="0"/>
                <a:satMod val="110000"/>
                <a:lumMod val="100000"/>
                <a:shade val="100000"/>
              </a:schemeClr>
            </a:gs>
            <a:gs pos="100000">
              <a:schemeClr val="accent1">
                <a:shade val="8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lvl="0" algn="ctr" defTabSz="889000">
            <a:lnSpc>
              <a:spcPct val="90000"/>
            </a:lnSpc>
            <a:spcBef>
              <a:spcPct val="0"/>
            </a:spcBef>
            <a:spcAft>
              <a:spcPct val="35000"/>
            </a:spcAft>
          </a:pPr>
          <a:endParaRPr lang="ru-RU" sz="2400" kern="1200" dirty="0" smtClean="0">
            <a:solidFill>
              <a:srgbClr val="C00000"/>
            </a:solidFill>
            <a:latin typeface="Times New Roman" pitchFamily="18" charset="0"/>
            <a:cs typeface="Times New Roman" pitchFamily="18" charset="0"/>
          </a:endParaRPr>
        </a:p>
        <a:p>
          <a:pPr lvl="0" algn="ctr" defTabSz="889000">
            <a:lnSpc>
              <a:spcPct val="90000"/>
            </a:lnSpc>
            <a:spcBef>
              <a:spcPct val="0"/>
            </a:spcBef>
            <a:spcAft>
              <a:spcPct val="35000"/>
            </a:spcAft>
          </a:pPr>
          <a:endParaRPr lang="ru-RU" sz="2000" kern="1200" dirty="0" smtClean="0">
            <a:solidFill>
              <a:schemeClr val="tx1"/>
            </a:solidFill>
            <a:latin typeface="Times New Roman" pitchFamily="18" charset="0"/>
            <a:cs typeface="Times New Roman" pitchFamily="18" charset="0"/>
          </a:endParaRPr>
        </a:p>
        <a:p>
          <a:pPr lvl="0" algn="ctr" defTabSz="889000">
            <a:lnSpc>
              <a:spcPct val="90000"/>
            </a:lnSpc>
            <a:spcBef>
              <a:spcPct val="0"/>
            </a:spcBef>
            <a:spcAft>
              <a:spcPct val="35000"/>
            </a:spcAft>
          </a:pPr>
          <a:r>
            <a:rPr lang="ru-RU" sz="2400" kern="1200" dirty="0" smtClean="0">
              <a:solidFill>
                <a:schemeClr val="tx1"/>
              </a:solidFill>
              <a:latin typeface="Times New Roman" pitchFamily="18" charset="0"/>
              <a:cs typeface="Times New Roman" pitchFamily="18" charset="0"/>
            </a:rPr>
            <a:t>Фома Аквинский вводит в философию различие </a:t>
          </a:r>
          <a:r>
            <a:rPr lang="ru-RU" sz="2400" kern="1200" dirty="0" smtClean="0">
              <a:solidFill>
                <a:srgbClr val="FF0000"/>
              </a:solidFill>
              <a:latin typeface="Times New Roman" pitchFamily="18" charset="0"/>
              <a:cs typeface="Times New Roman" pitchFamily="18" charset="0"/>
            </a:rPr>
            <a:t>сущности и существования.</a:t>
          </a:r>
        </a:p>
        <a:p>
          <a:pPr lvl="0" algn="ctr" defTabSz="889000">
            <a:lnSpc>
              <a:spcPct val="90000"/>
            </a:lnSpc>
            <a:spcBef>
              <a:spcPct val="0"/>
            </a:spcBef>
            <a:spcAft>
              <a:spcPct val="35000"/>
            </a:spcAft>
          </a:pPr>
          <a:r>
            <a:rPr lang="ru-RU" sz="2400" kern="1200" dirty="0" smtClean="0">
              <a:solidFill>
                <a:srgbClr val="FF0000"/>
              </a:solidFill>
              <a:latin typeface="Times New Roman" pitchFamily="18" charset="0"/>
              <a:cs typeface="Times New Roman" pitchFamily="18" charset="0"/>
            </a:rPr>
            <a:t>Бог- высшая реальность, </a:t>
          </a:r>
          <a:r>
            <a:rPr lang="ru-RU" sz="2400" kern="1200" dirty="0" smtClean="0">
              <a:solidFill>
                <a:schemeClr val="tx2">
                  <a:lumMod val="60000"/>
                  <a:lumOff val="40000"/>
                </a:schemeClr>
              </a:solidFill>
              <a:latin typeface="Times New Roman" pitchFamily="18" charset="0"/>
              <a:cs typeface="Times New Roman" pitchFamily="18" charset="0"/>
            </a:rPr>
            <a:t>сущность</a:t>
          </a:r>
          <a:r>
            <a:rPr lang="ru-RU" sz="2400" kern="1200" dirty="0" smtClean="0">
              <a:solidFill>
                <a:schemeClr val="tx1"/>
              </a:solidFill>
              <a:latin typeface="Times New Roman" pitchFamily="18" charset="0"/>
              <a:cs typeface="Times New Roman" pitchFamily="18" charset="0"/>
            </a:rPr>
            <a:t> которой состоит в том, чтобы </a:t>
          </a:r>
          <a:r>
            <a:rPr lang="ru-RU" sz="2400" kern="1200" dirty="0" smtClean="0">
              <a:solidFill>
                <a:schemeClr val="tx2">
                  <a:lumMod val="60000"/>
                  <a:lumOff val="40000"/>
                </a:schemeClr>
              </a:solidFill>
              <a:latin typeface="Times New Roman" pitchFamily="18" charset="0"/>
              <a:cs typeface="Times New Roman" pitchFamily="18" charset="0"/>
            </a:rPr>
            <a:t>существовать.</a:t>
          </a:r>
        </a:p>
        <a:p>
          <a:pPr lvl="0" algn="ctr" defTabSz="889000">
            <a:lnSpc>
              <a:spcPct val="90000"/>
            </a:lnSpc>
            <a:spcBef>
              <a:spcPct val="0"/>
            </a:spcBef>
            <a:spcAft>
              <a:spcPct val="35000"/>
            </a:spcAft>
          </a:pPr>
          <a:r>
            <a:rPr lang="ru-RU" sz="2400" kern="1200" dirty="0" smtClean="0">
              <a:solidFill>
                <a:schemeClr val="tx1"/>
              </a:solidFill>
              <a:latin typeface="Times New Roman" pitchFamily="18" charset="0"/>
              <a:cs typeface="Times New Roman" pitchFamily="18" charset="0"/>
            </a:rPr>
            <a:t>Во всех остальных вещах </a:t>
          </a:r>
          <a:r>
            <a:rPr lang="ru-RU" sz="2400" kern="1200" dirty="0" err="1" smtClean="0">
              <a:solidFill>
                <a:srgbClr val="FF0000"/>
              </a:solidFill>
              <a:latin typeface="Times New Roman" pitchFamily="18" charset="0"/>
              <a:cs typeface="Times New Roman" pitchFamily="18" charset="0"/>
            </a:rPr>
            <a:t>тварного</a:t>
          </a:r>
          <a:r>
            <a:rPr lang="ru-RU" sz="2400" kern="1200" dirty="0" smtClean="0">
              <a:solidFill>
                <a:srgbClr val="FF0000"/>
              </a:solidFill>
              <a:latin typeface="Times New Roman" pitchFamily="18" charset="0"/>
              <a:cs typeface="Times New Roman" pitchFamily="18" charset="0"/>
            </a:rPr>
            <a:t> мира сущность и существование не совпадают.</a:t>
          </a:r>
        </a:p>
        <a:p>
          <a:pPr lvl="0" algn="ctr" defTabSz="889000">
            <a:lnSpc>
              <a:spcPct val="90000"/>
            </a:lnSpc>
            <a:spcBef>
              <a:spcPct val="0"/>
            </a:spcBef>
            <a:spcAft>
              <a:spcPct val="35000"/>
            </a:spcAft>
          </a:pPr>
          <a:r>
            <a:rPr lang="ru-RU" sz="2400" kern="1200" dirty="0" smtClean="0">
              <a:solidFill>
                <a:schemeClr val="tx1"/>
              </a:solidFill>
              <a:latin typeface="Times New Roman" pitchFamily="18" charset="0"/>
              <a:cs typeface="Times New Roman" pitchFamily="18" charset="0"/>
            </a:rPr>
            <a:t>Вещам присуща сущность, но сущность не объясняет их существования.</a:t>
          </a:r>
        </a:p>
        <a:p>
          <a:pPr lvl="0" algn="ctr" defTabSz="889000">
            <a:lnSpc>
              <a:spcPct val="90000"/>
            </a:lnSpc>
            <a:spcBef>
              <a:spcPct val="0"/>
            </a:spcBef>
            <a:spcAft>
              <a:spcPct val="35000"/>
            </a:spcAft>
          </a:pPr>
          <a:r>
            <a:rPr lang="ru-RU" sz="2400" kern="1200" dirty="0" smtClean="0">
              <a:solidFill>
                <a:schemeClr val="tx1"/>
              </a:solidFill>
              <a:latin typeface="Times New Roman" pitchFamily="18" charset="0"/>
              <a:cs typeface="Times New Roman" pitchFamily="18" charset="0"/>
            </a:rPr>
            <a:t>Все существующее в мире создано Богом, т.е. зависит от него.</a:t>
          </a:r>
        </a:p>
        <a:p>
          <a:pPr lvl="0" algn="ctr" defTabSz="889000">
            <a:lnSpc>
              <a:spcPct val="90000"/>
            </a:lnSpc>
            <a:spcBef>
              <a:spcPct val="0"/>
            </a:spcBef>
            <a:spcAft>
              <a:spcPct val="35000"/>
            </a:spcAft>
          </a:pPr>
          <a:r>
            <a:rPr lang="ru-RU" sz="2400" kern="1200" dirty="0" err="1" smtClean="0">
              <a:solidFill>
                <a:srgbClr val="FF0000"/>
              </a:solidFill>
              <a:latin typeface="Times New Roman" pitchFamily="18" charset="0"/>
              <a:cs typeface="Times New Roman" pitchFamily="18" charset="0"/>
            </a:rPr>
            <a:t>Тварные</a:t>
          </a:r>
          <a:r>
            <a:rPr lang="ru-RU" sz="2400" kern="1200" dirty="0" smtClean="0">
              <a:solidFill>
                <a:srgbClr val="FF0000"/>
              </a:solidFill>
              <a:latin typeface="Times New Roman" pitchFamily="18" charset="0"/>
              <a:cs typeface="Times New Roman" pitchFamily="18" charset="0"/>
            </a:rPr>
            <a:t> вещи существуют </a:t>
          </a:r>
          <a:r>
            <a:rPr lang="ru-RU" sz="2400" kern="1200" dirty="0" smtClean="0">
              <a:solidFill>
                <a:schemeClr val="tx1"/>
              </a:solidFill>
              <a:latin typeface="Times New Roman" pitchFamily="18" charset="0"/>
              <a:cs typeface="Times New Roman" pitchFamily="18" charset="0"/>
            </a:rPr>
            <a:t>не благодаря своей сущности, а </a:t>
          </a:r>
          <a:r>
            <a:rPr lang="ru-RU" sz="2400" kern="1200" dirty="0" smtClean="0">
              <a:solidFill>
                <a:srgbClr val="FF0000"/>
              </a:solidFill>
              <a:latin typeface="Times New Roman" pitchFamily="18" charset="0"/>
              <a:cs typeface="Times New Roman" pitchFamily="18" charset="0"/>
            </a:rPr>
            <a:t>благодаря сопричастности божественному акту творения.</a:t>
          </a:r>
        </a:p>
        <a:p>
          <a:pPr lvl="0" algn="ctr" defTabSz="889000">
            <a:lnSpc>
              <a:spcPct val="90000"/>
            </a:lnSpc>
            <a:spcBef>
              <a:spcPct val="0"/>
            </a:spcBef>
            <a:spcAft>
              <a:spcPct val="35000"/>
            </a:spcAft>
          </a:pPr>
          <a:r>
            <a:rPr lang="ru-RU" sz="2400" kern="1200" dirty="0" smtClean="0">
              <a:solidFill>
                <a:srgbClr val="FF0000"/>
              </a:solidFill>
              <a:latin typeface="Times New Roman" pitchFamily="18" charset="0"/>
              <a:cs typeface="Times New Roman" pitchFamily="18" charset="0"/>
            </a:rPr>
            <a:t>В Боге то есть в бытии простом и несотворенном, сущность и существование совпадают. Сущность Бога определяет его существование.</a:t>
          </a:r>
        </a:p>
        <a:p>
          <a:pPr lvl="0" algn="l" defTabSz="889000">
            <a:lnSpc>
              <a:spcPct val="90000"/>
            </a:lnSpc>
            <a:spcBef>
              <a:spcPct val="0"/>
            </a:spcBef>
            <a:spcAft>
              <a:spcPct val="35000"/>
            </a:spcAft>
          </a:pPr>
          <a:r>
            <a:rPr lang="ru-RU" sz="2800" kern="1200" dirty="0" smtClean="0">
              <a:solidFill>
                <a:srgbClr val="FF0000"/>
              </a:solidFill>
              <a:latin typeface="Times New Roman" pitchFamily="18" charset="0"/>
              <a:cs typeface="Times New Roman" pitchFamily="18" charset="0"/>
            </a:rPr>
            <a:t>Т.О. , мир материальных вещей существует не в силу собственной природы, а является чем-то совершенно случайным, зависимым от создателя.</a:t>
          </a:r>
        </a:p>
        <a:p>
          <a:pPr lvl="0" algn="l" defTabSz="889000">
            <a:lnSpc>
              <a:spcPct val="90000"/>
            </a:lnSpc>
            <a:spcBef>
              <a:spcPct val="0"/>
            </a:spcBef>
            <a:spcAft>
              <a:spcPct val="35000"/>
            </a:spcAft>
          </a:pPr>
          <a:r>
            <a:rPr lang="ru-RU" sz="2800" kern="1200" dirty="0" smtClean="0">
              <a:solidFill>
                <a:srgbClr val="FF0000"/>
              </a:solidFill>
              <a:latin typeface="Times New Roman" pitchFamily="18" charset="0"/>
              <a:cs typeface="Times New Roman" pitchFamily="18" charset="0"/>
            </a:rPr>
            <a:t>В сущности вещи  не заложено существование этой вещи. В противоположность этому Бог- бытие абсолютно необходимое, а, следовательно, должен существовать, ибо это заключено в его сущности.</a:t>
          </a:r>
        </a:p>
        <a:p>
          <a:pPr lvl="0" algn="ctr" defTabSz="889000">
            <a:lnSpc>
              <a:spcPct val="90000"/>
            </a:lnSpc>
            <a:spcBef>
              <a:spcPct val="0"/>
            </a:spcBef>
            <a:spcAft>
              <a:spcPct val="35000"/>
            </a:spcAft>
          </a:pPr>
          <a:endParaRPr lang="ru-RU" sz="2800" kern="1200" dirty="0" smtClean="0">
            <a:solidFill>
              <a:srgbClr val="FF0000"/>
            </a:solidFill>
            <a:latin typeface="Times New Roman" pitchFamily="18" charset="0"/>
            <a:cs typeface="Times New Roman" pitchFamily="18" charset="0"/>
          </a:endParaRPr>
        </a:p>
        <a:p>
          <a:pPr lvl="0" algn="ctr" defTabSz="889000">
            <a:lnSpc>
              <a:spcPct val="90000"/>
            </a:lnSpc>
            <a:spcBef>
              <a:spcPct val="0"/>
            </a:spcBef>
            <a:spcAft>
              <a:spcPct val="35000"/>
            </a:spcAft>
          </a:pPr>
          <a:endParaRPr lang="ru-RU" sz="2000" kern="1200" dirty="0" smtClean="0">
            <a:solidFill>
              <a:schemeClr val="tx1"/>
            </a:solidFill>
            <a:latin typeface="Times New Roman" pitchFamily="18" charset="0"/>
            <a:cs typeface="Times New Roman" pitchFamily="18" charset="0"/>
          </a:endParaRPr>
        </a:p>
        <a:p>
          <a:pPr lvl="0" algn="ctr" defTabSz="889000">
            <a:lnSpc>
              <a:spcPct val="90000"/>
            </a:lnSpc>
            <a:spcBef>
              <a:spcPct val="0"/>
            </a:spcBef>
            <a:spcAft>
              <a:spcPct val="35000"/>
            </a:spcAft>
          </a:pPr>
          <a:endParaRPr lang="ru-RU" sz="2000" kern="1200" dirty="0" smtClean="0">
            <a:solidFill>
              <a:schemeClr val="tx1"/>
            </a:solidFill>
            <a:latin typeface="Times New Roman" pitchFamily="18" charset="0"/>
            <a:cs typeface="Times New Roman" pitchFamily="18" charset="0"/>
          </a:endParaRPr>
        </a:p>
      </dsp:txBody>
      <dsp:txXfrm>
        <a:off x="335344" y="2156"/>
        <a:ext cx="11426405" cy="6855843"/>
      </dsp:txXfrm>
    </dsp:sp>
  </dsp:spTree>
</dsp:drawing>
</file>

<file path=ppt/diagrams/drawing3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77E9A7-09A2-405D-8080-025F66098EFA}">
      <dsp:nvSpPr>
        <dsp:cNvPr id="0" name=""/>
        <dsp:cNvSpPr/>
      </dsp:nvSpPr>
      <dsp:spPr>
        <a:xfrm>
          <a:off x="1464923" y="1369"/>
          <a:ext cx="9070808" cy="5442485"/>
        </a:xfrm>
        <a:prstGeom prst="rect">
          <a:avLst/>
        </a:prstGeom>
        <a:gradFill rotWithShape="0">
          <a:gsLst>
            <a:gs pos="0">
              <a:schemeClr val="accent1">
                <a:shade val="80000"/>
                <a:hueOff val="0"/>
                <a:satOff val="0"/>
                <a:lumOff val="0"/>
                <a:alphaOff val="0"/>
                <a:satMod val="103000"/>
                <a:lumMod val="102000"/>
                <a:tint val="94000"/>
              </a:schemeClr>
            </a:gs>
            <a:gs pos="50000">
              <a:schemeClr val="accent1">
                <a:shade val="80000"/>
                <a:hueOff val="0"/>
                <a:satOff val="0"/>
                <a:lumOff val="0"/>
                <a:alphaOff val="0"/>
                <a:satMod val="110000"/>
                <a:lumMod val="100000"/>
                <a:shade val="100000"/>
              </a:schemeClr>
            </a:gs>
            <a:gs pos="100000">
              <a:schemeClr val="accent1">
                <a:shade val="8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60020" tIns="160020" rIns="160020" bIns="160020" numCol="1" spcCol="1270" anchor="ctr" anchorCtr="0">
          <a:noAutofit/>
        </a:bodyPr>
        <a:lstStyle/>
        <a:p>
          <a:pPr lvl="0" algn="ctr" defTabSz="1866900">
            <a:lnSpc>
              <a:spcPct val="90000"/>
            </a:lnSpc>
            <a:spcBef>
              <a:spcPct val="0"/>
            </a:spcBef>
            <a:spcAft>
              <a:spcPct val="35000"/>
            </a:spcAft>
          </a:pPr>
          <a:r>
            <a:rPr lang="ru-RU" sz="4200" kern="1200" dirty="0" smtClean="0">
              <a:latin typeface="Times New Roman" pitchFamily="18" charset="0"/>
              <a:cs typeface="Times New Roman" pitchFamily="18" charset="0"/>
            </a:rPr>
            <a:t>Одна из проблем схоластики – </a:t>
          </a:r>
          <a:r>
            <a:rPr lang="ru-RU" sz="4200" kern="1200" dirty="0" smtClean="0">
              <a:solidFill>
                <a:srgbClr val="FF0000"/>
              </a:solidFill>
              <a:latin typeface="Times New Roman" pitchFamily="18" charset="0"/>
              <a:cs typeface="Times New Roman" pitchFamily="18" charset="0"/>
            </a:rPr>
            <a:t>степень познаваемости сотворенного мира, т.е. соотношение единичных вещей и общих понятий, отражающих их сущность </a:t>
          </a:r>
          <a:r>
            <a:rPr lang="ru-RU" sz="4200" kern="1200" dirty="0" smtClean="0">
              <a:latin typeface="Times New Roman" pitchFamily="18" charset="0"/>
              <a:cs typeface="Times New Roman" pitchFamily="18" charset="0"/>
            </a:rPr>
            <a:t>(универсалий) Разрешение этой проблемы вылилось в противостояние </a:t>
          </a:r>
          <a:r>
            <a:rPr lang="ru-RU" sz="4200" kern="1200" dirty="0" smtClean="0">
              <a:solidFill>
                <a:srgbClr val="FF0000"/>
              </a:solidFill>
              <a:latin typeface="Times New Roman" pitchFamily="18" charset="0"/>
              <a:cs typeface="Times New Roman" pitchFamily="18" charset="0"/>
            </a:rPr>
            <a:t>школ реализма и номинализма.</a:t>
          </a:r>
          <a:endParaRPr lang="ru-RU" sz="4200" kern="1200" dirty="0">
            <a:solidFill>
              <a:srgbClr val="FF0000"/>
            </a:solidFill>
          </a:endParaRPr>
        </a:p>
      </dsp:txBody>
      <dsp:txXfrm>
        <a:off x="1464923" y="1369"/>
        <a:ext cx="9070808" cy="5442485"/>
      </dsp:txXfrm>
    </dsp:sp>
  </dsp:spTree>
</dsp:drawing>
</file>

<file path=ppt/diagrams/drawing3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77E9A7-09A2-405D-8080-025F66098EFA}">
      <dsp:nvSpPr>
        <dsp:cNvPr id="0" name=""/>
        <dsp:cNvSpPr/>
      </dsp:nvSpPr>
      <dsp:spPr>
        <a:xfrm>
          <a:off x="802778" y="126"/>
          <a:ext cx="10395099" cy="6237059"/>
        </a:xfrm>
        <a:prstGeom prst="rect">
          <a:avLst/>
        </a:prstGeom>
        <a:gradFill rotWithShape="0">
          <a:gsLst>
            <a:gs pos="0">
              <a:schemeClr val="accent1">
                <a:shade val="80000"/>
                <a:hueOff val="0"/>
                <a:satOff val="0"/>
                <a:lumOff val="0"/>
                <a:alphaOff val="0"/>
                <a:satMod val="103000"/>
                <a:lumMod val="102000"/>
                <a:tint val="94000"/>
              </a:schemeClr>
            </a:gs>
            <a:gs pos="50000">
              <a:schemeClr val="accent1">
                <a:shade val="80000"/>
                <a:hueOff val="0"/>
                <a:satOff val="0"/>
                <a:lumOff val="0"/>
                <a:alphaOff val="0"/>
                <a:satMod val="110000"/>
                <a:lumMod val="100000"/>
                <a:shade val="100000"/>
              </a:schemeClr>
            </a:gs>
            <a:gs pos="100000">
              <a:schemeClr val="accent1">
                <a:shade val="8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ru-RU" sz="2700" kern="1200" dirty="0" smtClean="0">
              <a:solidFill>
                <a:srgbClr val="FF0000"/>
              </a:solidFill>
              <a:latin typeface="Times New Roman" pitchFamily="18" charset="0"/>
              <a:cs typeface="Times New Roman" pitchFamily="18" charset="0"/>
            </a:rPr>
            <a:t>Реализм: </a:t>
          </a:r>
          <a:r>
            <a:rPr lang="ru-RU" sz="2700" kern="1200" dirty="0" smtClean="0">
              <a:latin typeface="Times New Roman" pitchFamily="18" charset="0"/>
              <a:cs typeface="Times New Roman" pitchFamily="18" charset="0"/>
            </a:rPr>
            <a:t>Ансельм Кентерберийский, Фома Аквинский.</a:t>
          </a:r>
        </a:p>
        <a:p>
          <a:pPr lvl="0" algn="ctr" defTabSz="1200150">
            <a:lnSpc>
              <a:spcPct val="90000"/>
            </a:lnSpc>
            <a:spcBef>
              <a:spcPct val="0"/>
            </a:spcBef>
            <a:spcAft>
              <a:spcPct val="35000"/>
            </a:spcAft>
          </a:pPr>
          <a:r>
            <a:rPr lang="ru-RU" sz="2700" kern="1200" dirty="0" smtClean="0">
              <a:latin typeface="Times New Roman" pitchFamily="18" charset="0"/>
              <a:cs typeface="Times New Roman" pitchFamily="18" charset="0"/>
            </a:rPr>
            <a:t> В основе их представлений о соотношении единичных вещей и общих понятий (универсалий) лежало учение Платона об идеях. Первоначальным истинным бытием </a:t>
          </a:r>
          <a:r>
            <a:rPr lang="ru-RU" sz="2700" kern="1200" dirty="0" smtClean="0">
              <a:solidFill>
                <a:srgbClr val="FF0000"/>
              </a:solidFill>
              <a:latin typeface="Times New Roman" pitchFamily="18" charset="0"/>
              <a:cs typeface="Times New Roman" pitchFamily="18" charset="0"/>
            </a:rPr>
            <a:t> является мир общих понятий, идей, универсалий,</a:t>
          </a:r>
          <a:r>
            <a:rPr lang="ru-RU" sz="2700" kern="1200" dirty="0" smtClean="0">
              <a:latin typeface="Times New Roman" pitchFamily="18" charset="0"/>
              <a:cs typeface="Times New Roman" pitchFamily="18" charset="0"/>
            </a:rPr>
            <a:t> а не реальный физический мир. Универсалии имеют реальное существование и предшествуют существованию единичных вещей.( Вначале появляется идея стола, а потом создается сам стол).</a:t>
          </a:r>
          <a:br>
            <a:rPr lang="ru-RU" sz="2700" kern="1200" dirty="0" smtClean="0">
              <a:latin typeface="Times New Roman" pitchFamily="18" charset="0"/>
              <a:cs typeface="Times New Roman" pitchFamily="18" charset="0"/>
            </a:rPr>
          </a:br>
          <a:r>
            <a:rPr lang="ru-RU" sz="2700" kern="1200" dirty="0" smtClean="0">
              <a:solidFill>
                <a:srgbClr val="FF0000"/>
              </a:solidFill>
              <a:latin typeface="Times New Roman" pitchFamily="18" charset="0"/>
              <a:cs typeface="Times New Roman" pitchFamily="18" charset="0"/>
            </a:rPr>
            <a:t>Номинализм.: </a:t>
          </a:r>
          <a:r>
            <a:rPr lang="ru-RU" sz="2700" kern="1200" dirty="0" smtClean="0">
              <a:latin typeface="Times New Roman" pitchFamily="18" charset="0"/>
              <a:cs typeface="Times New Roman" pitchFamily="18" charset="0"/>
            </a:rPr>
            <a:t>Дунст Скотт, Уильям Оккам. </a:t>
          </a:r>
        </a:p>
        <a:p>
          <a:pPr lvl="0" algn="ctr" defTabSz="1200150">
            <a:lnSpc>
              <a:spcPct val="90000"/>
            </a:lnSpc>
            <a:spcBef>
              <a:spcPct val="0"/>
            </a:spcBef>
            <a:spcAft>
              <a:spcPct val="35000"/>
            </a:spcAft>
          </a:pPr>
          <a:r>
            <a:rPr lang="ru-RU" sz="2700" kern="1200" dirty="0" smtClean="0">
              <a:latin typeface="Times New Roman" pitchFamily="18" charset="0"/>
              <a:cs typeface="Times New Roman" pitchFamily="18" charset="0"/>
            </a:rPr>
            <a:t>Общие понятия есть лишь имена, которыми мы наделяем реально существующие единичные вещи. Общие понятия это не самостоятельные вещи, а лишь мысли, имена, создаваемые нашим умом в результате абстрагирования признаков, общих для тех или иных предметов и явлений. В Божественном разуме нет каких-либо общих понятий. Они появляются уже после сотворения мира.</a:t>
          </a:r>
          <a:endParaRPr lang="ru-RU" sz="2700" kern="1200" dirty="0"/>
        </a:p>
      </dsp:txBody>
      <dsp:txXfrm>
        <a:off x="802778" y="126"/>
        <a:ext cx="10395099" cy="6237059"/>
      </dsp:txXfrm>
    </dsp:sp>
  </dsp:spTree>
</dsp:drawing>
</file>

<file path=ppt/diagrams/drawing3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7669DF-B089-4822-A678-084810DD1319}">
      <dsp:nvSpPr>
        <dsp:cNvPr id="0" name=""/>
        <dsp:cNvSpPr/>
      </dsp:nvSpPr>
      <dsp:spPr>
        <a:xfrm>
          <a:off x="7125" y="0"/>
          <a:ext cx="11983451" cy="6849852"/>
        </a:xfrm>
        <a:prstGeom prst="rect">
          <a:avLst/>
        </a:prstGeom>
        <a:gradFill rotWithShape="0">
          <a:gsLst>
            <a:gs pos="0">
              <a:schemeClr val="accent1">
                <a:shade val="80000"/>
                <a:hueOff val="0"/>
                <a:satOff val="0"/>
                <a:lumOff val="0"/>
                <a:alphaOff val="0"/>
                <a:satMod val="103000"/>
                <a:lumMod val="102000"/>
                <a:tint val="94000"/>
              </a:schemeClr>
            </a:gs>
            <a:gs pos="50000">
              <a:schemeClr val="accent1">
                <a:shade val="80000"/>
                <a:hueOff val="0"/>
                <a:satOff val="0"/>
                <a:lumOff val="0"/>
                <a:alphaOff val="0"/>
                <a:satMod val="110000"/>
                <a:lumMod val="100000"/>
                <a:shade val="100000"/>
              </a:schemeClr>
            </a:gs>
            <a:gs pos="100000">
              <a:schemeClr val="accent1">
                <a:shade val="8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889000">
            <a:lnSpc>
              <a:spcPct val="90000"/>
            </a:lnSpc>
            <a:spcBef>
              <a:spcPct val="0"/>
            </a:spcBef>
            <a:spcAft>
              <a:spcPct val="35000"/>
            </a:spcAft>
          </a:pPr>
          <a:r>
            <a:rPr lang="ru-RU" sz="2800" kern="1200" dirty="0" smtClean="0">
              <a:solidFill>
                <a:srgbClr val="FF0000"/>
              </a:solidFill>
              <a:latin typeface="Times New Roman" pitchFamily="18" charset="0"/>
              <a:cs typeface="Times New Roman" pitchFamily="18" charset="0"/>
            </a:rPr>
            <a:t>Схоластика:</a:t>
          </a:r>
        </a:p>
        <a:p>
          <a:pPr lvl="0" algn="ctr" defTabSz="889000">
            <a:lnSpc>
              <a:spcPct val="90000"/>
            </a:lnSpc>
            <a:spcBef>
              <a:spcPct val="0"/>
            </a:spcBef>
            <a:spcAft>
              <a:spcPct val="35000"/>
            </a:spcAft>
          </a:pPr>
          <a:r>
            <a:rPr lang="ru-RU" sz="2800" kern="1200" dirty="0" smtClean="0">
              <a:solidFill>
                <a:srgbClr val="FF0000"/>
              </a:solidFill>
              <a:latin typeface="Times New Roman" pitchFamily="18" charset="0"/>
              <a:cs typeface="Times New Roman" pitchFamily="18" charset="0"/>
            </a:rPr>
            <a:t>1. Рационалистическое направление. Ансельм Кентерберийский, Фома Аквинский, </a:t>
          </a:r>
          <a:r>
            <a:rPr lang="ru-RU" sz="2800" kern="1200" dirty="0" err="1" smtClean="0">
              <a:solidFill>
                <a:srgbClr val="FF0000"/>
              </a:solidFill>
              <a:latin typeface="Times New Roman" pitchFamily="18" charset="0"/>
              <a:cs typeface="Times New Roman" pitchFamily="18" charset="0"/>
            </a:rPr>
            <a:t>Дунс</a:t>
          </a:r>
          <a:r>
            <a:rPr lang="ru-RU" sz="2800" kern="1200" dirty="0" smtClean="0">
              <a:solidFill>
                <a:srgbClr val="FF0000"/>
              </a:solidFill>
              <a:latin typeface="Times New Roman" pitchFamily="18" charset="0"/>
              <a:cs typeface="Times New Roman" pitchFamily="18" charset="0"/>
            </a:rPr>
            <a:t> Скотт, Уильям Оккам.</a:t>
          </a:r>
        </a:p>
        <a:p>
          <a:pPr lvl="0" algn="ctr" defTabSz="889000">
            <a:lnSpc>
              <a:spcPct val="90000"/>
            </a:lnSpc>
            <a:spcBef>
              <a:spcPct val="0"/>
            </a:spcBef>
            <a:spcAft>
              <a:spcPct val="35000"/>
            </a:spcAft>
          </a:pPr>
          <a:r>
            <a:rPr lang="ru-RU" sz="2800" kern="1200" dirty="0" smtClean="0">
              <a:solidFill>
                <a:schemeClr val="tx1"/>
              </a:solidFill>
              <a:latin typeface="Times New Roman" pitchFamily="18" charset="0"/>
              <a:cs typeface="Times New Roman" pitchFamily="18" charset="0"/>
            </a:rPr>
            <a:t>Рационализм – философское направление, полагающее человеческий разум способным познавать законы природы и общества, а также единственным источником познания, не нуждающимся в чувственном опыте.</a:t>
          </a:r>
        </a:p>
        <a:p>
          <a:pPr lvl="0" algn="ctr" defTabSz="889000">
            <a:lnSpc>
              <a:spcPct val="90000"/>
            </a:lnSpc>
            <a:spcBef>
              <a:spcPct val="0"/>
            </a:spcBef>
            <a:spcAft>
              <a:spcPct val="35000"/>
            </a:spcAft>
          </a:pPr>
          <a:r>
            <a:rPr lang="ru-RU" sz="2800" kern="1200" dirty="0" smtClean="0">
              <a:solidFill>
                <a:srgbClr val="FF0000"/>
              </a:solidFill>
              <a:latin typeface="Times New Roman" pitchFamily="18" charset="0"/>
              <a:cs typeface="Times New Roman" pitchFamily="18" charset="0"/>
            </a:rPr>
            <a:t>2. Мистическое направление. Бернар </a:t>
          </a:r>
          <a:r>
            <a:rPr lang="ru-RU" sz="2800" kern="1200" dirty="0" err="1" smtClean="0">
              <a:solidFill>
                <a:srgbClr val="FF0000"/>
              </a:solidFill>
              <a:latin typeface="Times New Roman" pitchFamily="18" charset="0"/>
              <a:cs typeface="Times New Roman" pitchFamily="18" charset="0"/>
            </a:rPr>
            <a:t>Клервосский</a:t>
          </a:r>
          <a:r>
            <a:rPr lang="ru-RU" sz="2800" kern="1200" dirty="0" smtClean="0">
              <a:solidFill>
                <a:srgbClr val="FF0000"/>
              </a:solidFill>
              <a:latin typeface="Times New Roman" pitchFamily="18" charset="0"/>
              <a:cs typeface="Times New Roman" pitchFamily="18" charset="0"/>
            </a:rPr>
            <a:t>.  </a:t>
          </a:r>
          <a:r>
            <a:rPr lang="ru-RU" sz="2800" kern="1200" dirty="0" err="1" smtClean="0">
              <a:solidFill>
                <a:srgbClr val="FF0000"/>
              </a:solidFill>
              <a:latin typeface="Times New Roman" pitchFamily="18" charset="0"/>
              <a:cs typeface="Times New Roman" pitchFamily="18" charset="0"/>
            </a:rPr>
            <a:t>Бонавентура</a:t>
          </a:r>
          <a:r>
            <a:rPr lang="ru-RU" sz="2800" kern="1200" dirty="0" smtClean="0">
              <a:solidFill>
                <a:srgbClr val="FF0000"/>
              </a:solidFill>
              <a:latin typeface="Times New Roman" pitchFamily="18" charset="0"/>
              <a:cs typeface="Times New Roman" pitchFamily="18" charset="0"/>
            </a:rPr>
            <a:t> (Джованни </a:t>
          </a:r>
          <a:r>
            <a:rPr lang="ru-RU" sz="2800" kern="1200" dirty="0" err="1" smtClean="0">
              <a:solidFill>
                <a:srgbClr val="FF0000"/>
              </a:solidFill>
              <a:latin typeface="Times New Roman" pitchFamily="18" charset="0"/>
              <a:cs typeface="Times New Roman" pitchFamily="18" charset="0"/>
            </a:rPr>
            <a:t>Фиданца</a:t>
          </a:r>
          <a:r>
            <a:rPr lang="ru-RU" sz="2800" kern="1200" dirty="0" smtClean="0">
              <a:solidFill>
                <a:srgbClr val="FF0000"/>
              </a:solidFill>
              <a:latin typeface="Times New Roman" pitchFamily="18" charset="0"/>
              <a:cs typeface="Times New Roman" pitchFamily="18" charset="0"/>
            </a:rPr>
            <a:t>),  </a:t>
          </a:r>
          <a:r>
            <a:rPr lang="ru-RU" sz="2800" kern="1200" dirty="0" err="1" smtClean="0">
              <a:solidFill>
                <a:srgbClr val="FF0000"/>
              </a:solidFill>
              <a:latin typeface="Times New Roman" pitchFamily="18" charset="0"/>
              <a:cs typeface="Times New Roman" pitchFamily="18" charset="0"/>
            </a:rPr>
            <a:t>Мейстер</a:t>
          </a:r>
          <a:r>
            <a:rPr lang="ru-RU" sz="2800" kern="1200" dirty="0" smtClean="0">
              <a:solidFill>
                <a:srgbClr val="FF0000"/>
              </a:solidFill>
              <a:latin typeface="Times New Roman" pitchFamily="18" charset="0"/>
              <a:cs typeface="Times New Roman" pitchFamily="18" charset="0"/>
            </a:rPr>
            <a:t> </a:t>
          </a:r>
          <a:r>
            <a:rPr lang="ru-RU" sz="2800" kern="1200" dirty="0" err="1" smtClean="0">
              <a:solidFill>
                <a:srgbClr val="FF0000"/>
              </a:solidFill>
              <a:latin typeface="Times New Roman" pitchFamily="18" charset="0"/>
              <a:cs typeface="Times New Roman" pitchFamily="18" charset="0"/>
            </a:rPr>
            <a:t>Эйкхарт</a:t>
          </a:r>
          <a:endParaRPr lang="ru-RU" sz="2800" kern="1200" dirty="0" smtClean="0">
            <a:solidFill>
              <a:srgbClr val="FF0000"/>
            </a:solidFill>
            <a:latin typeface="Times New Roman" pitchFamily="18" charset="0"/>
            <a:cs typeface="Times New Roman" pitchFamily="18" charset="0"/>
          </a:endParaRPr>
        </a:p>
        <a:p>
          <a:pPr lvl="0" algn="ctr" defTabSz="889000">
            <a:lnSpc>
              <a:spcPct val="90000"/>
            </a:lnSpc>
            <a:spcBef>
              <a:spcPct val="0"/>
            </a:spcBef>
            <a:spcAft>
              <a:spcPct val="35000"/>
            </a:spcAft>
          </a:pPr>
          <a:r>
            <a:rPr lang="ru-RU" sz="2800" kern="1200" dirty="0" smtClean="0">
              <a:solidFill>
                <a:schemeClr val="tx1"/>
              </a:solidFill>
              <a:latin typeface="Times New Roman" pitchFamily="18" charset="0"/>
              <a:cs typeface="Times New Roman" pitchFamily="18" charset="0"/>
            </a:rPr>
            <a:t>Мистическое направление: </a:t>
          </a:r>
        </a:p>
        <a:p>
          <a:pPr lvl="0" algn="ctr" defTabSz="889000">
            <a:lnSpc>
              <a:spcPct val="90000"/>
            </a:lnSpc>
            <a:spcBef>
              <a:spcPct val="0"/>
            </a:spcBef>
            <a:spcAft>
              <a:spcPct val="35000"/>
            </a:spcAft>
          </a:pPr>
          <a:r>
            <a:rPr lang="ru-RU" sz="2800" kern="1200" dirty="0" smtClean="0">
              <a:solidFill>
                <a:schemeClr val="tx1"/>
              </a:solidFill>
              <a:latin typeface="Times New Roman" pitchFamily="18" charset="0"/>
              <a:cs typeface="Times New Roman" pitchFamily="18" charset="0"/>
            </a:rPr>
            <a:t>-Бернар </a:t>
          </a:r>
          <a:r>
            <a:rPr lang="ru-RU" sz="2800" kern="1200" dirty="0" err="1" smtClean="0">
              <a:solidFill>
                <a:schemeClr val="tx1"/>
              </a:solidFill>
              <a:latin typeface="Times New Roman" pitchFamily="18" charset="0"/>
              <a:cs typeface="Times New Roman" pitchFamily="18" charset="0"/>
            </a:rPr>
            <a:t>Клервосский</a:t>
          </a:r>
          <a:r>
            <a:rPr lang="ru-RU" sz="2800" kern="1200" dirty="0" smtClean="0">
              <a:solidFill>
                <a:schemeClr val="tx1"/>
              </a:solidFill>
              <a:latin typeface="Times New Roman" pitchFamily="18" charset="0"/>
              <a:cs typeface="Times New Roman" pitchFamily="18" charset="0"/>
            </a:rPr>
            <a:t> (общение с Богом предполагает аскетизм и подвижничество мистической практики);</a:t>
          </a:r>
        </a:p>
        <a:p>
          <a:pPr lvl="0" algn="ctr" defTabSz="889000">
            <a:lnSpc>
              <a:spcPct val="90000"/>
            </a:lnSpc>
            <a:spcBef>
              <a:spcPct val="0"/>
            </a:spcBef>
            <a:spcAft>
              <a:spcPct val="35000"/>
            </a:spcAft>
          </a:pPr>
          <a:r>
            <a:rPr lang="ru-RU" sz="2800" kern="1200" dirty="0" smtClean="0">
              <a:solidFill>
                <a:schemeClr val="tx1"/>
              </a:solidFill>
              <a:latin typeface="Times New Roman" pitchFamily="18" charset="0"/>
              <a:cs typeface="Times New Roman" pitchFamily="18" charset="0"/>
            </a:rPr>
            <a:t>  -</a:t>
          </a:r>
          <a:r>
            <a:rPr lang="ru-RU" sz="2800" kern="1200" dirty="0" err="1" smtClean="0">
              <a:solidFill>
                <a:schemeClr val="tx1"/>
              </a:solidFill>
              <a:latin typeface="Times New Roman" pitchFamily="18" charset="0"/>
              <a:cs typeface="Times New Roman" pitchFamily="18" charset="0"/>
            </a:rPr>
            <a:t>Бонавентура</a:t>
          </a:r>
          <a:r>
            <a:rPr lang="ru-RU" sz="2800" kern="1200" dirty="0" smtClean="0">
              <a:solidFill>
                <a:schemeClr val="tx1"/>
              </a:solidFill>
              <a:latin typeface="Times New Roman" pitchFamily="18" charset="0"/>
              <a:cs typeface="Times New Roman" pitchFamily="18" charset="0"/>
            </a:rPr>
            <a:t> (всякое познание – </a:t>
          </a:r>
          <a:r>
            <a:rPr lang="ru-RU" sz="2800" kern="1200" dirty="0" err="1" smtClean="0">
              <a:solidFill>
                <a:schemeClr val="tx1"/>
              </a:solidFill>
              <a:latin typeface="Times New Roman" pitchFamily="18" charset="0"/>
              <a:cs typeface="Times New Roman" pitchFamily="18" charset="0"/>
            </a:rPr>
            <a:t>познание</a:t>
          </a:r>
          <a:r>
            <a:rPr lang="ru-RU" sz="2800" kern="1200" dirty="0" smtClean="0">
              <a:solidFill>
                <a:schemeClr val="tx1"/>
              </a:solidFill>
              <a:latin typeface="Times New Roman" pitchFamily="18" charset="0"/>
              <a:cs typeface="Times New Roman" pitchFamily="18" charset="0"/>
            </a:rPr>
            <a:t> Бога, поэтому познание Бога осуществляется через познание собственной души);</a:t>
          </a:r>
        </a:p>
        <a:p>
          <a:pPr lvl="0" algn="ctr" defTabSz="889000">
            <a:lnSpc>
              <a:spcPct val="90000"/>
            </a:lnSpc>
            <a:spcBef>
              <a:spcPct val="0"/>
            </a:spcBef>
            <a:spcAft>
              <a:spcPct val="35000"/>
            </a:spcAft>
          </a:pPr>
          <a:r>
            <a:rPr lang="ru-RU" sz="2800" kern="1200" dirty="0" smtClean="0">
              <a:solidFill>
                <a:schemeClr val="tx1"/>
              </a:solidFill>
              <a:latin typeface="Times New Roman" pitchFamily="18" charset="0"/>
              <a:cs typeface="Times New Roman" pitchFamily="18" charset="0"/>
            </a:rPr>
            <a:t>-  </a:t>
          </a:r>
          <a:r>
            <a:rPr lang="ru-RU" sz="2800" kern="1200" dirty="0" err="1" smtClean="0">
              <a:solidFill>
                <a:schemeClr val="tx1"/>
              </a:solidFill>
              <a:latin typeface="Times New Roman" pitchFamily="18" charset="0"/>
              <a:cs typeface="Times New Roman" pitchFamily="18" charset="0"/>
            </a:rPr>
            <a:t>Мейстер</a:t>
          </a:r>
          <a:r>
            <a:rPr lang="ru-RU" sz="2800" kern="1200" dirty="0" smtClean="0">
              <a:solidFill>
                <a:schemeClr val="tx1"/>
              </a:solidFill>
              <a:latin typeface="Times New Roman" pitchFamily="18" charset="0"/>
              <a:cs typeface="Times New Roman" pitchFamily="18" charset="0"/>
            </a:rPr>
            <a:t> </a:t>
          </a:r>
          <a:r>
            <a:rPr lang="ru-RU" sz="2800" kern="1200" dirty="0" err="1" smtClean="0">
              <a:solidFill>
                <a:schemeClr val="tx1"/>
              </a:solidFill>
              <a:latin typeface="Times New Roman" pitchFamily="18" charset="0"/>
              <a:cs typeface="Times New Roman" pitchFamily="18" charset="0"/>
            </a:rPr>
            <a:t>Эйкхарт</a:t>
          </a:r>
          <a:r>
            <a:rPr lang="ru-RU" sz="2800" kern="1200" dirty="0" smtClean="0">
              <a:solidFill>
                <a:schemeClr val="tx1"/>
              </a:solidFill>
              <a:latin typeface="Times New Roman" pitchFamily="18" charset="0"/>
              <a:cs typeface="Times New Roman" pitchFamily="18" charset="0"/>
            </a:rPr>
            <a:t> (Бог во всем. « Бог мне ближе, чем я сам себе». Человек судит о Боге как о личности по себе. Мистический пантеизм. </a:t>
          </a:r>
          <a:r>
            <a:rPr lang="ru-RU" sz="2800" kern="1200" dirty="0" smtClean="0">
              <a:solidFill>
                <a:srgbClr val="FF0000"/>
              </a:solidFill>
              <a:latin typeface="Times New Roman" pitchFamily="18" charset="0"/>
              <a:cs typeface="Times New Roman" pitchFamily="18" charset="0"/>
            </a:rPr>
            <a:t>Пантеизм – учение  о единстве Бога и мира, идеальной и материальной сущности.)</a:t>
          </a:r>
          <a:endParaRPr lang="ru-RU" sz="2800" kern="1200" dirty="0" smtClean="0">
            <a:solidFill>
              <a:schemeClr val="tx1"/>
            </a:solidFill>
            <a:latin typeface="Times New Roman" pitchFamily="18" charset="0"/>
            <a:cs typeface="Times New Roman" pitchFamily="18" charset="0"/>
          </a:endParaRPr>
        </a:p>
      </dsp:txBody>
      <dsp:txXfrm>
        <a:off x="7125" y="0"/>
        <a:ext cx="11983451" cy="6849852"/>
      </dsp:txXfrm>
    </dsp:sp>
  </dsp:spTree>
</dsp:drawing>
</file>

<file path=ppt/diagrams/drawing3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7669DF-B089-4822-A678-084810DD1319}">
      <dsp:nvSpPr>
        <dsp:cNvPr id="0" name=""/>
        <dsp:cNvSpPr/>
      </dsp:nvSpPr>
      <dsp:spPr>
        <a:xfrm>
          <a:off x="1283273" y="391"/>
          <a:ext cx="9434109" cy="5660465"/>
        </a:xfrm>
        <a:prstGeom prst="rect">
          <a:avLst/>
        </a:prstGeom>
        <a:gradFill rotWithShape="0">
          <a:gsLst>
            <a:gs pos="0">
              <a:schemeClr val="accent1">
                <a:shade val="80000"/>
                <a:hueOff val="0"/>
                <a:satOff val="0"/>
                <a:lumOff val="0"/>
                <a:alphaOff val="0"/>
                <a:satMod val="103000"/>
                <a:lumMod val="102000"/>
                <a:tint val="94000"/>
              </a:schemeClr>
            </a:gs>
            <a:gs pos="50000">
              <a:schemeClr val="accent1">
                <a:shade val="80000"/>
                <a:hueOff val="0"/>
                <a:satOff val="0"/>
                <a:lumOff val="0"/>
                <a:alphaOff val="0"/>
                <a:satMod val="110000"/>
                <a:lumMod val="100000"/>
                <a:shade val="100000"/>
              </a:schemeClr>
            </a:gs>
            <a:gs pos="100000">
              <a:schemeClr val="accent1">
                <a:shade val="8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52400" tIns="152400" rIns="152400" bIns="152400" numCol="1" spcCol="1270" anchor="ctr" anchorCtr="0">
          <a:noAutofit/>
        </a:bodyPr>
        <a:lstStyle/>
        <a:p>
          <a:pPr lvl="0" algn="ctr" defTabSz="889000">
            <a:lnSpc>
              <a:spcPct val="90000"/>
            </a:lnSpc>
            <a:spcBef>
              <a:spcPct val="0"/>
            </a:spcBef>
            <a:spcAft>
              <a:spcPct val="35000"/>
            </a:spcAft>
          </a:pPr>
          <a:r>
            <a:rPr lang="ru-RU" sz="4000" kern="1200" dirty="0" smtClean="0">
              <a:solidFill>
                <a:schemeClr val="bg1"/>
              </a:solidFill>
              <a:latin typeface="Times New Roman" pitchFamily="18" charset="0"/>
              <a:cs typeface="Times New Roman" pitchFamily="18" charset="0"/>
            </a:rPr>
            <a:t>Вывод: Просмотрев основные положения философии Средних веков, можно сказать, что отдельно философии не существовало.</a:t>
          </a:r>
        </a:p>
        <a:p>
          <a:pPr lvl="0" algn="ctr" defTabSz="889000">
            <a:lnSpc>
              <a:spcPct val="90000"/>
            </a:lnSpc>
            <a:spcBef>
              <a:spcPct val="0"/>
            </a:spcBef>
            <a:spcAft>
              <a:spcPct val="35000"/>
            </a:spcAft>
          </a:pPr>
          <a:r>
            <a:rPr lang="ru-RU" sz="4000" kern="1200" dirty="0" smtClean="0">
              <a:solidFill>
                <a:schemeClr val="bg1"/>
              </a:solidFill>
              <a:latin typeface="Times New Roman" pitchFamily="18" charset="0"/>
              <a:cs typeface="Times New Roman" pitchFamily="18" charset="0"/>
            </a:rPr>
            <a:t>Было только богословие с намеками на вышедшую позднее из нее науку.</a:t>
          </a:r>
        </a:p>
      </dsp:txBody>
      <dsp:txXfrm>
        <a:off x="1283273" y="391"/>
        <a:ext cx="9434109" cy="566046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59C2EC-CB5D-4658-A32D-FBDD08C9ABB7}">
      <dsp:nvSpPr>
        <dsp:cNvPr id="0" name=""/>
        <dsp:cNvSpPr/>
      </dsp:nvSpPr>
      <dsp:spPr>
        <a:xfrm>
          <a:off x="648066" y="3206412"/>
          <a:ext cx="4572329" cy="2743397"/>
        </a:xfrm>
        <a:prstGeom prst="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ru-RU" sz="2600" kern="1200" dirty="0" smtClean="0">
              <a:latin typeface="Times New Roman" pitchFamily="18" charset="0"/>
              <a:cs typeface="Times New Roman" pitchFamily="18" charset="0"/>
            </a:rPr>
            <a:t>Основная задача философов средневековья – осмысление и разъяснение текстов Библии – Ветхого и Нового Заветов. Но при этом философия существовала с опорой на древнегреческих мыслителей.</a:t>
          </a:r>
        </a:p>
      </dsp:txBody>
      <dsp:txXfrm>
        <a:off x="648066" y="3206412"/>
        <a:ext cx="4572329" cy="2743397"/>
      </dsp:txXfrm>
    </dsp:sp>
    <dsp:sp modelId="{AAF4B2CC-A627-40C9-BEAE-D6D96171E480}">
      <dsp:nvSpPr>
        <dsp:cNvPr id="0" name=""/>
        <dsp:cNvSpPr/>
      </dsp:nvSpPr>
      <dsp:spPr>
        <a:xfrm>
          <a:off x="6264716" y="3096346"/>
          <a:ext cx="4572329" cy="2743397"/>
        </a:xfrm>
        <a:prstGeom prst="rect">
          <a:avLst/>
        </a:prstGeom>
        <a:gradFill rotWithShape="0">
          <a:gsLst>
            <a:gs pos="0">
              <a:schemeClr val="accent5">
                <a:hueOff val="-3379271"/>
                <a:satOff val="-8710"/>
                <a:lumOff val="-5883"/>
                <a:alphaOff val="0"/>
                <a:satMod val="103000"/>
                <a:lumMod val="102000"/>
                <a:tint val="94000"/>
              </a:schemeClr>
            </a:gs>
            <a:gs pos="50000">
              <a:schemeClr val="accent5">
                <a:hueOff val="-3379271"/>
                <a:satOff val="-8710"/>
                <a:lumOff val="-5883"/>
                <a:alphaOff val="0"/>
                <a:satMod val="110000"/>
                <a:lumMod val="100000"/>
                <a:shade val="100000"/>
              </a:schemeClr>
            </a:gs>
            <a:gs pos="100000">
              <a:schemeClr val="accent5">
                <a:hueOff val="-3379271"/>
                <a:satOff val="-8710"/>
                <a:lumOff val="-5883"/>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ru-RU" sz="2600" kern="1200" dirty="0" smtClean="0">
              <a:latin typeface="Times New Roman" pitchFamily="18" charset="0"/>
              <a:cs typeface="Times New Roman" pitchFamily="18" charset="0"/>
            </a:rPr>
            <a:t>Философия Средних веков существует в единстве с теологией – богословием.</a:t>
          </a:r>
          <a:endParaRPr lang="ru-RU" sz="2600" kern="1200" dirty="0">
            <a:latin typeface="Times New Roman" pitchFamily="18" charset="0"/>
            <a:cs typeface="Times New Roman" pitchFamily="18" charset="0"/>
          </a:endParaRPr>
        </a:p>
      </dsp:txBody>
      <dsp:txXfrm>
        <a:off x="6264716" y="3096346"/>
        <a:ext cx="4572329" cy="2743397"/>
      </dsp:txXfrm>
    </dsp:sp>
    <dsp:sp modelId="{F1E27177-6914-4051-8616-DE56480D2B5B}">
      <dsp:nvSpPr>
        <dsp:cNvPr id="0" name=""/>
        <dsp:cNvSpPr/>
      </dsp:nvSpPr>
      <dsp:spPr>
        <a:xfrm>
          <a:off x="2520298" y="216016"/>
          <a:ext cx="6417995" cy="2743397"/>
        </a:xfrm>
        <a:prstGeom prst="rect">
          <a:avLst/>
        </a:prstGeom>
        <a:gradFill rotWithShape="0">
          <a:gsLst>
            <a:gs pos="0">
              <a:schemeClr val="accent5">
                <a:hueOff val="-6758543"/>
                <a:satOff val="-17419"/>
                <a:lumOff val="-11765"/>
                <a:alphaOff val="0"/>
                <a:satMod val="103000"/>
                <a:lumMod val="102000"/>
                <a:tint val="94000"/>
              </a:schemeClr>
            </a:gs>
            <a:gs pos="50000">
              <a:schemeClr val="accent5">
                <a:hueOff val="-6758543"/>
                <a:satOff val="-17419"/>
                <a:lumOff val="-11765"/>
                <a:alphaOff val="0"/>
                <a:satMod val="110000"/>
                <a:lumMod val="100000"/>
                <a:shade val="100000"/>
              </a:schemeClr>
            </a:gs>
            <a:gs pos="100000">
              <a:schemeClr val="accent5">
                <a:hueOff val="-6758543"/>
                <a:satOff val="-17419"/>
                <a:lumOff val="-11765"/>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ru-RU" sz="2600" kern="1200" dirty="0" smtClean="0">
              <a:latin typeface="Times New Roman" pitchFamily="18" charset="0"/>
              <a:cs typeface="Times New Roman" pitchFamily="18" charset="0"/>
            </a:rPr>
            <a:t>Философия этого периода основа на  христианском вероучении, церковной догме, использованию религиозного понятийного аппарата</a:t>
          </a:r>
          <a:endParaRPr lang="ru-RU" sz="2600" kern="1200" dirty="0">
            <a:latin typeface="Times New Roman" pitchFamily="18" charset="0"/>
            <a:cs typeface="Times New Roman" pitchFamily="18" charset="0"/>
          </a:endParaRPr>
        </a:p>
      </dsp:txBody>
      <dsp:txXfrm>
        <a:off x="2520298" y="216016"/>
        <a:ext cx="6417995" cy="274339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1DA6543-79F6-4546-B4B5-8BA4D3DA8F57}">
      <dsp:nvSpPr>
        <dsp:cNvPr id="0" name=""/>
        <dsp:cNvSpPr/>
      </dsp:nvSpPr>
      <dsp:spPr>
        <a:xfrm>
          <a:off x="3672420" y="864105"/>
          <a:ext cx="3660195" cy="1048448"/>
        </a:xfrm>
        <a:prstGeom prst="rect">
          <a:avLst/>
        </a:prstGeom>
        <a:gradFill rotWithShape="0">
          <a:gsLst>
            <a:gs pos="0">
              <a:schemeClr val="accent1">
                <a:shade val="80000"/>
                <a:hueOff val="0"/>
                <a:satOff val="0"/>
                <a:lumOff val="0"/>
                <a:alphaOff val="0"/>
                <a:satMod val="103000"/>
                <a:lumMod val="102000"/>
                <a:tint val="94000"/>
              </a:schemeClr>
            </a:gs>
            <a:gs pos="50000">
              <a:schemeClr val="accent1">
                <a:shade val="80000"/>
                <a:hueOff val="0"/>
                <a:satOff val="0"/>
                <a:lumOff val="0"/>
                <a:alphaOff val="0"/>
                <a:satMod val="110000"/>
                <a:lumMod val="100000"/>
                <a:shade val="100000"/>
              </a:schemeClr>
            </a:gs>
            <a:gs pos="100000">
              <a:schemeClr val="accent1">
                <a:shade val="8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ru-RU" sz="2100" kern="1200" dirty="0" smtClean="0">
              <a:solidFill>
                <a:srgbClr val="C00000"/>
              </a:solidFill>
              <a:latin typeface="Times New Roman" pitchFamily="18" charset="0"/>
              <a:cs typeface="Times New Roman" pitchFamily="18" charset="0"/>
            </a:rPr>
            <a:t>Онтологические проблемы:</a:t>
          </a:r>
        </a:p>
      </dsp:txBody>
      <dsp:txXfrm>
        <a:off x="3672420" y="864105"/>
        <a:ext cx="3660195" cy="1048448"/>
      </dsp:txXfrm>
    </dsp:sp>
    <dsp:sp modelId="{BB9EA419-FAC2-439D-8A29-89CB07A62D3F}">
      <dsp:nvSpPr>
        <dsp:cNvPr id="0" name=""/>
        <dsp:cNvSpPr/>
      </dsp:nvSpPr>
      <dsp:spPr>
        <a:xfrm>
          <a:off x="216024" y="1656189"/>
          <a:ext cx="3660195" cy="2196116"/>
        </a:xfrm>
        <a:prstGeom prst="rect">
          <a:avLst/>
        </a:prstGeom>
        <a:gradFill rotWithShape="0">
          <a:gsLst>
            <a:gs pos="0">
              <a:schemeClr val="accent1">
                <a:shade val="80000"/>
                <a:hueOff val="87321"/>
                <a:satOff val="-1564"/>
                <a:lumOff val="6646"/>
                <a:alphaOff val="0"/>
                <a:satMod val="103000"/>
                <a:lumMod val="102000"/>
                <a:tint val="94000"/>
              </a:schemeClr>
            </a:gs>
            <a:gs pos="50000">
              <a:schemeClr val="accent1">
                <a:shade val="80000"/>
                <a:hueOff val="87321"/>
                <a:satOff val="-1564"/>
                <a:lumOff val="6646"/>
                <a:alphaOff val="0"/>
                <a:satMod val="110000"/>
                <a:lumMod val="100000"/>
                <a:shade val="100000"/>
              </a:schemeClr>
            </a:gs>
            <a:gs pos="100000">
              <a:schemeClr val="accent1">
                <a:shade val="80000"/>
                <a:hueOff val="87321"/>
                <a:satOff val="-1564"/>
                <a:lumOff val="6646"/>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ru-RU" sz="2100" kern="1200" dirty="0" smtClean="0">
              <a:solidFill>
                <a:schemeClr val="tx1"/>
              </a:solidFill>
            </a:rPr>
            <a:t>-</a:t>
          </a:r>
          <a:r>
            <a:rPr lang="ru-RU" sz="2100" kern="1200" dirty="0" err="1" smtClean="0">
              <a:solidFill>
                <a:srgbClr val="C00000"/>
              </a:solidFill>
              <a:latin typeface="Times New Roman" pitchFamily="18" charset="0"/>
              <a:cs typeface="Times New Roman" pitchFamily="18" charset="0"/>
            </a:rPr>
            <a:t>теоцентризм</a:t>
          </a:r>
          <a:r>
            <a:rPr lang="ru-RU" sz="2100" kern="1200" dirty="0" smtClean="0">
              <a:solidFill>
                <a:srgbClr val="C00000"/>
              </a:solidFill>
              <a:latin typeface="Times New Roman" pitchFamily="18" charset="0"/>
              <a:cs typeface="Times New Roman" pitchFamily="18" charset="0"/>
            </a:rPr>
            <a:t> </a:t>
          </a:r>
          <a:r>
            <a:rPr lang="ru-RU" sz="2100" kern="1200" dirty="0" smtClean="0">
              <a:solidFill>
                <a:schemeClr val="tx1"/>
              </a:solidFill>
              <a:latin typeface="Times New Roman" pitchFamily="18" charset="0"/>
              <a:cs typeface="Times New Roman" pitchFamily="18" charset="0"/>
            </a:rPr>
            <a:t>– бог, понимается как высшая реальность, как беспредельное всемогущество, определяющее и творящее все сущее;</a:t>
          </a:r>
        </a:p>
      </dsp:txBody>
      <dsp:txXfrm>
        <a:off x="216024" y="1656189"/>
        <a:ext cx="3660195" cy="2196116"/>
      </dsp:txXfrm>
    </dsp:sp>
    <dsp:sp modelId="{1243CEA1-AC7B-41AD-8C3B-CE64BA6F290A}">
      <dsp:nvSpPr>
        <dsp:cNvPr id="0" name=""/>
        <dsp:cNvSpPr/>
      </dsp:nvSpPr>
      <dsp:spPr>
        <a:xfrm>
          <a:off x="7200811" y="1440157"/>
          <a:ext cx="3660195" cy="2196116"/>
        </a:xfrm>
        <a:prstGeom prst="rect">
          <a:avLst/>
        </a:prstGeom>
        <a:gradFill rotWithShape="0">
          <a:gsLst>
            <a:gs pos="0">
              <a:schemeClr val="accent1">
                <a:shade val="80000"/>
                <a:hueOff val="174641"/>
                <a:satOff val="-3128"/>
                <a:lumOff val="13293"/>
                <a:alphaOff val="0"/>
                <a:satMod val="103000"/>
                <a:lumMod val="102000"/>
                <a:tint val="94000"/>
              </a:schemeClr>
            </a:gs>
            <a:gs pos="50000">
              <a:schemeClr val="accent1">
                <a:shade val="80000"/>
                <a:hueOff val="174641"/>
                <a:satOff val="-3128"/>
                <a:lumOff val="13293"/>
                <a:alphaOff val="0"/>
                <a:satMod val="110000"/>
                <a:lumMod val="100000"/>
                <a:shade val="100000"/>
              </a:schemeClr>
            </a:gs>
            <a:gs pos="100000">
              <a:schemeClr val="accent1">
                <a:shade val="80000"/>
                <a:hueOff val="174641"/>
                <a:satOff val="-3128"/>
                <a:lumOff val="13293"/>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ru-RU" sz="2100" kern="1200" dirty="0" smtClean="0">
              <a:solidFill>
                <a:schemeClr val="tx1"/>
              </a:solidFill>
              <a:latin typeface="Times New Roman" pitchFamily="18" charset="0"/>
              <a:cs typeface="Times New Roman" pitchFamily="18" charset="0"/>
            </a:rPr>
            <a:t>-</a:t>
          </a:r>
          <a:r>
            <a:rPr lang="ru-RU" sz="2100" kern="1200" dirty="0" err="1" smtClean="0">
              <a:solidFill>
                <a:srgbClr val="C00000"/>
              </a:solidFill>
              <a:latin typeface="Times New Roman" pitchFamily="18" charset="0"/>
              <a:cs typeface="Times New Roman" pitchFamily="18" charset="0"/>
            </a:rPr>
            <a:t>креацинизм</a:t>
          </a:r>
          <a:r>
            <a:rPr lang="ru-RU" sz="2100" kern="1200" dirty="0" smtClean="0">
              <a:solidFill>
                <a:srgbClr val="C00000"/>
              </a:solidFill>
              <a:latin typeface="Times New Roman" pitchFamily="18" charset="0"/>
              <a:cs typeface="Times New Roman" pitchFamily="18" charset="0"/>
            </a:rPr>
            <a:t> </a:t>
          </a:r>
          <a:r>
            <a:rPr lang="ru-RU" sz="2100" kern="1200" dirty="0" smtClean="0">
              <a:solidFill>
                <a:schemeClr val="tx1"/>
              </a:solidFill>
              <a:latin typeface="Times New Roman" pitchFamily="18" charset="0"/>
              <a:cs typeface="Times New Roman" pitchFamily="18" charset="0"/>
            </a:rPr>
            <a:t>– мировоззрение, основанное на принципе творения мира Бога из ничего. Бог – истинная реальность и благо. Мир содержит зло, источник зла небытие;</a:t>
          </a:r>
          <a:endParaRPr lang="ru-RU" sz="2100" kern="1200" dirty="0">
            <a:solidFill>
              <a:schemeClr val="tx1"/>
            </a:solidFill>
            <a:latin typeface="Times New Roman" pitchFamily="18" charset="0"/>
            <a:cs typeface="Times New Roman" pitchFamily="18" charset="0"/>
          </a:endParaRPr>
        </a:p>
      </dsp:txBody>
      <dsp:txXfrm>
        <a:off x="7200811" y="1440157"/>
        <a:ext cx="3660195" cy="2196116"/>
      </dsp:txXfrm>
    </dsp:sp>
    <dsp:sp modelId="{F5290D52-0DFA-47E9-A3DE-292BBAE55B1B}">
      <dsp:nvSpPr>
        <dsp:cNvPr id="0" name=""/>
        <dsp:cNvSpPr/>
      </dsp:nvSpPr>
      <dsp:spPr>
        <a:xfrm>
          <a:off x="3744416" y="3456383"/>
          <a:ext cx="3660195" cy="2196116"/>
        </a:xfrm>
        <a:prstGeom prst="rect">
          <a:avLst/>
        </a:prstGeom>
        <a:gradFill rotWithShape="0">
          <a:gsLst>
            <a:gs pos="0">
              <a:schemeClr val="accent1">
                <a:shade val="80000"/>
                <a:hueOff val="261962"/>
                <a:satOff val="-4692"/>
                <a:lumOff val="19939"/>
                <a:alphaOff val="0"/>
                <a:satMod val="103000"/>
                <a:lumMod val="102000"/>
                <a:tint val="94000"/>
              </a:schemeClr>
            </a:gs>
            <a:gs pos="50000">
              <a:schemeClr val="accent1">
                <a:shade val="80000"/>
                <a:hueOff val="261962"/>
                <a:satOff val="-4692"/>
                <a:lumOff val="19939"/>
                <a:alphaOff val="0"/>
                <a:satMod val="110000"/>
                <a:lumMod val="100000"/>
                <a:shade val="100000"/>
              </a:schemeClr>
            </a:gs>
            <a:gs pos="100000">
              <a:schemeClr val="accent1">
                <a:shade val="80000"/>
                <a:hueOff val="261962"/>
                <a:satOff val="-4692"/>
                <a:lumOff val="19939"/>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ru-RU" sz="2100" kern="1200" dirty="0" smtClean="0">
              <a:solidFill>
                <a:schemeClr val="tx1"/>
              </a:solidFill>
              <a:latin typeface="Times New Roman" pitchFamily="18" charset="0"/>
              <a:cs typeface="Times New Roman" pitchFamily="18" charset="0"/>
            </a:rPr>
            <a:t>-</a:t>
          </a:r>
          <a:r>
            <a:rPr lang="ru-RU" sz="2100" kern="1200" dirty="0" smtClean="0">
              <a:solidFill>
                <a:srgbClr val="C00000"/>
              </a:solidFill>
              <a:latin typeface="Times New Roman" pitchFamily="18" charset="0"/>
              <a:cs typeface="Times New Roman" pitchFamily="18" charset="0"/>
            </a:rPr>
            <a:t>провиденциализм</a:t>
          </a:r>
          <a:r>
            <a:rPr lang="ru-RU" sz="2100" kern="1200" dirty="0" smtClean="0">
              <a:solidFill>
                <a:schemeClr val="tx1"/>
              </a:solidFill>
              <a:latin typeface="Times New Roman" pitchFamily="18" charset="0"/>
              <a:cs typeface="Times New Roman" pitchFamily="18" charset="0"/>
            </a:rPr>
            <a:t> – система взглядов, в соответствии с которой всеми мировыми событиями, в том числе историей и поведением отдельных людей управляет божественное </a:t>
          </a:r>
          <a:r>
            <a:rPr lang="ru-RU" sz="2100" kern="1200" dirty="0" smtClean="0">
              <a:solidFill>
                <a:srgbClr val="C00000"/>
              </a:solidFill>
              <a:latin typeface="Times New Roman" pitchFamily="18" charset="0"/>
              <a:cs typeface="Times New Roman" pitchFamily="18" charset="0"/>
            </a:rPr>
            <a:t>провидение.</a:t>
          </a:r>
          <a:endParaRPr lang="ru-RU" sz="2100" kern="1200" dirty="0">
            <a:solidFill>
              <a:srgbClr val="C00000"/>
            </a:solidFill>
            <a:latin typeface="Times New Roman" pitchFamily="18" charset="0"/>
            <a:cs typeface="Times New Roman" pitchFamily="18" charset="0"/>
          </a:endParaRPr>
        </a:p>
      </dsp:txBody>
      <dsp:txXfrm>
        <a:off x="3744416" y="3456383"/>
        <a:ext cx="3660195" cy="2196116"/>
      </dsp:txXfrm>
    </dsp:sp>
    <dsp:sp modelId="{6C8962FB-3914-4FE2-A722-802F0C61BC10}">
      <dsp:nvSpPr>
        <dsp:cNvPr id="0" name=""/>
        <dsp:cNvSpPr/>
      </dsp:nvSpPr>
      <dsp:spPr>
        <a:xfrm>
          <a:off x="2808321" y="72013"/>
          <a:ext cx="5742919" cy="1048470"/>
        </a:xfrm>
        <a:prstGeom prst="rect">
          <a:avLst/>
        </a:prstGeom>
        <a:gradFill rotWithShape="0">
          <a:gsLst>
            <a:gs pos="0">
              <a:schemeClr val="accent1">
                <a:shade val="80000"/>
                <a:hueOff val="349283"/>
                <a:satOff val="-6256"/>
                <a:lumOff val="26585"/>
                <a:alphaOff val="0"/>
                <a:satMod val="103000"/>
                <a:lumMod val="102000"/>
                <a:tint val="94000"/>
              </a:schemeClr>
            </a:gs>
            <a:gs pos="50000">
              <a:schemeClr val="accent1">
                <a:shade val="80000"/>
                <a:hueOff val="349283"/>
                <a:satOff val="-6256"/>
                <a:lumOff val="26585"/>
                <a:alphaOff val="0"/>
                <a:satMod val="110000"/>
                <a:lumMod val="100000"/>
                <a:shade val="100000"/>
              </a:schemeClr>
            </a:gs>
            <a:gs pos="100000">
              <a:schemeClr val="accent1">
                <a:shade val="80000"/>
                <a:hueOff val="349283"/>
                <a:satOff val="-6256"/>
                <a:lumOff val="26585"/>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ru-RU" sz="2100" kern="1200" dirty="0" smtClean="0">
              <a:latin typeface="Times New Roman" pitchFamily="18" charset="0"/>
              <a:cs typeface="Times New Roman" pitchFamily="18" charset="0"/>
            </a:rPr>
            <a:t>Основные проблемы средневековой философии:</a:t>
          </a:r>
          <a:endParaRPr lang="ru-RU" sz="2100" kern="1200" dirty="0">
            <a:latin typeface="Times New Roman" pitchFamily="18" charset="0"/>
            <a:cs typeface="Times New Roman" pitchFamily="18" charset="0"/>
          </a:endParaRPr>
        </a:p>
      </dsp:txBody>
      <dsp:txXfrm>
        <a:off x="2808321" y="72013"/>
        <a:ext cx="5742919" cy="104847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FD4E65-BB03-410E-A280-259E399A006D}">
      <dsp:nvSpPr>
        <dsp:cNvPr id="0" name=""/>
        <dsp:cNvSpPr/>
      </dsp:nvSpPr>
      <dsp:spPr>
        <a:xfrm>
          <a:off x="21010" y="8339"/>
          <a:ext cx="11568259" cy="4604692"/>
        </a:xfrm>
        <a:prstGeom prst="rect">
          <a:avLst/>
        </a:prstGeom>
        <a:gradFill rotWithShape="0">
          <a:gsLst>
            <a:gs pos="0">
              <a:schemeClr val="accent1">
                <a:shade val="50000"/>
                <a:hueOff val="0"/>
                <a:satOff val="0"/>
                <a:lumOff val="0"/>
                <a:alphaOff val="0"/>
                <a:satMod val="103000"/>
                <a:lumMod val="102000"/>
                <a:tint val="94000"/>
              </a:schemeClr>
            </a:gs>
            <a:gs pos="50000">
              <a:schemeClr val="accent1">
                <a:shade val="50000"/>
                <a:hueOff val="0"/>
                <a:satOff val="0"/>
                <a:lumOff val="0"/>
                <a:alphaOff val="0"/>
                <a:satMod val="110000"/>
                <a:lumMod val="100000"/>
                <a:shade val="100000"/>
              </a:schemeClr>
            </a:gs>
            <a:gs pos="100000">
              <a:schemeClr val="accent1">
                <a:shade val="5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ru-RU" sz="3600" kern="1200" dirty="0" smtClean="0">
              <a:solidFill>
                <a:srgbClr val="C00000"/>
              </a:solidFill>
              <a:latin typeface="Times New Roman" pitchFamily="18" charset="0"/>
              <a:cs typeface="Times New Roman" pitchFamily="18" charset="0"/>
            </a:rPr>
            <a:t>Онтология Средневековой философии: Доказательство бытия Бога.</a:t>
          </a:r>
        </a:p>
        <a:p>
          <a:pPr lvl="0" algn="ctr" defTabSz="1600200">
            <a:lnSpc>
              <a:spcPct val="90000"/>
            </a:lnSpc>
            <a:spcBef>
              <a:spcPct val="0"/>
            </a:spcBef>
            <a:spcAft>
              <a:spcPct val="35000"/>
            </a:spcAft>
          </a:pPr>
          <a:r>
            <a:rPr lang="ru-RU" sz="3600" kern="1200" dirty="0" smtClean="0">
              <a:latin typeface="Times New Roman" pitchFamily="18" charset="0"/>
              <a:cs typeface="Times New Roman" pitchFamily="18" charset="0"/>
            </a:rPr>
            <a:t>-Ансельм  Кентерберийский предложил онтологическое доказательство бытия Бога.</a:t>
          </a:r>
        </a:p>
        <a:p>
          <a:pPr lvl="0" algn="ctr" defTabSz="1600200">
            <a:lnSpc>
              <a:spcPct val="90000"/>
            </a:lnSpc>
            <a:spcBef>
              <a:spcPct val="0"/>
            </a:spcBef>
            <a:spcAft>
              <a:spcPct val="35000"/>
            </a:spcAft>
          </a:pPr>
          <a:r>
            <a:rPr lang="ru-RU" sz="3600" kern="1200" dirty="0" smtClean="0">
              <a:latin typeface="Times New Roman" pitchFamily="18" charset="0"/>
              <a:cs typeface="Times New Roman" pitchFamily="18" charset="0"/>
            </a:rPr>
            <a:t>-Фома Аквинский разработал 5 доказательств бытия Бога.</a:t>
          </a:r>
        </a:p>
      </dsp:txBody>
      <dsp:txXfrm>
        <a:off x="21010" y="8339"/>
        <a:ext cx="11568259" cy="4604692"/>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F406C8D-06C4-4123-BFAA-C53E2095BA52}">
      <dsp:nvSpPr>
        <dsp:cNvPr id="0" name=""/>
        <dsp:cNvSpPr/>
      </dsp:nvSpPr>
      <dsp:spPr>
        <a:xfrm>
          <a:off x="3110" y="220532"/>
          <a:ext cx="7573638" cy="5108070"/>
        </a:xfrm>
        <a:prstGeom prst="rect">
          <a:avLst/>
        </a:prstGeom>
        <a:gradFill rotWithShape="0">
          <a:gsLst>
            <a:gs pos="0">
              <a:schemeClr val="accent1">
                <a:shade val="50000"/>
                <a:hueOff val="0"/>
                <a:satOff val="0"/>
                <a:lumOff val="0"/>
                <a:alphaOff val="0"/>
                <a:satMod val="103000"/>
                <a:lumMod val="102000"/>
                <a:tint val="94000"/>
              </a:schemeClr>
            </a:gs>
            <a:gs pos="50000">
              <a:schemeClr val="accent1">
                <a:shade val="50000"/>
                <a:hueOff val="0"/>
                <a:satOff val="0"/>
                <a:lumOff val="0"/>
                <a:alphaOff val="0"/>
                <a:satMod val="110000"/>
                <a:lumMod val="100000"/>
                <a:shade val="100000"/>
              </a:schemeClr>
            </a:gs>
            <a:gs pos="100000">
              <a:schemeClr val="accent1">
                <a:shade val="5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ru-RU" sz="2400" kern="1200" dirty="0" smtClean="0">
              <a:solidFill>
                <a:srgbClr val="C00000"/>
              </a:solidFill>
              <a:latin typeface="Times New Roman" pitchFamily="18" charset="0"/>
              <a:cs typeface="Times New Roman" pitchFamily="18" charset="0"/>
            </a:rPr>
            <a:t>-Гносеологические проблемы. </a:t>
          </a:r>
          <a:r>
            <a:rPr lang="ru-RU" sz="2400" kern="1200" dirty="0" smtClean="0">
              <a:latin typeface="Times New Roman" pitchFamily="18" charset="0"/>
              <a:cs typeface="Times New Roman" pitchFamily="18" charset="0"/>
            </a:rPr>
            <a:t>Как познать истинную реальность, Бога? С помощью каких способностей человек может постичь Бога? Акцент делается на Вере и Разуме.</a:t>
          </a:r>
          <a:br>
            <a:rPr lang="ru-RU" sz="2400" kern="1200" dirty="0" smtClean="0">
              <a:latin typeface="Times New Roman" pitchFamily="18" charset="0"/>
              <a:cs typeface="Times New Roman" pitchFamily="18" charset="0"/>
            </a:rPr>
          </a:br>
          <a:endParaRPr lang="ru-RU" sz="2400" kern="1200" dirty="0" smtClean="0">
            <a:latin typeface="Times New Roman" pitchFamily="18" charset="0"/>
            <a:cs typeface="Times New Roman" pitchFamily="18" charset="0"/>
          </a:endParaRPr>
        </a:p>
        <a:p>
          <a:pPr lvl="0" algn="ctr" defTabSz="1066800">
            <a:lnSpc>
              <a:spcPct val="90000"/>
            </a:lnSpc>
            <a:spcBef>
              <a:spcPct val="0"/>
            </a:spcBef>
            <a:spcAft>
              <a:spcPct val="35000"/>
            </a:spcAft>
          </a:pPr>
          <a:r>
            <a:rPr lang="ru-RU" sz="2400" kern="1200" dirty="0" smtClean="0">
              <a:latin typeface="Times New Roman" pitchFamily="18" charset="0"/>
              <a:cs typeface="Times New Roman" pitchFamily="18" charset="0"/>
            </a:rPr>
            <a:t>Тертуллиан: «Верую, ибо абсурдно».(разум не в силах постичь то, что дано вере)(2-3 </a:t>
          </a:r>
          <a:r>
            <a:rPr lang="ru-RU" sz="2400" kern="1200" dirty="0" err="1" smtClean="0">
              <a:latin typeface="Times New Roman" pitchFamily="18" charset="0"/>
              <a:cs typeface="Times New Roman" pitchFamily="18" charset="0"/>
            </a:rPr>
            <a:t>вв</a:t>
          </a:r>
          <a:r>
            <a:rPr lang="ru-RU" sz="2400" kern="1200" dirty="0" smtClean="0">
              <a:latin typeface="Times New Roman" pitchFamily="18" charset="0"/>
              <a:cs typeface="Times New Roman" pitchFamily="18" charset="0"/>
            </a:rPr>
            <a:t>);</a:t>
          </a:r>
          <a:br>
            <a:rPr lang="ru-RU" sz="2400" kern="1200" dirty="0" smtClean="0">
              <a:latin typeface="Times New Roman" pitchFamily="18" charset="0"/>
              <a:cs typeface="Times New Roman" pitchFamily="18" charset="0"/>
            </a:rPr>
          </a:br>
          <a:endParaRPr lang="ru-RU" sz="2400" kern="1200" dirty="0" smtClean="0">
            <a:latin typeface="Times New Roman" pitchFamily="18" charset="0"/>
            <a:cs typeface="Times New Roman" pitchFamily="18" charset="0"/>
          </a:endParaRPr>
        </a:p>
        <a:p>
          <a:pPr lvl="0" algn="ctr" defTabSz="1066800">
            <a:lnSpc>
              <a:spcPct val="90000"/>
            </a:lnSpc>
            <a:spcBef>
              <a:spcPct val="0"/>
            </a:spcBef>
            <a:spcAft>
              <a:spcPct val="35000"/>
            </a:spcAft>
          </a:pPr>
          <a:r>
            <a:rPr lang="ru-RU" sz="2400" kern="1200" dirty="0" smtClean="0">
              <a:latin typeface="Times New Roman" pitchFamily="18" charset="0"/>
              <a:cs typeface="Times New Roman" pitchFamily="18" charset="0"/>
            </a:rPr>
            <a:t>Августин Блаженный: «Верую, чтобы понимать».(вера и разум одинаково важны в познании, но при этом разуму отводилась подчиненная роль)(4-5 вв.);</a:t>
          </a:r>
        </a:p>
        <a:p>
          <a:pPr lvl="0" algn="ctr" defTabSz="1066800">
            <a:lnSpc>
              <a:spcPct val="90000"/>
            </a:lnSpc>
            <a:spcBef>
              <a:spcPct val="0"/>
            </a:spcBef>
            <a:spcAft>
              <a:spcPct val="35000"/>
            </a:spcAft>
          </a:pPr>
          <a:r>
            <a:rPr lang="ru-RU" sz="2400" kern="1200" dirty="0" smtClean="0">
              <a:latin typeface="Times New Roman" pitchFamily="18" charset="0"/>
              <a:cs typeface="Times New Roman" pitchFamily="18" charset="0"/>
            </a:rPr>
            <a:t>Фома Аквинский отстаивал идею гармонии веры и разума(13в).</a:t>
          </a:r>
          <a:br>
            <a:rPr lang="ru-RU" sz="2400" kern="1200" dirty="0" smtClean="0">
              <a:latin typeface="Times New Roman" pitchFamily="18" charset="0"/>
              <a:cs typeface="Times New Roman" pitchFamily="18" charset="0"/>
            </a:rPr>
          </a:br>
          <a:endParaRPr lang="ru-RU" sz="2400" kern="1200" dirty="0"/>
        </a:p>
      </dsp:txBody>
      <dsp:txXfrm>
        <a:off x="3110" y="220532"/>
        <a:ext cx="7573638" cy="5108070"/>
      </dsp:txXfrm>
    </dsp:sp>
    <dsp:sp modelId="{1408A2B5-30FE-4F11-AFBA-FC207A6DF87B}">
      <dsp:nvSpPr>
        <dsp:cNvPr id="0" name=""/>
        <dsp:cNvSpPr/>
      </dsp:nvSpPr>
      <dsp:spPr>
        <a:xfrm>
          <a:off x="8334112" y="502476"/>
          <a:ext cx="2968033" cy="4544182"/>
        </a:xfrm>
        <a:prstGeom prst="rect">
          <a:avLst/>
        </a:prstGeom>
        <a:blipFill rotWithShape="0">
          <a:blip xmlns:r="http://schemas.openxmlformats.org/officeDocument/2006/relationships" r:embed="rId1"/>
          <a:stretch>
            <a:fillRect/>
          </a:stretch>
        </a:blip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ru-RU" sz="2400" kern="1200" dirty="0"/>
        </a:p>
      </dsp:txBody>
      <dsp:txXfrm>
        <a:off x="8334112" y="502476"/>
        <a:ext cx="2968033" cy="454418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3AE010-1A7A-4705-AAE7-86D2BDD51333}">
      <dsp:nvSpPr>
        <dsp:cNvPr id="0" name=""/>
        <dsp:cNvSpPr/>
      </dsp:nvSpPr>
      <dsp:spPr>
        <a:xfrm>
          <a:off x="673457" y="3089"/>
          <a:ext cx="9958340" cy="5975004"/>
        </a:xfrm>
        <a:prstGeom prst="rect">
          <a:avLst/>
        </a:prstGeom>
        <a:gradFill rotWithShape="0">
          <a:gsLst>
            <a:gs pos="0">
              <a:schemeClr val="accent1">
                <a:shade val="50000"/>
                <a:hueOff val="0"/>
                <a:satOff val="0"/>
                <a:lumOff val="0"/>
                <a:alphaOff val="0"/>
                <a:satMod val="103000"/>
                <a:lumMod val="102000"/>
                <a:tint val="94000"/>
              </a:schemeClr>
            </a:gs>
            <a:gs pos="50000">
              <a:schemeClr val="accent1">
                <a:shade val="50000"/>
                <a:hueOff val="0"/>
                <a:satOff val="0"/>
                <a:lumOff val="0"/>
                <a:alphaOff val="0"/>
                <a:satMod val="110000"/>
                <a:lumMod val="100000"/>
                <a:shade val="100000"/>
              </a:schemeClr>
            </a:gs>
            <a:gs pos="100000">
              <a:schemeClr val="accent1">
                <a:shade val="5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pPr>
          <a:r>
            <a:rPr lang="ru-RU" sz="3300" kern="1200" dirty="0" smtClean="0">
              <a:latin typeface="Times New Roman" pitchFamily="18" charset="0"/>
              <a:cs typeface="Times New Roman" pitchFamily="18" charset="0"/>
            </a:rPr>
            <a:t>-</a:t>
          </a:r>
          <a:r>
            <a:rPr lang="ru-RU" sz="3300" kern="1200" dirty="0" smtClean="0">
              <a:solidFill>
                <a:srgbClr val="C00000"/>
              </a:solidFill>
              <a:latin typeface="Times New Roman" pitchFamily="18" charset="0"/>
              <a:cs typeface="Times New Roman" pitchFamily="18" charset="0"/>
            </a:rPr>
            <a:t>Антропологические и этические проблемы. </a:t>
          </a:r>
          <a:r>
            <a:rPr lang="ru-RU" sz="3300" kern="1200" dirty="0" smtClean="0">
              <a:latin typeface="Times New Roman" pitchFamily="18" charset="0"/>
              <a:cs typeface="Times New Roman" pitchFamily="18" charset="0"/>
            </a:rPr>
            <a:t>Антропология и этика средневековой философии опираются на четыре христианские догмата: </a:t>
          </a:r>
          <a:r>
            <a:rPr lang="ru-RU" sz="3300" kern="1200" dirty="0" smtClean="0">
              <a:solidFill>
                <a:srgbClr val="C00000"/>
              </a:solidFill>
              <a:latin typeface="Times New Roman" pitchFamily="18" charset="0"/>
              <a:cs typeface="Times New Roman" pitchFamily="18" charset="0"/>
            </a:rPr>
            <a:t>творение, грехопадение, искупление, воскресение. </a:t>
          </a:r>
          <a:r>
            <a:rPr lang="ru-RU" sz="3300" kern="1200" dirty="0" smtClean="0">
              <a:latin typeface="Times New Roman" pitchFamily="18" charset="0"/>
              <a:cs typeface="Times New Roman" pitchFamily="18" charset="0"/>
            </a:rPr>
            <a:t>Бог создал человека, наделив его телом и душой. Поэтому человек имеет особый статус, посредник между царством духа и царством природы. Человек – образ и подобие Бога, поэтому тело и душа должны быть благом. Но именно тело – причина первородного греха человека. Вернуть человека к Богу возможно через искупление, те. Жить в соответствии с заповедями Бога, через духовный рост, через подчинение тела душе</a:t>
          </a:r>
        </a:p>
      </dsp:txBody>
      <dsp:txXfrm>
        <a:off x="673457" y="3089"/>
        <a:ext cx="9958340" cy="5975004"/>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9F0627-37DD-434B-BF18-664C396EA678}">
      <dsp:nvSpPr>
        <dsp:cNvPr id="0" name=""/>
        <dsp:cNvSpPr/>
      </dsp:nvSpPr>
      <dsp:spPr>
        <a:xfrm>
          <a:off x="2297000" y="796"/>
          <a:ext cx="7406654" cy="1411101"/>
        </a:xfrm>
        <a:prstGeom prst="rect">
          <a:avLst/>
        </a:prstGeom>
        <a:gradFill rotWithShape="0">
          <a:gsLst>
            <a:gs pos="0">
              <a:schemeClr val="accent1">
                <a:shade val="80000"/>
                <a:hueOff val="0"/>
                <a:satOff val="0"/>
                <a:lumOff val="0"/>
                <a:alphaOff val="0"/>
                <a:satMod val="103000"/>
                <a:lumMod val="102000"/>
                <a:tint val="94000"/>
              </a:schemeClr>
            </a:gs>
            <a:gs pos="50000">
              <a:schemeClr val="accent1">
                <a:shade val="80000"/>
                <a:hueOff val="0"/>
                <a:satOff val="0"/>
                <a:lumOff val="0"/>
                <a:alphaOff val="0"/>
                <a:satMod val="110000"/>
                <a:lumMod val="100000"/>
                <a:shade val="100000"/>
              </a:schemeClr>
            </a:gs>
            <a:gs pos="100000">
              <a:schemeClr val="accent1">
                <a:shade val="8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56210" tIns="156210" rIns="156210" bIns="156210" numCol="1" spcCol="1270" anchor="ctr" anchorCtr="0">
          <a:noAutofit/>
        </a:bodyPr>
        <a:lstStyle/>
        <a:p>
          <a:pPr lvl="0" algn="ctr" defTabSz="1822450">
            <a:lnSpc>
              <a:spcPct val="90000"/>
            </a:lnSpc>
            <a:spcBef>
              <a:spcPct val="0"/>
            </a:spcBef>
            <a:spcAft>
              <a:spcPct val="35000"/>
            </a:spcAft>
          </a:pPr>
          <a:r>
            <a:rPr lang="ru-RU" sz="4100" kern="1200" dirty="0" smtClean="0">
              <a:solidFill>
                <a:srgbClr val="C00000"/>
              </a:solidFill>
              <a:latin typeface="Times New Roman" pitchFamily="18" charset="0"/>
              <a:cs typeface="Times New Roman" pitchFamily="18" charset="0"/>
            </a:rPr>
            <a:t>Проблемы философии истории</a:t>
          </a:r>
          <a:endParaRPr lang="ru-RU" sz="4100" kern="1200" dirty="0">
            <a:solidFill>
              <a:srgbClr val="C00000"/>
            </a:solidFill>
            <a:latin typeface="Times New Roman" pitchFamily="18" charset="0"/>
            <a:cs typeface="Times New Roman" pitchFamily="18" charset="0"/>
          </a:endParaRPr>
        </a:p>
      </dsp:txBody>
      <dsp:txXfrm>
        <a:off x="2297000" y="796"/>
        <a:ext cx="7406654" cy="1411101"/>
      </dsp:txXfrm>
    </dsp:sp>
    <dsp:sp modelId="{E90FCE61-2957-42DA-8A6F-B27F33D91ED4}">
      <dsp:nvSpPr>
        <dsp:cNvPr id="0" name=""/>
        <dsp:cNvSpPr/>
      </dsp:nvSpPr>
      <dsp:spPr>
        <a:xfrm>
          <a:off x="1271475" y="2152562"/>
          <a:ext cx="9457705" cy="4443992"/>
        </a:xfrm>
        <a:prstGeom prst="rect">
          <a:avLst/>
        </a:prstGeom>
        <a:gradFill rotWithShape="0">
          <a:gsLst>
            <a:gs pos="0">
              <a:schemeClr val="accent1">
                <a:shade val="80000"/>
                <a:hueOff val="349283"/>
                <a:satOff val="-6256"/>
                <a:lumOff val="26585"/>
                <a:alphaOff val="0"/>
                <a:satMod val="103000"/>
                <a:lumMod val="102000"/>
                <a:tint val="94000"/>
              </a:schemeClr>
            </a:gs>
            <a:gs pos="50000">
              <a:schemeClr val="accent1">
                <a:shade val="80000"/>
                <a:hueOff val="349283"/>
                <a:satOff val="-6256"/>
                <a:lumOff val="26585"/>
                <a:alphaOff val="0"/>
                <a:satMod val="110000"/>
                <a:lumMod val="100000"/>
                <a:shade val="100000"/>
              </a:schemeClr>
            </a:gs>
            <a:gs pos="100000">
              <a:schemeClr val="accent1">
                <a:shade val="80000"/>
                <a:hueOff val="349283"/>
                <a:satOff val="-6256"/>
                <a:lumOff val="26585"/>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56210" tIns="156210" rIns="156210" bIns="156210" numCol="1" spcCol="1270" anchor="ctr" anchorCtr="0">
          <a:noAutofit/>
        </a:bodyPr>
        <a:lstStyle/>
        <a:p>
          <a:pPr lvl="0" algn="ctr" defTabSz="1822450">
            <a:lnSpc>
              <a:spcPct val="90000"/>
            </a:lnSpc>
            <a:spcBef>
              <a:spcPct val="0"/>
            </a:spcBef>
            <a:spcAft>
              <a:spcPct val="35000"/>
            </a:spcAft>
          </a:pPr>
          <a:r>
            <a:rPr lang="ru-RU" sz="4100" kern="1200" dirty="0" smtClean="0">
              <a:latin typeface="Times New Roman" pitchFamily="18" charset="0"/>
              <a:cs typeface="Times New Roman" pitchFamily="18" charset="0"/>
            </a:rPr>
            <a:t>История – это линейный процесс, начало которого – акт Божественного творения, а конец-конец света и второе Пришествие Иисуса Христа. </a:t>
          </a:r>
          <a:r>
            <a:rPr lang="ru-RU" sz="4100" kern="1200" dirty="0" smtClean="0">
              <a:solidFill>
                <a:srgbClr val="C00000"/>
              </a:solidFill>
              <a:latin typeface="Times New Roman" pitchFamily="18" charset="0"/>
              <a:cs typeface="Times New Roman" pitchFamily="18" charset="0"/>
            </a:rPr>
            <a:t>Эсхатологическая установка- </a:t>
          </a:r>
          <a:r>
            <a:rPr lang="ru-RU" sz="4100" kern="1200" dirty="0" smtClean="0">
              <a:latin typeface="Times New Roman" pitchFamily="18" charset="0"/>
              <a:cs typeface="Times New Roman" pitchFamily="18" charset="0"/>
            </a:rPr>
            <a:t>ожидание конца света.</a:t>
          </a:r>
        </a:p>
      </dsp:txBody>
      <dsp:txXfrm>
        <a:off x="1271475" y="2152562"/>
        <a:ext cx="9457705" cy="4443992"/>
      </dsp:txXfrm>
    </dsp:sp>
  </dsp:spTree>
</dsp:drawing>
</file>

<file path=ppt/diagrams/layout1.xml><?xml version="1.0" encoding="utf-8"?>
<dgm:layoutDef xmlns:dgm="http://schemas.openxmlformats.org/drawingml/2006/diagram" xmlns:a="http://schemas.openxmlformats.org/drawingml/2006/main" uniqueId="urn:microsoft.com/office/officeart/2005/8/layout/default#6">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default#7">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default#7">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default#7">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default#7">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default#7">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default#7">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default#7">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default#7">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default#7">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default#7">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6">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5/8/layout/default#7">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default#7">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5/8/layout/default#7">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5/8/layout/default#7">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4.xml><?xml version="1.0" encoding="utf-8"?>
<dgm:layoutDef xmlns:dgm="http://schemas.openxmlformats.org/drawingml/2006/diagram" xmlns:a="http://schemas.openxmlformats.org/drawingml/2006/main" uniqueId="urn:microsoft.com/office/officeart/2005/8/layout/default#7">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5.xml><?xml version="1.0" encoding="utf-8"?>
<dgm:layoutDef xmlns:dgm="http://schemas.openxmlformats.org/drawingml/2006/diagram" xmlns:a="http://schemas.openxmlformats.org/drawingml/2006/main" uniqueId="urn:microsoft.com/office/officeart/2005/8/layout/default#7">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6.xml><?xml version="1.0" encoding="utf-8"?>
<dgm:layoutDef xmlns:dgm="http://schemas.openxmlformats.org/drawingml/2006/diagram" xmlns:a="http://schemas.openxmlformats.org/drawingml/2006/main" uniqueId="urn:microsoft.com/office/officeart/2005/8/layout/default#7">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7.xml><?xml version="1.0" encoding="utf-8"?>
<dgm:layoutDef xmlns:dgm="http://schemas.openxmlformats.org/drawingml/2006/diagram" xmlns:a="http://schemas.openxmlformats.org/drawingml/2006/main" uniqueId="urn:microsoft.com/office/officeart/2005/8/layout/default#7">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8.xml><?xml version="1.0" encoding="utf-8"?>
<dgm:layoutDef xmlns:dgm="http://schemas.openxmlformats.org/drawingml/2006/diagram" xmlns:a="http://schemas.openxmlformats.org/drawingml/2006/main" uniqueId="urn:microsoft.com/office/officeart/2005/8/layout/default#7">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9.xml><?xml version="1.0" encoding="utf-8"?>
<dgm:layoutDef xmlns:dgm="http://schemas.openxmlformats.org/drawingml/2006/diagram" xmlns:a="http://schemas.openxmlformats.org/drawingml/2006/main" uniqueId="urn:microsoft.com/office/officeart/2005/8/layout/default#7">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6">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0.xml><?xml version="1.0" encoding="utf-8"?>
<dgm:layoutDef xmlns:dgm="http://schemas.openxmlformats.org/drawingml/2006/diagram" xmlns:a="http://schemas.openxmlformats.org/drawingml/2006/main" uniqueId="urn:microsoft.com/office/officeart/2005/8/layout/default#7">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1.xml><?xml version="1.0" encoding="utf-8"?>
<dgm:layoutDef xmlns:dgm="http://schemas.openxmlformats.org/drawingml/2006/diagram" xmlns:a="http://schemas.openxmlformats.org/drawingml/2006/main" uniqueId="urn:microsoft.com/office/officeart/2005/8/layout/default#7">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2.xml><?xml version="1.0" encoding="utf-8"?>
<dgm:layoutDef xmlns:dgm="http://schemas.openxmlformats.org/drawingml/2006/diagram" xmlns:a="http://schemas.openxmlformats.org/drawingml/2006/main" uniqueId="urn:microsoft.com/office/officeart/2005/8/layout/default#7">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3.xml><?xml version="1.0" encoding="utf-8"?>
<dgm:layoutDef xmlns:dgm="http://schemas.openxmlformats.org/drawingml/2006/diagram" xmlns:a="http://schemas.openxmlformats.org/drawingml/2006/main" uniqueId="urn:microsoft.com/office/officeart/2005/8/layout/default#7">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4.xml><?xml version="1.0" encoding="utf-8"?>
<dgm:layoutDef xmlns:dgm="http://schemas.openxmlformats.org/drawingml/2006/diagram" xmlns:a="http://schemas.openxmlformats.org/drawingml/2006/main" uniqueId="urn:microsoft.com/office/officeart/2005/8/layout/default#7">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5.xml><?xml version="1.0" encoding="utf-8"?>
<dgm:layoutDef xmlns:dgm="http://schemas.openxmlformats.org/drawingml/2006/diagram" xmlns:a="http://schemas.openxmlformats.org/drawingml/2006/main" uniqueId="urn:microsoft.com/office/officeart/2005/8/layout/default#7">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6.xml><?xml version="1.0" encoding="utf-8"?>
<dgm:layoutDef xmlns:dgm="http://schemas.openxmlformats.org/drawingml/2006/diagram" xmlns:a="http://schemas.openxmlformats.org/drawingml/2006/main" uniqueId="urn:microsoft.com/office/officeart/2005/8/layout/default#7">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default#6">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default#2">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default#3">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default#5">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default#5">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default#7">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B2B4A62-ED37-48A3-BC8D-8F60B7F668F7}" type="datetimeFigureOut">
              <a:rPr lang="ru-RU" smtClean="0"/>
              <a:pPr/>
              <a:t>12.03.2022</a:t>
            </a:fld>
            <a:endParaRPr lang="ru-RU"/>
          </a:p>
        </p:txBody>
      </p:sp>
      <p:sp>
        <p:nvSpPr>
          <p:cNvPr id="4" name="Образ слайда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A3E561-74B4-42E3-A77A-B5ED5E86D79A}" type="slidenum">
              <a:rPr lang="ru-RU" smtClean="0"/>
              <a:pPr/>
              <a:t>‹#›</a:t>
            </a:fld>
            <a:endParaRPr lang="ru-RU"/>
          </a:p>
        </p:txBody>
      </p:sp>
    </p:spTree>
    <p:extLst>
      <p:ext uri="{BB962C8B-B14F-4D97-AF65-F5344CB8AC3E}">
        <p14:creationId xmlns:p14="http://schemas.microsoft.com/office/powerpoint/2010/main" val="13038466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BAE4897A-5929-477E-89A1-FBBFFF91A108}" type="slidenum">
              <a:rPr lang="ru-RU" smtClean="0"/>
              <a:pPr/>
              <a:t>1</a:t>
            </a:fld>
            <a:endParaRPr lang="ru-RU"/>
          </a:p>
        </p:txBody>
      </p:sp>
    </p:spTree>
    <p:extLst>
      <p:ext uri="{BB962C8B-B14F-4D97-AF65-F5344CB8AC3E}">
        <p14:creationId xmlns:p14="http://schemas.microsoft.com/office/powerpoint/2010/main" val="18534582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BAE4897A-5929-477E-89A1-FBBFFF91A108}" type="slidenum">
              <a:rPr lang="ru-RU" smtClean="0"/>
              <a:pPr/>
              <a:t>41</a:t>
            </a:fld>
            <a:endParaRPr lang="ru-RU"/>
          </a:p>
        </p:txBody>
      </p:sp>
    </p:spTree>
    <p:extLst>
      <p:ext uri="{BB962C8B-B14F-4D97-AF65-F5344CB8AC3E}">
        <p14:creationId xmlns:p14="http://schemas.microsoft.com/office/powerpoint/2010/main" val="39919844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FDBF297A-C470-4E4C-A04E-01E8AB805A9F}" type="datetimeFigureOut">
              <a:rPr lang="ru-RU" smtClean="0"/>
              <a:pPr/>
              <a:t>12.03.2022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2915595-321A-4476-9745-D94246939F9E}" type="slidenum">
              <a:rPr lang="ru-RU" smtClean="0"/>
              <a:pPr/>
              <a:t>‹#›</a:t>
            </a:fld>
            <a:endParaRPr lang="ru-RU"/>
          </a:p>
        </p:txBody>
      </p:sp>
    </p:spTree>
    <p:extLst>
      <p:ext uri="{BB962C8B-B14F-4D97-AF65-F5344CB8AC3E}">
        <p14:creationId xmlns:p14="http://schemas.microsoft.com/office/powerpoint/2010/main" val="33418337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FDBF297A-C470-4E4C-A04E-01E8AB805A9F}" type="datetimeFigureOut">
              <a:rPr lang="ru-RU" smtClean="0"/>
              <a:pPr/>
              <a:t>12.03.2022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2915595-321A-4476-9745-D94246939F9E}" type="slidenum">
              <a:rPr lang="ru-RU" smtClean="0"/>
              <a:pPr/>
              <a:t>‹#›</a:t>
            </a:fld>
            <a:endParaRPr lang="ru-RU"/>
          </a:p>
        </p:txBody>
      </p:sp>
    </p:spTree>
    <p:extLst>
      <p:ext uri="{BB962C8B-B14F-4D97-AF65-F5344CB8AC3E}">
        <p14:creationId xmlns:p14="http://schemas.microsoft.com/office/powerpoint/2010/main" val="20193196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FDBF297A-C470-4E4C-A04E-01E8AB805A9F}" type="datetimeFigureOut">
              <a:rPr lang="ru-RU" smtClean="0"/>
              <a:pPr/>
              <a:t>12.03.2022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2915595-321A-4476-9745-D94246939F9E}" type="slidenum">
              <a:rPr lang="ru-RU" smtClean="0"/>
              <a:pPr/>
              <a:t>‹#›</a:t>
            </a:fld>
            <a:endParaRPr lang="ru-RU"/>
          </a:p>
        </p:txBody>
      </p:sp>
    </p:spTree>
    <p:extLst>
      <p:ext uri="{BB962C8B-B14F-4D97-AF65-F5344CB8AC3E}">
        <p14:creationId xmlns:p14="http://schemas.microsoft.com/office/powerpoint/2010/main" val="37396019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FDBF297A-C470-4E4C-A04E-01E8AB805A9F}" type="datetimeFigureOut">
              <a:rPr lang="ru-RU" smtClean="0"/>
              <a:pPr/>
              <a:t>12.03.2022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2915595-321A-4476-9745-D94246939F9E}" type="slidenum">
              <a:rPr lang="ru-RU" smtClean="0"/>
              <a:pPr/>
              <a:t>‹#›</a:t>
            </a:fld>
            <a:endParaRPr lang="ru-RU"/>
          </a:p>
        </p:txBody>
      </p:sp>
    </p:spTree>
    <p:extLst>
      <p:ext uri="{BB962C8B-B14F-4D97-AF65-F5344CB8AC3E}">
        <p14:creationId xmlns:p14="http://schemas.microsoft.com/office/powerpoint/2010/main" val="491583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FDBF297A-C470-4E4C-A04E-01E8AB805A9F}" type="datetimeFigureOut">
              <a:rPr lang="ru-RU" smtClean="0"/>
              <a:pPr/>
              <a:t>12.03.2022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2915595-321A-4476-9745-D94246939F9E}" type="slidenum">
              <a:rPr lang="ru-RU" smtClean="0"/>
              <a:pPr/>
              <a:t>‹#›</a:t>
            </a:fld>
            <a:endParaRPr lang="ru-RU"/>
          </a:p>
        </p:txBody>
      </p:sp>
    </p:spTree>
    <p:extLst>
      <p:ext uri="{BB962C8B-B14F-4D97-AF65-F5344CB8AC3E}">
        <p14:creationId xmlns:p14="http://schemas.microsoft.com/office/powerpoint/2010/main" val="9669547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FDBF297A-C470-4E4C-A04E-01E8AB805A9F}" type="datetimeFigureOut">
              <a:rPr lang="ru-RU" smtClean="0"/>
              <a:pPr/>
              <a:t>12.03.2022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2915595-321A-4476-9745-D94246939F9E}" type="slidenum">
              <a:rPr lang="ru-RU" smtClean="0"/>
              <a:pPr/>
              <a:t>‹#›</a:t>
            </a:fld>
            <a:endParaRPr lang="ru-RU"/>
          </a:p>
        </p:txBody>
      </p:sp>
    </p:spTree>
    <p:extLst>
      <p:ext uri="{BB962C8B-B14F-4D97-AF65-F5344CB8AC3E}">
        <p14:creationId xmlns:p14="http://schemas.microsoft.com/office/powerpoint/2010/main" val="1618013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ru-RU"/>
              <a:t>Образец заголовка</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FDBF297A-C470-4E4C-A04E-01E8AB805A9F}" type="datetimeFigureOut">
              <a:rPr lang="ru-RU" smtClean="0"/>
              <a:pPr/>
              <a:t>12.03.2022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2915595-321A-4476-9745-D94246939F9E}" type="slidenum">
              <a:rPr lang="ru-RU" smtClean="0"/>
              <a:pPr/>
              <a:t>‹#›</a:t>
            </a:fld>
            <a:endParaRPr lang="ru-RU"/>
          </a:p>
        </p:txBody>
      </p:sp>
    </p:spTree>
    <p:extLst>
      <p:ext uri="{BB962C8B-B14F-4D97-AF65-F5344CB8AC3E}">
        <p14:creationId xmlns:p14="http://schemas.microsoft.com/office/powerpoint/2010/main" val="30121370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FDBF297A-C470-4E4C-A04E-01E8AB805A9F}" type="datetimeFigureOut">
              <a:rPr lang="ru-RU" smtClean="0"/>
              <a:pPr/>
              <a:t>12.03.2022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2915595-321A-4476-9745-D94246939F9E}" type="slidenum">
              <a:rPr lang="ru-RU" smtClean="0"/>
              <a:pPr/>
              <a:t>‹#›</a:t>
            </a:fld>
            <a:endParaRPr lang="ru-RU"/>
          </a:p>
        </p:txBody>
      </p:sp>
    </p:spTree>
    <p:extLst>
      <p:ext uri="{BB962C8B-B14F-4D97-AF65-F5344CB8AC3E}">
        <p14:creationId xmlns:p14="http://schemas.microsoft.com/office/powerpoint/2010/main" val="18732807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DBF297A-C470-4E4C-A04E-01E8AB805A9F}" type="datetimeFigureOut">
              <a:rPr lang="ru-RU" smtClean="0"/>
              <a:pPr/>
              <a:t>12.03.2022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2915595-321A-4476-9745-D94246939F9E}" type="slidenum">
              <a:rPr lang="ru-RU" smtClean="0"/>
              <a:pPr/>
              <a:t>‹#›</a:t>
            </a:fld>
            <a:endParaRPr lang="ru-RU"/>
          </a:p>
        </p:txBody>
      </p:sp>
    </p:spTree>
    <p:extLst>
      <p:ext uri="{BB962C8B-B14F-4D97-AF65-F5344CB8AC3E}">
        <p14:creationId xmlns:p14="http://schemas.microsoft.com/office/powerpoint/2010/main" val="1648151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FDBF297A-C470-4E4C-A04E-01E8AB805A9F}" type="datetimeFigureOut">
              <a:rPr lang="ru-RU" smtClean="0"/>
              <a:pPr/>
              <a:t>12.03.2022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2915595-321A-4476-9745-D94246939F9E}" type="slidenum">
              <a:rPr lang="ru-RU" smtClean="0"/>
              <a:pPr/>
              <a:t>‹#›</a:t>
            </a:fld>
            <a:endParaRPr lang="ru-RU"/>
          </a:p>
        </p:txBody>
      </p:sp>
    </p:spTree>
    <p:extLst>
      <p:ext uri="{BB962C8B-B14F-4D97-AF65-F5344CB8AC3E}">
        <p14:creationId xmlns:p14="http://schemas.microsoft.com/office/powerpoint/2010/main" val="19876516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FDBF297A-C470-4E4C-A04E-01E8AB805A9F}" type="datetimeFigureOut">
              <a:rPr lang="ru-RU" smtClean="0"/>
              <a:pPr/>
              <a:t>12.03.2022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2915595-321A-4476-9745-D94246939F9E}" type="slidenum">
              <a:rPr lang="ru-RU" smtClean="0"/>
              <a:pPr/>
              <a:t>‹#›</a:t>
            </a:fld>
            <a:endParaRPr lang="ru-RU"/>
          </a:p>
        </p:txBody>
      </p:sp>
    </p:spTree>
    <p:extLst>
      <p:ext uri="{BB962C8B-B14F-4D97-AF65-F5344CB8AC3E}">
        <p14:creationId xmlns:p14="http://schemas.microsoft.com/office/powerpoint/2010/main" val="19967746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DBF297A-C470-4E4C-A04E-01E8AB805A9F}" type="datetimeFigureOut">
              <a:rPr lang="ru-RU" smtClean="0"/>
              <a:pPr/>
              <a:t>12.03.2022</a:t>
            </a:fld>
            <a:endParaRPr lang="ru-RU"/>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2915595-321A-4476-9745-D94246939F9E}" type="slidenum">
              <a:rPr lang="ru-RU" smtClean="0"/>
              <a:pPr/>
              <a:t>‹#›</a:t>
            </a:fld>
            <a:endParaRPr lang="ru-RU"/>
          </a:p>
        </p:txBody>
      </p:sp>
    </p:spTree>
    <p:extLst>
      <p:ext uri="{BB962C8B-B14F-4D97-AF65-F5344CB8AC3E}">
        <p14:creationId xmlns:p14="http://schemas.microsoft.com/office/powerpoint/2010/main" val="2046557829"/>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17.xml"/><Relationship Id="rId7" Type="http://schemas.microsoft.com/office/2007/relationships/diagramDrawing" Target="../diagrams/drawing17.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diagramColors" Target="../diagrams/colors17.xml"/><Relationship Id="rId5" Type="http://schemas.openxmlformats.org/officeDocument/2006/relationships/diagramQuickStyle" Target="../diagrams/quickStyle17.xml"/><Relationship Id="rId4" Type="http://schemas.openxmlformats.org/officeDocument/2006/relationships/diagramLayout" Target="../diagrams/layout1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18.xml"/><Relationship Id="rId7" Type="http://schemas.microsoft.com/office/2007/relationships/diagramDrawing" Target="../diagrams/drawing18.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diagramColors" Target="../diagrams/colors18.xml"/><Relationship Id="rId5" Type="http://schemas.openxmlformats.org/officeDocument/2006/relationships/diagramQuickStyle" Target="../diagrams/quickStyle18.xml"/><Relationship Id="rId4" Type="http://schemas.openxmlformats.org/officeDocument/2006/relationships/diagramLayout" Target="../diagrams/layout18.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19.xml"/><Relationship Id="rId7" Type="http://schemas.microsoft.com/office/2007/relationships/diagramDrawing" Target="../diagrams/drawing19.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diagramColors" Target="../diagrams/colors19.xml"/><Relationship Id="rId5" Type="http://schemas.openxmlformats.org/officeDocument/2006/relationships/diagramQuickStyle" Target="../diagrams/quickStyle19.xml"/><Relationship Id="rId4" Type="http://schemas.openxmlformats.org/officeDocument/2006/relationships/diagramLayout" Target="../diagrams/layout19.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20.xml"/><Relationship Id="rId7" Type="http://schemas.microsoft.com/office/2007/relationships/diagramDrawing" Target="../diagrams/drawing20.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diagramColors" Target="../diagrams/colors20.xml"/><Relationship Id="rId5" Type="http://schemas.openxmlformats.org/officeDocument/2006/relationships/diagramQuickStyle" Target="../diagrams/quickStyle20.xml"/><Relationship Id="rId4" Type="http://schemas.openxmlformats.org/officeDocument/2006/relationships/diagramLayout" Target="../diagrams/layout20.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21.xml"/><Relationship Id="rId7" Type="http://schemas.microsoft.com/office/2007/relationships/diagramDrawing" Target="../diagrams/drawing21.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diagramColors" Target="../diagrams/colors21.xml"/><Relationship Id="rId5" Type="http://schemas.openxmlformats.org/officeDocument/2006/relationships/diagramQuickStyle" Target="../diagrams/quickStyle21.xml"/><Relationship Id="rId4" Type="http://schemas.openxmlformats.org/officeDocument/2006/relationships/diagramLayout" Target="../diagrams/layout21.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22.xml"/><Relationship Id="rId7" Type="http://schemas.microsoft.com/office/2007/relationships/diagramDrawing" Target="../diagrams/drawing22.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diagramColors" Target="../diagrams/colors22.xml"/><Relationship Id="rId5" Type="http://schemas.openxmlformats.org/officeDocument/2006/relationships/diagramQuickStyle" Target="../diagrams/quickStyle22.xml"/><Relationship Id="rId4" Type="http://schemas.openxmlformats.org/officeDocument/2006/relationships/diagramLayout" Target="../diagrams/layout22.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23.xml"/><Relationship Id="rId7" Type="http://schemas.microsoft.com/office/2007/relationships/diagramDrawing" Target="../diagrams/drawing23.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diagramColors" Target="../diagrams/colors23.xml"/><Relationship Id="rId5" Type="http://schemas.openxmlformats.org/officeDocument/2006/relationships/diagramQuickStyle" Target="../diagrams/quickStyle23.xml"/><Relationship Id="rId4" Type="http://schemas.openxmlformats.org/officeDocument/2006/relationships/diagramLayout" Target="../diagrams/layout23.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24.xml"/><Relationship Id="rId7" Type="http://schemas.microsoft.com/office/2007/relationships/diagramDrawing" Target="../diagrams/drawing24.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diagramColors" Target="../diagrams/colors24.xml"/><Relationship Id="rId5" Type="http://schemas.openxmlformats.org/officeDocument/2006/relationships/diagramQuickStyle" Target="../diagrams/quickStyle24.xml"/><Relationship Id="rId4" Type="http://schemas.openxmlformats.org/officeDocument/2006/relationships/diagramLayout" Target="../diagrams/layout24.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25.xml"/><Relationship Id="rId7" Type="http://schemas.microsoft.com/office/2007/relationships/diagramDrawing" Target="../diagrams/drawing25.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diagramColors" Target="../diagrams/colors25.xml"/><Relationship Id="rId5" Type="http://schemas.openxmlformats.org/officeDocument/2006/relationships/diagramQuickStyle" Target="../diagrams/quickStyle25.xml"/><Relationship Id="rId4" Type="http://schemas.openxmlformats.org/officeDocument/2006/relationships/diagramLayout" Target="../diagrams/layout25.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26.xml"/><Relationship Id="rId7" Type="http://schemas.microsoft.com/office/2007/relationships/diagramDrawing" Target="../diagrams/drawing26.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diagramColors" Target="../diagrams/colors26.xml"/><Relationship Id="rId5" Type="http://schemas.openxmlformats.org/officeDocument/2006/relationships/diagramQuickStyle" Target="../diagrams/quickStyle26.xml"/><Relationship Id="rId4" Type="http://schemas.openxmlformats.org/officeDocument/2006/relationships/diagramLayout" Target="../diagrams/layout26.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27.xml"/><Relationship Id="rId7" Type="http://schemas.microsoft.com/office/2007/relationships/diagramDrawing" Target="../diagrams/drawing27.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diagramColors" Target="../diagrams/colors27.xml"/><Relationship Id="rId5" Type="http://schemas.openxmlformats.org/officeDocument/2006/relationships/diagramQuickStyle" Target="../diagrams/quickStyle27.xml"/><Relationship Id="rId4" Type="http://schemas.openxmlformats.org/officeDocument/2006/relationships/diagramLayout" Target="../diagrams/layout27.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28.xml"/><Relationship Id="rId7" Type="http://schemas.microsoft.com/office/2007/relationships/diagramDrawing" Target="../diagrams/drawing28.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diagramColors" Target="../diagrams/colors28.xml"/><Relationship Id="rId5" Type="http://schemas.openxmlformats.org/officeDocument/2006/relationships/diagramQuickStyle" Target="../diagrams/quickStyle28.xml"/><Relationship Id="rId4" Type="http://schemas.openxmlformats.org/officeDocument/2006/relationships/diagramLayout" Target="../diagrams/layout28.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29.xml"/><Relationship Id="rId7" Type="http://schemas.microsoft.com/office/2007/relationships/diagramDrawing" Target="../diagrams/drawing29.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diagramColors" Target="../diagrams/colors29.xml"/><Relationship Id="rId5" Type="http://schemas.openxmlformats.org/officeDocument/2006/relationships/diagramQuickStyle" Target="../diagrams/quickStyle29.xml"/><Relationship Id="rId4" Type="http://schemas.openxmlformats.org/officeDocument/2006/relationships/diagramLayout" Target="../diagrams/layout29.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30.xml"/><Relationship Id="rId7" Type="http://schemas.microsoft.com/office/2007/relationships/diagramDrawing" Target="../diagrams/drawing30.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diagramColors" Target="../diagrams/colors30.xml"/><Relationship Id="rId5" Type="http://schemas.openxmlformats.org/officeDocument/2006/relationships/diagramQuickStyle" Target="../diagrams/quickStyle30.xml"/><Relationship Id="rId4" Type="http://schemas.openxmlformats.org/officeDocument/2006/relationships/diagramLayout" Target="../diagrams/layout30.xml"/></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31.xml"/><Relationship Id="rId7" Type="http://schemas.microsoft.com/office/2007/relationships/diagramDrawing" Target="../diagrams/drawing31.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diagramColors" Target="../diagrams/colors31.xml"/><Relationship Id="rId5" Type="http://schemas.openxmlformats.org/officeDocument/2006/relationships/diagramQuickStyle" Target="../diagrams/quickStyle31.xml"/><Relationship Id="rId4" Type="http://schemas.openxmlformats.org/officeDocument/2006/relationships/diagramLayout" Target="../diagrams/layout31.xml"/></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32.xml"/><Relationship Id="rId7" Type="http://schemas.microsoft.com/office/2007/relationships/diagramDrawing" Target="../diagrams/drawing32.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diagramColors" Target="../diagrams/colors32.xml"/><Relationship Id="rId5" Type="http://schemas.openxmlformats.org/officeDocument/2006/relationships/diagramQuickStyle" Target="../diagrams/quickStyle32.xml"/><Relationship Id="rId4" Type="http://schemas.openxmlformats.org/officeDocument/2006/relationships/diagramLayout" Target="../diagrams/layout32.xml"/></Relationships>
</file>

<file path=ppt/slides/_rels/slide35.xml.rels><?xml version="1.0" encoding="UTF-8" standalone="yes"?>
<Relationships xmlns="http://schemas.openxmlformats.org/package/2006/relationships"><Relationship Id="rId3" Type="http://schemas.openxmlformats.org/officeDocument/2006/relationships/diagramData" Target="../diagrams/data33.xml"/><Relationship Id="rId7" Type="http://schemas.microsoft.com/office/2007/relationships/diagramDrawing" Target="../diagrams/drawing33.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diagramColors" Target="../diagrams/colors33.xml"/><Relationship Id="rId5" Type="http://schemas.openxmlformats.org/officeDocument/2006/relationships/diagramQuickStyle" Target="../diagrams/quickStyle33.xml"/><Relationship Id="rId4" Type="http://schemas.openxmlformats.org/officeDocument/2006/relationships/diagramLayout" Target="../diagrams/layout33.xml"/></Relationships>
</file>

<file path=ppt/slides/_rels/slide36.xml.rels><?xml version="1.0" encoding="UTF-8" standalone="yes"?>
<Relationships xmlns="http://schemas.openxmlformats.org/package/2006/relationships"><Relationship Id="rId3" Type="http://schemas.openxmlformats.org/officeDocument/2006/relationships/diagramData" Target="../diagrams/data34.xml"/><Relationship Id="rId7" Type="http://schemas.microsoft.com/office/2007/relationships/diagramDrawing" Target="../diagrams/drawing34.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diagramColors" Target="../diagrams/colors34.xml"/><Relationship Id="rId5" Type="http://schemas.openxmlformats.org/officeDocument/2006/relationships/diagramQuickStyle" Target="../diagrams/quickStyle34.xml"/><Relationship Id="rId4" Type="http://schemas.openxmlformats.org/officeDocument/2006/relationships/diagramLayout" Target="../diagrams/layout34.xml"/></Relationships>
</file>

<file path=ppt/slides/_rels/slide37.xml.rels><?xml version="1.0" encoding="UTF-8" standalone="yes"?>
<Relationships xmlns="http://schemas.openxmlformats.org/package/2006/relationships"><Relationship Id="rId3" Type="http://schemas.openxmlformats.org/officeDocument/2006/relationships/diagramData" Target="../diagrams/data35.xml"/><Relationship Id="rId7" Type="http://schemas.microsoft.com/office/2007/relationships/diagramDrawing" Target="../diagrams/drawing35.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diagramColors" Target="../diagrams/colors35.xml"/><Relationship Id="rId5" Type="http://schemas.openxmlformats.org/officeDocument/2006/relationships/diagramQuickStyle" Target="../diagrams/quickStyle35.xml"/><Relationship Id="rId4" Type="http://schemas.openxmlformats.org/officeDocument/2006/relationships/diagramLayout" Target="../diagrams/layout35.xml"/></Relationships>
</file>

<file path=ppt/slides/_rels/slide38.xml.rels><?xml version="1.0" encoding="UTF-8" standalone="yes"?>
<Relationships xmlns="http://schemas.openxmlformats.org/package/2006/relationships"><Relationship Id="rId3" Type="http://schemas.openxmlformats.org/officeDocument/2006/relationships/diagramData" Target="../diagrams/data36.xml"/><Relationship Id="rId7" Type="http://schemas.microsoft.com/office/2007/relationships/diagramDrawing" Target="../diagrams/drawing36.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diagramColors" Target="../diagrams/colors36.xml"/><Relationship Id="rId5" Type="http://schemas.openxmlformats.org/officeDocument/2006/relationships/diagramQuickStyle" Target="../diagrams/quickStyle36.xml"/><Relationship Id="rId4" Type="http://schemas.openxmlformats.org/officeDocument/2006/relationships/diagramLayout" Target="../diagrams/layout36.xml"/></Relationships>
</file>

<file path=ppt/slides/_rels/slide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Рисунок 9">
            <a:extLst>
              <a:ext uri="{FF2B5EF4-FFF2-40B4-BE49-F238E27FC236}">
                <a16:creationId xmlns:a16="http://schemas.microsoft.com/office/drawing/2014/main" xmlns="" id="{51D407DE-0885-2947-B051-6B35CE924FF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700" y="-26697"/>
            <a:ext cx="12179300" cy="4114800"/>
          </a:xfrm>
          <a:prstGeom prst="rect">
            <a:avLst/>
          </a:prstGeom>
        </p:spPr>
      </p:pic>
      <p:sp>
        <p:nvSpPr>
          <p:cNvPr id="25" name="Freeform 24"/>
          <p:cNvSpPr>
            <a:spLocks/>
          </p:cNvSpPr>
          <p:nvPr/>
        </p:nvSpPr>
        <p:spPr bwMode="auto">
          <a:xfrm>
            <a:off x="10090008" y="2797528"/>
            <a:ext cx="2101992" cy="2358232"/>
          </a:xfrm>
          <a:custGeom>
            <a:avLst/>
            <a:gdLst>
              <a:gd name="connsiteX0" fmla="*/ 2086833 w 2086833"/>
              <a:gd name="connsiteY0" fmla="*/ 0 h 2312943"/>
              <a:gd name="connsiteX1" fmla="*/ 2086833 w 2086833"/>
              <a:gd name="connsiteY1" fmla="*/ 2312943 h 2312943"/>
              <a:gd name="connsiteX2" fmla="*/ 0 w 2086833"/>
              <a:gd name="connsiteY2" fmla="*/ 1130920 h 2312943"/>
              <a:gd name="connsiteX3" fmla="*/ 1828800 w 2086833"/>
              <a:gd name="connsiteY3" fmla="*/ 140320 h 2312943"/>
            </a:gdLst>
            <a:ahLst/>
            <a:cxnLst>
              <a:cxn ang="0">
                <a:pos x="connsiteX0" y="connsiteY0"/>
              </a:cxn>
              <a:cxn ang="0">
                <a:pos x="connsiteX1" y="connsiteY1"/>
              </a:cxn>
              <a:cxn ang="0">
                <a:pos x="connsiteX2" y="connsiteY2"/>
              </a:cxn>
              <a:cxn ang="0">
                <a:pos x="connsiteX3" y="connsiteY3"/>
              </a:cxn>
            </a:cxnLst>
            <a:rect l="l" t="t" r="r" b="b"/>
            <a:pathLst>
              <a:path w="2086833" h="2312943">
                <a:moveTo>
                  <a:pt x="2086833" y="0"/>
                </a:moveTo>
                <a:lnTo>
                  <a:pt x="2086833" y="2312943"/>
                </a:lnTo>
                <a:lnTo>
                  <a:pt x="0" y="1130920"/>
                </a:lnTo>
                <a:lnTo>
                  <a:pt x="1828800" y="140320"/>
                </a:lnTo>
                <a:close/>
              </a:path>
            </a:pathLst>
          </a:custGeom>
          <a:solidFill>
            <a:srgbClr val="00B0F0"/>
          </a:solidFill>
          <a:ln>
            <a:noFill/>
          </a:ln>
        </p:spPr>
        <p:txBody>
          <a:bodyPr vert="horz" wrap="square" lIns="91440" tIns="45720" rIns="91440" bIns="45720" numCol="1" anchor="t" anchorCtr="0" compatLnSpc="1">
            <a:prstTxWarp prst="textNoShape">
              <a:avLst/>
            </a:prstTxWarp>
            <a:noAutofit/>
          </a:bodyPr>
          <a:lstStyle/>
          <a:p>
            <a:endParaRPr lang="en-US" dirty="0"/>
          </a:p>
        </p:txBody>
      </p:sp>
      <p:sp>
        <p:nvSpPr>
          <p:cNvPr id="13" name="Freeform 9"/>
          <p:cNvSpPr>
            <a:spLocks/>
          </p:cNvSpPr>
          <p:nvPr/>
        </p:nvSpPr>
        <p:spPr bwMode="auto">
          <a:xfrm>
            <a:off x="10107820" y="1875492"/>
            <a:ext cx="1834476" cy="2077355"/>
          </a:xfrm>
          <a:custGeom>
            <a:avLst/>
            <a:gdLst>
              <a:gd name="T0" fmla="*/ 0 w 1154"/>
              <a:gd name="T1" fmla="*/ 0 h 1291"/>
              <a:gd name="T2" fmla="*/ 1154 w 1154"/>
              <a:gd name="T3" fmla="*/ 667 h 1291"/>
              <a:gd name="T4" fmla="*/ 0 w 1154"/>
              <a:gd name="T5" fmla="*/ 1291 h 1291"/>
              <a:gd name="T6" fmla="*/ 0 w 1154"/>
              <a:gd name="T7" fmla="*/ 1291 h 1291"/>
              <a:gd name="T8" fmla="*/ 0 w 1154"/>
              <a:gd name="T9" fmla="*/ 0 h 1291"/>
            </a:gdLst>
            <a:ahLst/>
            <a:cxnLst>
              <a:cxn ang="0">
                <a:pos x="T0" y="T1"/>
              </a:cxn>
              <a:cxn ang="0">
                <a:pos x="T2" y="T3"/>
              </a:cxn>
              <a:cxn ang="0">
                <a:pos x="T4" y="T5"/>
              </a:cxn>
              <a:cxn ang="0">
                <a:pos x="T6" y="T7"/>
              </a:cxn>
              <a:cxn ang="0">
                <a:pos x="T8" y="T9"/>
              </a:cxn>
            </a:cxnLst>
            <a:rect l="0" t="0" r="r" b="b"/>
            <a:pathLst>
              <a:path w="1154" h="1291">
                <a:moveTo>
                  <a:pt x="0" y="0"/>
                </a:moveTo>
                <a:lnTo>
                  <a:pt x="1154" y="667"/>
                </a:lnTo>
                <a:lnTo>
                  <a:pt x="0" y="1291"/>
                </a:lnTo>
                <a:lnTo>
                  <a:pt x="0" y="1291"/>
                </a:lnTo>
                <a:lnTo>
                  <a:pt x="0" y="0"/>
                </a:lnTo>
                <a:close/>
              </a:path>
            </a:pathLst>
          </a:custGeom>
          <a:solidFill>
            <a:srgbClr val="55D2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10"/>
          <p:cNvSpPr>
            <a:spLocks/>
          </p:cNvSpPr>
          <p:nvPr/>
        </p:nvSpPr>
        <p:spPr bwMode="auto">
          <a:xfrm>
            <a:off x="8211389" y="2844660"/>
            <a:ext cx="1915549" cy="2124019"/>
          </a:xfrm>
          <a:custGeom>
            <a:avLst/>
            <a:gdLst>
              <a:gd name="T0" fmla="*/ 1205 w 1205"/>
              <a:gd name="T1" fmla="*/ 679 h 1320"/>
              <a:gd name="T2" fmla="*/ 0 w 1205"/>
              <a:gd name="T3" fmla="*/ 1320 h 1320"/>
              <a:gd name="T4" fmla="*/ 0 w 1205"/>
              <a:gd name="T5" fmla="*/ 14 h 1320"/>
              <a:gd name="T6" fmla="*/ 30 w 1205"/>
              <a:gd name="T7" fmla="*/ 0 h 1320"/>
              <a:gd name="T8" fmla="*/ 1205 w 1205"/>
              <a:gd name="T9" fmla="*/ 679 h 1320"/>
            </a:gdLst>
            <a:ahLst/>
            <a:cxnLst>
              <a:cxn ang="0">
                <a:pos x="T0" y="T1"/>
              </a:cxn>
              <a:cxn ang="0">
                <a:pos x="T2" y="T3"/>
              </a:cxn>
              <a:cxn ang="0">
                <a:pos x="T4" y="T5"/>
              </a:cxn>
              <a:cxn ang="0">
                <a:pos x="T6" y="T7"/>
              </a:cxn>
              <a:cxn ang="0">
                <a:pos x="T8" y="T9"/>
              </a:cxn>
            </a:cxnLst>
            <a:rect l="0" t="0" r="r" b="b"/>
            <a:pathLst>
              <a:path w="1205" h="1320">
                <a:moveTo>
                  <a:pt x="1205" y="679"/>
                </a:moveTo>
                <a:lnTo>
                  <a:pt x="0" y="1320"/>
                </a:lnTo>
                <a:lnTo>
                  <a:pt x="0" y="14"/>
                </a:lnTo>
                <a:lnTo>
                  <a:pt x="30" y="0"/>
                </a:lnTo>
                <a:lnTo>
                  <a:pt x="1205" y="679"/>
                </a:lnTo>
                <a:close/>
              </a:path>
            </a:pathLst>
          </a:custGeom>
          <a:solidFill>
            <a:srgbClr val="7ED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1"/>
          <p:cNvSpPr>
            <a:spLocks/>
          </p:cNvSpPr>
          <p:nvPr/>
        </p:nvSpPr>
        <p:spPr bwMode="auto">
          <a:xfrm>
            <a:off x="8239960" y="1875570"/>
            <a:ext cx="1867859" cy="2077355"/>
          </a:xfrm>
          <a:custGeom>
            <a:avLst/>
            <a:gdLst>
              <a:gd name="T0" fmla="*/ 1175 w 1175"/>
              <a:gd name="T1" fmla="*/ 0 h 1291"/>
              <a:gd name="T2" fmla="*/ 1175 w 1175"/>
              <a:gd name="T3" fmla="*/ 1291 h 1291"/>
              <a:gd name="T4" fmla="*/ 1173 w 1175"/>
              <a:gd name="T5" fmla="*/ 1291 h 1291"/>
              <a:gd name="T6" fmla="*/ 0 w 1175"/>
              <a:gd name="T7" fmla="*/ 610 h 1291"/>
              <a:gd name="T8" fmla="*/ 1175 w 1175"/>
              <a:gd name="T9" fmla="*/ 0 h 1291"/>
              <a:gd name="T10" fmla="*/ 1175 w 1175"/>
              <a:gd name="T11" fmla="*/ 0 h 1291"/>
            </a:gdLst>
            <a:ahLst/>
            <a:cxnLst>
              <a:cxn ang="0">
                <a:pos x="T0" y="T1"/>
              </a:cxn>
              <a:cxn ang="0">
                <a:pos x="T2" y="T3"/>
              </a:cxn>
              <a:cxn ang="0">
                <a:pos x="T4" y="T5"/>
              </a:cxn>
              <a:cxn ang="0">
                <a:pos x="T6" y="T7"/>
              </a:cxn>
              <a:cxn ang="0">
                <a:pos x="T8" y="T9"/>
              </a:cxn>
              <a:cxn ang="0">
                <a:pos x="T10" y="T11"/>
              </a:cxn>
            </a:cxnLst>
            <a:rect l="0" t="0" r="r" b="b"/>
            <a:pathLst>
              <a:path w="1175" h="1291">
                <a:moveTo>
                  <a:pt x="1175" y="0"/>
                </a:moveTo>
                <a:lnTo>
                  <a:pt x="1175" y="1291"/>
                </a:lnTo>
                <a:lnTo>
                  <a:pt x="1173" y="1291"/>
                </a:lnTo>
                <a:lnTo>
                  <a:pt x="0" y="610"/>
                </a:lnTo>
                <a:lnTo>
                  <a:pt x="1175" y="0"/>
                </a:lnTo>
                <a:lnTo>
                  <a:pt x="1175" y="0"/>
                </a:ln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12"/>
          <p:cNvSpPr>
            <a:spLocks/>
          </p:cNvSpPr>
          <p:nvPr/>
        </p:nvSpPr>
        <p:spPr bwMode="auto">
          <a:xfrm>
            <a:off x="6135285" y="2823545"/>
            <a:ext cx="2076105" cy="2124019"/>
          </a:xfrm>
          <a:custGeom>
            <a:avLst/>
            <a:gdLst>
              <a:gd name="T0" fmla="*/ 1306 w 1306"/>
              <a:gd name="T1" fmla="*/ 0 h 1320"/>
              <a:gd name="T2" fmla="*/ 1306 w 1306"/>
              <a:gd name="T3" fmla="*/ 1320 h 1320"/>
              <a:gd name="T4" fmla="*/ 0 w 1306"/>
              <a:gd name="T5" fmla="*/ 682 h 1320"/>
              <a:gd name="T6" fmla="*/ 1306 w 1306"/>
              <a:gd name="T7" fmla="*/ 0 h 1320"/>
            </a:gdLst>
            <a:ahLst/>
            <a:cxnLst>
              <a:cxn ang="0">
                <a:pos x="T0" y="T1"/>
              </a:cxn>
              <a:cxn ang="0">
                <a:pos x="T2" y="T3"/>
              </a:cxn>
              <a:cxn ang="0">
                <a:pos x="T4" y="T5"/>
              </a:cxn>
              <a:cxn ang="0">
                <a:pos x="T6" y="T7"/>
              </a:cxn>
            </a:cxnLst>
            <a:rect l="0" t="0" r="r" b="b"/>
            <a:pathLst>
              <a:path w="1306" h="1320">
                <a:moveTo>
                  <a:pt x="1306" y="0"/>
                </a:moveTo>
                <a:lnTo>
                  <a:pt x="1306" y="1320"/>
                </a:lnTo>
                <a:lnTo>
                  <a:pt x="0" y="682"/>
                </a:lnTo>
                <a:lnTo>
                  <a:pt x="1306" y="0"/>
                </a:ln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en-US"/>
          </a:p>
        </p:txBody>
      </p:sp>
      <p:sp>
        <p:nvSpPr>
          <p:cNvPr id="43" name="Freeform 42"/>
          <p:cNvSpPr/>
          <p:nvPr/>
        </p:nvSpPr>
        <p:spPr>
          <a:xfrm>
            <a:off x="-4" y="1"/>
            <a:ext cx="6648042" cy="4841118"/>
          </a:xfrm>
          <a:custGeom>
            <a:avLst/>
            <a:gdLst>
              <a:gd name="connsiteX0" fmla="*/ 0 w 6648038"/>
              <a:gd name="connsiteY0" fmla="*/ 0 h 4841115"/>
              <a:gd name="connsiteX1" fmla="*/ 1162864 w 6648038"/>
              <a:gd name="connsiteY1" fmla="*/ 0 h 4841115"/>
              <a:gd name="connsiteX2" fmla="*/ 6648038 w 6648038"/>
              <a:gd name="connsiteY2" fmla="*/ 3223965 h 4841115"/>
              <a:gd name="connsiteX3" fmla="*/ 3570444 w 6648038"/>
              <a:gd name="connsiteY3" fmla="*/ 4841115 h 4841115"/>
              <a:gd name="connsiteX4" fmla="*/ 0 w 6648038"/>
              <a:gd name="connsiteY4" fmla="*/ 2862839 h 48411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48038" h="4841115">
                <a:moveTo>
                  <a:pt x="0" y="0"/>
                </a:moveTo>
                <a:lnTo>
                  <a:pt x="1162864" y="0"/>
                </a:lnTo>
                <a:lnTo>
                  <a:pt x="6648038" y="3223965"/>
                </a:lnTo>
                <a:lnTo>
                  <a:pt x="3570444" y="4841115"/>
                </a:lnTo>
                <a:lnTo>
                  <a:pt x="0" y="2862839"/>
                </a:lnTo>
                <a:close/>
              </a:path>
            </a:pathLst>
          </a:custGeom>
          <a:gradFill flip="none" rotWithShape="1">
            <a:gsLst>
              <a:gs pos="0">
                <a:srgbClr val="04BEFE">
                  <a:alpha val="52000"/>
                </a:srgbClr>
              </a:gs>
              <a:gs pos="100000">
                <a:srgbClr val="4498EC">
                  <a:alpha val="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Freeform 44"/>
          <p:cNvSpPr>
            <a:spLocks/>
          </p:cNvSpPr>
          <p:nvPr/>
        </p:nvSpPr>
        <p:spPr bwMode="auto">
          <a:xfrm>
            <a:off x="-1" y="1218884"/>
            <a:ext cx="4934380" cy="4524942"/>
          </a:xfrm>
          <a:custGeom>
            <a:avLst/>
            <a:gdLst>
              <a:gd name="connsiteX0" fmla="*/ 0 w 4927653"/>
              <a:gd name="connsiteY0" fmla="*/ 0 h 4464186"/>
              <a:gd name="connsiteX1" fmla="*/ 4927653 w 4927653"/>
              <a:gd name="connsiteY1" fmla="*/ 2867161 h 4464186"/>
              <a:gd name="connsiteX2" fmla="*/ 4357741 w 4927653"/>
              <a:gd name="connsiteY2" fmla="*/ 3164023 h 4464186"/>
              <a:gd name="connsiteX3" fmla="*/ 2228903 w 4927653"/>
              <a:gd name="connsiteY3" fmla="*/ 4272099 h 4464186"/>
              <a:gd name="connsiteX4" fmla="*/ 1984428 w 4927653"/>
              <a:gd name="connsiteY4" fmla="*/ 4392749 h 4464186"/>
              <a:gd name="connsiteX5" fmla="*/ 1857428 w 4927653"/>
              <a:gd name="connsiteY5" fmla="*/ 4464186 h 4464186"/>
              <a:gd name="connsiteX6" fmla="*/ 0 w 4927653"/>
              <a:gd name="connsiteY6" fmla="*/ 3491824 h 4464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27653" h="4464186">
                <a:moveTo>
                  <a:pt x="0" y="0"/>
                </a:moveTo>
                <a:lnTo>
                  <a:pt x="4927653" y="2867161"/>
                </a:lnTo>
                <a:lnTo>
                  <a:pt x="4357741" y="3164023"/>
                </a:lnTo>
                <a:lnTo>
                  <a:pt x="2228903" y="4272099"/>
                </a:lnTo>
                <a:lnTo>
                  <a:pt x="1984428" y="4392749"/>
                </a:lnTo>
                <a:lnTo>
                  <a:pt x="1857428" y="4464186"/>
                </a:lnTo>
                <a:lnTo>
                  <a:pt x="0" y="3491824"/>
                </a:lnTo>
                <a:close/>
              </a:path>
            </a:pathLst>
          </a:custGeom>
          <a:solidFill>
            <a:srgbClr val="002060"/>
          </a:solidFill>
          <a:ln>
            <a:noFill/>
          </a:ln>
        </p:spPr>
        <p:txBody>
          <a:bodyPr vert="horz" wrap="square" lIns="91440" tIns="45720" rIns="91440" bIns="45720" numCol="1" anchor="t" anchorCtr="0" compatLnSpc="1">
            <a:prstTxWarp prst="textNoShape">
              <a:avLst/>
            </a:prstTxWarp>
            <a:noAutofit/>
          </a:bodyPr>
          <a:lstStyle/>
          <a:p>
            <a:endParaRPr lang="en-US"/>
          </a:p>
        </p:txBody>
      </p:sp>
      <p:sp>
        <p:nvSpPr>
          <p:cNvPr id="29" name="Freeform 28"/>
          <p:cNvSpPr>
            <a:spLocks/>
          </p:cNvSpPr>
          <p:nvPr/>
        </p:nvSpPr>
        <p:spPr bwMode="auto">
          <a:xfrm>
            <a:off x="-1" y="1218886"/>
            <a:ext cx="4934380" cy="3207084"/>
          </a:xfrm>
          <a:custGeom>
            <a:avLst/>
            <a:gdLst>
              <a:gd name="connsiteX0" fmla="*/ 0 w 4927653"/>
              <a:gd name="connsiteY0" fmla="*/ 0 h 3164023"/>
              <a:gd name="connsiteX1" fmla="*/ 4927653 w 4927653"/>
              <a:gd name="connsiteY1" fmla="*/ 2867161 h 3164023"/>
              <a:gd name="connsiteX2" fmla="*/ 4357741 w 4927653"/>
              <a:gd name="connsiteY2" fmla="*/ 3164023 h 3164023"/>
              <a:gd name="connsiteX3" fmla="*/ 0 w 4927653"/>
              <a:gd name="connsiteY3" fmla="*/ 627164 h 3164023"/>
            </a:gdLst>
            <a:ahLst/>
            <a:cxnLst>
              <a:cxn ang="0">
                <a:pos x="connsiteX0" y="connsiteY0"/>
              </a:cxn>
              <a:cxn ang="0">
                <a:pos x="connsiteX1" y="connsiteY1"/>
              </a:cxn>
              <a:cxn ang="0">
                <a:pos x="connsiteX2" y="connsiteY2"/>
              </a:cxn>
              <a:cxn ang="0">
                <a:pos x="connsiteX3" y="connsiteY3"/>
              </a:cxn>
            </a:cxnLst>
            <a:rect l="l" t="t" r="r" b="b"/>
            <a:pathLst>
              <a:path w="4927653" h="3164023">
                <a:moveTo>
                  <a:pt x="0" y="0"/>
                </a:moveTo>
                <a:lnTo>
                  <a:pt x="4927653" y="2867161"/>
                </a:lnTo>
                <a:lnTo>
                  <a:pt x="4357741" y="3164023"/>
                </a:lnTo>
                <a:lnTo>
                  <a:pt x="0" y="627164"/>
                </a:lnTo>
                <a:close/>
              </a:path>
            </a:pathLst>
          </a:custGeom>
          <a:gradFill flip="none" rotWithShape="1">
            <a:gsLst>
              <a:gs pos="0">
                <a:srgbClr val="38CAFE"/>
              </a:gs>
              <a:gs pos="53000">
                <a:srgbClr val="A9E8FF">
                  <a:alpha val="4000"/>
                </a:srgbClr>
              </a:gs>
              <a:gs pos="100000">
                <a:srgbClr val="FFFFFF">
                  <a:alpha val="0"/>
                </a:srgbClr>
              </a:gs>
            </a:gsLst>
            <a:lin ang="2700000" scaled="1"/>
            <a:tileRect/>
          </a:gradFill>
          <a:ln>
            <a:noFill/>
          </a:ln>
        </p:spPr>
        <p:txBody>
          <a:bodyPr vert="horz" wrap="square" lIns="91440" tIns="45720" rIns="91440" bIns="45720" numCol="1" anchor="t" anchorCtr="0" compatLnSpc="1">
            <a:prstTxWarp prst="textNoShape">
              <a:avLst/>
            </a:prstTxWarp>
            <a:noAutofit/>
          </a:bodyPr>
          <a:lstStyle/>
          <a:p>
            <a:endParaRPr lang="en-US" dirty="0"/>
          </a:p>
        </p:txBody>
      </p:sp>
      <p:sp>
        <p:nvSpPr>
          <p:cNvPr id="23" name="Freeform 22"/>
          <p:cNvSpPr/>
          <p:nvPr/>
        </p:nvSpPr>
        <p:spPr>
          <a:xfrm>
            <a:off x="0" y="1196752"/>
            <a:ext cx="12192007" cy="5202237"/>
          </a:xfrm>
          <a:custGeom>
            <a:avLst/>
            <a:gdLst>
              <a:gd name="connsiteX0" fmla="*/ 10215615 w 12175385"/>
              <a:gd name="connsiteY0" fmla="*/ 0 h 5132388"/>
              <a:gd name="connsiteX1" fmla="*/ 12175385 w 12175385"/>
              <a:gd name="connsiteY1" fmla="*/ 1133839 h 5132388"/>
              <a:gd name="connsiteX2" fmla="*/ 12175385 w 12175385"/>
              <a:gd name="connsiteY2" fmla="*/ 1914889 h 5132388"/>
              <a:gd name="connsiteX3" fmla="*/ 10215615 w 12175385"/>
              <a:gd name="connsiteY3" fmla="*/ 781050 h 5132388"/>
              <a:gd name="connsiteX4" fmla="*/ 1857428 w 12175385"/>
              <a:gd name="connsiteY4" fmla="*/ 5132388 h 5132388"/>
              <a:gd name="connsiteX5" fmla="*/ 0 w 12175385"/>
              <a:gd name="connsiteY5" fmla="*/ 4157340 h 5132388"/>
              <a:gd name="connsiteX6" fmla="*/ 0 w 12175385"/>
              <a:gd name="connsiteY6" fmla="*/ 3376290 h 5132388"/>
              <a:gd name="connsiteX7" fmla="*/ 1857428 w 12175385"/>
              <a:gd name="connsiteY7" fmla="*/ 4351338 h 51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75385" h="5132388">
                <a:moveTo>
                  <a:pt x="10215615" y="0"/>
                </a:moveTo>
                <a:lnTo>
                  <a:pt x="12175385" y="1133839"/>
                </a:lnTo>
                <a:lnTo>
                  <a:pt x="12175385" y="1914889"/>
                </a:lnTo>
                <a:lnTo>
                  <a:pt x="10215615" y="781050"/>
                </a:lnTo>
                <a:lnTo>
                  <a:pt x="1857428" y="5132388"/>
                </a:lnTo>
                <a:lnTo>
                  <a:pt x="0" y="4157340"/>
                </a:lnTo>
                <a:lnTo>
                  <a:pt x="0" y="3376290"/>
                </a:lnTo>
                <a:lnTo>
                  <a:pt x="1857428" y="4351338"/>
                </a:lnTo>
                <a:close/>
              </a:path>
            </a:pathLst>
          </a:custGeom>
          <a:solidFill>
            <a:srgbClr val="0070C0"/>
          </a:solidFill>
          <a:ln>
            <a:noFill/>
          </a:ln>
          <a:effectLst>
            <a:outerShdw blurRad="76200" dist="50800" dir="5400000" algn="tl" rotWithShape="0">
              <a:schemeClr val="accent1">
                <a:lumMod val="75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smtClean="0"/>
          </a:p>
          <a:p>
            <a:pPr algn="ctr"/>
            <a:endParaRPr lang="ru-RU" b="1" dirty="0" smtClean="0"/>
          </a:p>
          <a:p>
            <a:pPr algn="ctr"/>
            <a:endParaRPr lang="ru-RU" b="1" dirty="0" smtClean="0"/>
          </a:p>
          <a:p>
            <a:pPr algn="ctr"/>
            <a:endParaRPr lang="ru-RU" b="1" dirty="0" smtClean="0"/>
          </a:p>
          <a:p>
            <a:pPr algn="ctr"/>
            <a:endParaRPr lang="ru-RU" b="1" dirty="0" smtClean="0"/>
          </a:p>
          <a:p>
            <a:pPr algn="ctr"/>
            <a:endParaRPr lang="ru-RU" b="1" dirty="0" smtClean="0"/>
          </a:p>
          <a:p>
            <a:pPr algn="ctr"/>
            <a:endParaRPr lang="ru-RU" b="1" dirty="0" smtClean="0"/>
          </a:p>
          <a:p>
            <a:pPr algn="ctr"/>
            <a:endParaRPr lang="ru-RU" b="1" dirty="0" smtClean="0"/>
          </a:p>
          <a:p>
            <a:pPr algn="ctr"/>
            <a:endParaRPr lang="ru-RU" b="1" dirty="0" smtClean="0"/>
          </a:p>
          <a:p>
            <a:pPr algn="ctr"/>
            <a:endParaRPr lang="ru-RU" b="1" dirty="0" smtClean="0"/>
          </a:p>
          <a:p>
            <a:pPr algn="ctr"/>
            <a:endParaRPr lang="ru-RU" b="1" dirty="0" smtClean="0"/>
          </a:p>
          <a:p>
            <a:pPr algn="ctr"/>
            <a:endParaRPr lang="ru-RU" b="1" dirty="0" smtClean="0"/>
          </a:p>
          <a:p>
            <a:pPr algn="r"/>
            <a:r>
              <a:rPr lang="ru-RU" sz="2400" b="1" dirty="0" smtClean="0">
                <a:solidFill>
                  <a:schemeClr val="tx1"/>
                </a:solidFill>
                <a:latin typeface="Times New Roman" pitchFamily="18" charset="0"/>
                <a:cs typeface="Times New Roman" pitchFamily="18" charset="0"/>
              </a:rPr>
              <a:t>.</a:t>
            </a:r>
            <a:endParaRPr lang="en-US" sz="2400" dirty="0">
              <a:solidFill>
                <a:schemeClr val="tx1"/>
              </a:solidFill>
              <a:latin typeface="Times New Roman" pitchFamily="18" charset="0"/>
              <a:cs typeface="Times New Roman" pitchFamily="18" charset="0"/>
            </a:endParaRPr>
          </a:p>
        </p:txBody>
      </p:sp>
      <p:sp>
        <p:nvSpPr>
          <p:cNvPr id="47" name="Freeform 46"/>
          <p:cNvSpPr/>
          <p:nvPr/>
        </p:nvSpPr>
        <p:spPr>
          <a:xfrm>
            <a:off x="1" y="5470207"/>
            <a:ext cx="1863610" cy="1387793"/>
          </a:xfrm>
          <a:custGeom>
            <a:avLst/>
            <a:gdLst>
              <a:gd name="connsiteX0" fmla="*/ 0 w 1863609"/>
              <a:gd name="connsiteY0" fmla="*/ 0 h 1387792"/>
              <a:gd name="connsiteX1" fmla="*/ 1863609 w 1863609"/>
              <a:gd name="connsiteY1" fmla="*/ 990256 h 1387792"/>
              <a:gd name="connsiteX2" fmla="*/ 1113400 w 1863609"/>
              <a:gd name="connsiteY2" fmla="*/ 1387792 h 1387792"/>
              <a:gd name="connsiteX3" fmla="*/ 0 w 1863609"/>
              <a:gd name="connsiteY3" fmla="*/ 1387792 h 1387792"/>
            </a:gdLst>
            <a:ahLst/>
            <a:cxnLst>
              <a:cxn ang="0">
                <a:pos x="connsiteX0" y="connsiteY0"/>
              </a:cxn>
              <a:cxn ang="0">
                <a:pos x="connsiteX1" y="connsiteY1"/>
              </a:cxn>
              <a:cxn ang="0">
                <a:pos x="connsiteX2" y="connsiteY2"/>
              </a:cxn>
              <a:cxn ang="0">
                <a:pos x="connsiteX3" y="connsiteY3"/>
              </a:cxn>
            </a:cxnLst>
            <a:rect l="l" t="t" r="r" b="b"/>
            <a:pathLst>
              <a:path w="1863609" h="1387792">
                <a:moveTo>
                  <a:pt x="0" y="0"/>
                </a:moveTo>
                <a:lnTo>
                  <a:pt x="1863609" y="990256"/>
                </a:lnTo>
                <a:lnTo>
                  <a:pt x="1113400" y="1387792"/>
                </a:lnTo>
                <a:lnTo>
                  <a:pt x="0" y="1387792"/>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6" name="Рисунок 25">
            <a:extLst>
              <a:ext uri="{FF2B5EF4-FFF2-40B4-BE49-F238E27FC236}">
                <a16:creationId xmlns:a16="http://schemas.microsoft.com/office/drawing/2014/main" xmlns="" id="{67C8DE2B-FDE4-6C4F-B882-7E383D41996B}"/>
              </a:ext>
            </a:extLst>
          </p:cNvPr>
          <p:cNvPicPr>
            <a:picLocks noChangeAspect="1"/>
          </p:cNvPicPr>
          <p:nvPr/>
        </p:nvPicPr>
        <p:blipFill>
          <a:blip r:embed="rId4" cstate="print"/>
          <a:stretch>
            <a:fillRect/>
          </a:stretch>
        </p:blipFill>
        <p:spPr>
          <a:xfrm>
            <a:off x="881853" y="3431767"/>
            <a:ext cx="1963516" cy="1436050"/>
          </a:xfrm>
          <a:prstGeom prst="rect">
            <a:avLst/>
          </a:prstGeom>
        </p:spPr>
      </p:pic>
      <p:cxnSp>
        <p:nvCxnSpPr>
          <p:cNvPr id="3" name="Прямая соединительная линия 2"/>
          <p:cNvCxnSpPr/>
          <p:nvPr/>
        </p:nvCxnSpPr>
        <p:spPr>
          <a:xfrm>
            <a:off x="8652390" y="5337711"/>
            <a:ext cx="0" cy="1128404"/>
          </a:xfrm>
          <a:prstGeom prst="line">
            <a:avLst/>
          </a:prstGeom>
        </p:spPr>
        <p:style>
          <a:lnRef idx="1">
            <a:schemeClr val="accent1"/>
          </a:lnRef>
          <a:fillRef idx="0">
            <a:schemeClr val="accent1"/>
          </a:fillRef>
          <a:effectRef idx="0">
            <a:schemeClr val="accent1"/>
          </a:effectRef>
          <a:fontRef idx="minor">
            <a:schemeClr val="tx1"/>
          </a:fontRef>
        </p:style>
      </p:cxnSp>
      <p:sp>
        <p:nvSpPr>
          <p:cNvPr id="19" name="Подзаголовок 2">
            <a:extLst>
              <a:ext uri="{FF2B5EF4-FFF2-40B4-BE49-F238E27FC236}">
                <a16:creationId xmlns:a16="http://schemas.microsoft.com/office/drawing/2014/main" xmlns="" id="{A74F5B0D-48B5-4698-923F-2DB3F7A54AEA}"/>
              </a:ext>
            </a:extLst>
          </p:cNvPr>
          <p:cNvSpPr txBox="1">
            <a:spLocks/>
          </p:cNvSpPr>
          <p:nvPr/>
        </p:nvSpPr>
        <p:spPr>
          <a:xfrm>
            <a:off x="2999656" y="5085184"/>
            <a:ext cx="5616624" cy="147447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None/>
            </a:pPr>
            <a:endParaRPr lang="ru-RU" sz="1800" dirty="0" smtClean="0">
              <a:solidFill>
                <a:srgbClr val="002060"/>
              </a:solidFill>
            </a:endParaRPr>
          </a:p>
          <a:p>
            <a:pPr marL="0" indent="0" algn="r">
              <a:spcBef>
                <a:spcPts val="0"/>
              </a:spcBef>
              <a:buNone/>
            </a:pPr>
            <a:r>
              <a:rPr lang="ru-RU" sz="2000" b="1" dirty="0" smtClean="0">
                <a:latin typeface="Times New Roman" pitchFamily="18" charset="0"/>
                <a:cs typeface="Times New Roman" pitchFamily="18" charset="0"/>
              </a:rPr>
              <a:t>Философия Средневековья</a:t>
            </a:r>
            <a:endParaRPr lang="ru-RU" sz="1800" b="1" dirty="0" smtClean="0">
              <a:latin typeface="Times New Roman" pitchFamily="18" charset="0"/>
              <a:cs typeface="Times New Roman" pitchFamily="18" charset="0"/>
            </a:endParaRPr>
          </a:p>
          <a:p>
            <a:pPr marL="0" indent="0" algn="r">
              <a:spcBef>
                <a:spcPts val="0"/>
              </a:spcBef>
              <a:buNone/>
            </a:pPr>
            <a:r>
              <a:rPr lang="ru-RU" sz="2000" dirty="0" smtClean="0">
                <a:latin typeface="Times New Roman" pitchFamily="18" charset="0"/>
                <a:cs typeface="Times New Roman" pitchFamily="18" charset="0"/>
              </a:rPr>
              <a:t>Преподаватель Рогулина И.П</a:t>
            </a:r>
            <a:r>
              <a:rPr lang="ru-RU" sz="1800" dirty="0" smtClean="0"/>
              <a:t>.</a:t>
            </a:r>
            <a:endParaRPr lang="ru-RU" sz="1800" dirty="0"/>
          </a:p>
        </p:txBody>
      </p:sp>
    </p:spTree>
    <p:extLst>
      <p:ext uri="{BB962C8B-B14F-4D97-AF65-F5344CB8AC3E}">
        <p14:creationId xmlns:p14="http://schemas.microsoft.com/office/powerpoint/2010/main" val="366978668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Заголовок 1">
            <a:extLst>
              <a:ext uri="{FF2B5EF4-FFF2-40B4-BE49-F238E27FC236}">
                <a16:creationId xmlns:a16="http://schemas.microsoft.com/office/drawing/2014/main" xmlns="" id="{5672858B-0C40-B842-A796-8568E232E9C5}"/>
              </a:ext>
            </a:extLst>
          </p:cNvPr>
          <p:cNvSpPr txBox="1">
            <a:spLocks/>
          </p:cNvSpPr>
          <p:nvPr/>
        </p:nvSpPr>
        <p:spPr>
          <a:xfrm>
            <a:off x="267370" y="328136"/>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r>
              <a:rPr lang="ru-RU" sz="2800" b="1" dirty="0">
                <a:solidFill>
                  <a:schemeClr val="bg1"/>
                </a:solidFill>
              </a:rPr>
              <a:t>РЕМОНТ</a:t>
            </a:r>
          </a:p>
        </p:txBody>
      </p:sp>
      <p:sp>
        <p:nvSpPr>
          <p:cNvPr id="17" name="Freeform 22">
            <a:extLst>
              <a:ext uri="{FF2B5EF4-FFF2-40B4-BE49-F238E27FC236}">
                <a16:creationId xmlns:a16="http://schemas.microsoft.com/office/drawing/2014/main" xmlns="" id="{8F104BEC-F3A1-244F-99E4-C58F3E5E6E52}"/>
              </a:ext>
            </a:extLst>
          </p:cNvPr>
          <p:cNvSpPr/>
          <p:nvPr/>
        </p:nvSpPr>
        <p:spPr>
          <a:xfrm rot="12419817">
            <a:off x="-2682191" y="-3094559"/>
            <a:ext cx="18031808" cy="7694036"/>
          </a:xfrm>
          <a:custGeom>
            <a:avLst/>
            <a:gdLst>
              <a:gd name="connsiteX0" fmla="*/ 10215615 w 12175385"/>
              <a:gd name="connsiteY0" fmla="*/ 0 h 5132388"/>
              <a:gd name="connsiteX1" fmla="*/ 12175385 w 12175385"/>
              <a:gd name="connsiteY1" fmla="*/ 1133839 h 5132388"/>
              <a:gd name="connsiteX2" fmla="*/ 12175385 w 12175385"/>
              <a:gd name="connsiteY2" fmla="*/ 1914889 h 5132388"/>
              <a:gd name="connsiteX3" fmla="*/ 10215615 w 12175385"/>
              <a:gd name="connsiteY3" fmla="*/ 781050 h 5132388"/>
              <a:gd name="connsiteX4" fmla="*/ 1857428 w 12175385"/>
              <a:gd name="connsiteY4" fmla="*/ 5132388 h 5132388"/>
              <a:gd name="connsiteX5" fmla="*/ 0 w 12175385"/>
              <a:gd name="connsiteY5" fmla="*/ 4157340 h 5132388"/>
              <a:gd name="connsiteX6" fmla="*/ 0 w 12175385"/>
              <a:gd name="connsiteY6" fmla="*/ 3376290 h 5132388"/>
              <a:gd name="connsiteX7" fmla="*/ 1857428 w 12175385"/>
              <a:gd name="connsiteY7" fmla="*/ 4351338 h 51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75385" h="5132388">
                <a:moveTo>
                  <a:pt x="10215615" y="0"/>
                </a:moveTo>
                <a:lnTo>
                  <a:pt x="12175385" y="1133839"/>
                </a:lnTo>
                <a:lnTo>
                  <a:pt x="12175385" y="1914889"/>
                </a:lnTo>
                <a:lnTo>
                  <a:pt x="10215615" y="781050"/>
                </a:lnTo>
                <a:lnTo>
                  <a:pt x="1857428" y="5132388"/>
                </a:lnTo>
                <a:lnTo>
                  <a:pt x="0" y="4157340"/>
                </a:lnTo>
                <a:lnTo>
                  <a:pt x="0" y="3376290"/>
                </a:lnTo>
                <a:lnTo>
                  <a:pt x="1857428" y="4351338"/>
                </a:lnTo>
                <a:close/>
              </a:path>
            </a:pathLst>
          </a:custGeom>
          <a:solidFill>
            <a:srgbClr val="0070C0"/>
          </a:solidFill>
          <a:ln>
            <a:noFill/>
          </a:ln>
          <a:effectLst>
            <a:outerShdw blurRad="76200" dist="50800" dir="5400000" algn="tl" rotWithShape="0">
              <a:schemeClr val="accent1">
                <a:lumMod val="75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46">
            <a:extLst>
              <a:ext uri="{FF2B5EF4-FFF2-40B4-BE49-F238E27FC236}">
                <a16:creationId xmlns:a16="http://schemas.microsoft.com/office/drawing/2014/main" xmlns="" id="{7BC94787-AB04-404B-9BAB-B963520D5FF0}"/>
              </a:ext>
            </a:extLst>
          </p:cNvPr>
          <p:cNvSpPr/>
          <p:nvPr/>
        </p:nvSpPr>
        <p:spPr>
          <a:xfrm>
            <a:off x="0" y="-5024"/>
            <a:ext cx="1863610" cy="1387793"/>
          </a:xfrm>
          <a:custGeom>
            <a:avLst/>
            <a:gdLst>
              <a:gd name="connsiteX0" fmla="*/ 0 w 1863609"/>
              <a:gd name="connsiteY0" fmla="*/ 0 h 1387792"/>
              <a:gd name="connsiteX1" fmla="*/ 1863609 w 1863609"/>
              <a:gd name="connsiteY1" fmla="*/ 990256 h 1387792"/>
              <a:gd name="connsiteX2" fmla="*/ 1113400 w 1863609"/>
              <a:gd name="connsiteY2" fmla="*/ 1387792 h 1387792"/>
              <a:gd name="connsiteX3" fmla="*/ 0 w 1863609"/>
              <a:gd name="connsiteY3" fmla="*/ 1387792 h 1387792"/>
            </a:gdLst>
            <a:ahLst/>
            <a:cxnLst>
              <a:cxn ang="0">
                <a:pos x="connsiteX0" y="connsiteY0"/>
              </a:cxn>
              <a:cxn ang="0">
                <a:pos x="connsiteX1" y="connsiteY1"/>
              </a:cxn>
              <a:cxn ang="0">
                <a:pos x="connsiteX2" y="connsiteY2"/>
              </a:cxn>
              <a:cxn ang="0">
                <a:pos x="connsiteX3" y="connsiteY3"/>
              </a:cxn>
            </a:cxnLst>
            <a:rect l="l" t="t" r="r" b="b"/>
            <a:pathLst>
              <a:path w="1863609" h="1387792">
                <a:moveTo>
                  <a:pt x="0" y="0"/>
                </a:moveTo>
                <a:lnTo>
                  <a:pt x="1863609" y="990256"/>
                </a:lnTo>
                <a:lnTo>
                  <a:pt x="1113400" y="1387792"/>
                </a:lnTo>
                <a:lnTo>
                  <a:pt x="0" y="1387792"/>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Рисунок 10">
            <a:extLst>
              <a:ext uri="{FF2B5EF4-FFF2-40B4-BE49-F238E27FC236}">
                <a16:creationId xmlns:a16="http://schemas.microsoft.com/office/drawing/2014/main" xmlns="" id="{124643CC-773E-4940-87FD-25D692E7CBEA}"/>
              </a:ext>
            </a:extLst>
          </p:cNvPr>
          <p:cNvPicPr>
            <a:picLocks noChangeAspect="1"/>
          </p:cNvPicPr>
          <p:nvPr/>
        </p:nvPicPr>
        <p:blipFill>
          <a:blip r:embed="rId2" cstate="print"/>
          <a:stretch>
            <a:fillRect/>
          </a:stretch>
        </p:blipFill>
        <p:spPr>
          <a:xfrm>
            <a:off x="267370" y="586151"/>
            <a:ext cx="743747" cy="543952"/>
          </a:xfrm>
          <a:prstGeom prst="rect">
            <a:avLst/>
          </a:prstGeom>
        </p:spPr>
      </p:pic>
      <p:sp>
        <p:nvSpPr>
          <p:cNvPr id="7" name="Заголовок 1">
            <a:extLst>
              <a:ext uri="{FF2B5EF4-FFF2-40B4-BE49-F238E27FC236}">
                <a16:creationId xmlns:a16="http://schemas.microsoft.com/office/drawing/2014/main" xmlns="" id="{16614483-D788-4B09-8D24-4D9A01DCFDEC}"/>
              </a:ext>
            </a:extLst>
          </p:cNvPr>
          <p:cNvSpPr txBox="1">
            <a:spLocks/>
          </p:cNvSpPr>
          <p:nvPr/>
        </p:nvSpPr>
        <p:spPr>
          <a:xfrm>
            <a:off x="2262857" y="645966"/>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endParaRPr lang="ru-RU" sz="2800" b="1" dirty="0">
              <a:solidFill>
                <a:schemeClr val="bg1"/>
              </a:solidFill>
              <a:latin typeface="+mn-lt"/>
            </a:endParaRPr>
          </a:p>
        </p:txBody>
      </p:sp>
      <p:graphicFrame>
        <p:nvGraphicFramePr>
          <p:cNvPr id="4" name="Схема 3">
            <a:extLst>
              <a:ext uri="{FF2B5EF4-FFF2-40B4-BE49-F238E27FC236}">
                <a16:creationId xmlns:a16="http://schemas.microsoft.com/office/drawing/2014/main" xmlns="" id="{F88740D3-F97E-40BE-BC2B-7DD9366219C5}"/>
              </a:ext>
            </a:extLst>
          </p:cNvPr>
          <p:cNvGraphicFramePr/>
          <p:nvPr>
            <p:extLst>
              <p:ext uri="{D42A27DB-BD31-4B8C-83A1-F6EECF244321}">
                <p14:modId xmlns:p14="http://schemas.microsoft.com/office/powerpoint/2010/main" val="1021675001"/>
              </p:ext>
            </p:extLst>
          </p:nvPr>
        </p:nvGraphicFramePr>
        <p:xfrm>
          <a:off x="119336" y="548680"/>
          <a:ext cx="11305256" cy="59811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8167727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Заголовок 1">
            <a:extLst>
              <a:ext uri="{FF2B5EF4-FFF2-40B4-BE49-F238E27FC236}">
                <a16:creationId xmlns:a16="http://schemas.microsoft.com/office/drawing/2014/main" xmlns="" id="{5672858B-0C40-B842-A796-8568E232E9C5}"/>
              </a:ext>
            </a:extLst>
          </p:cNvPr>
          <p:cNvSpPr txBox="1">
            <a:spLocks/>
          </p:cNvSpPr>
          <p:nvPr/>
        </p:nvSpPr>
        <p:spPr>
          <a:xfrm>
            <a:off x="267370" y="328136"/>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r>
              <a:rPr lang="ru-RU" sz="2800" b="1" dirty="0">
                <a:solidFill>
                  <a:schemeClr val="bg1"/>
                </a:solidFill>
              </a:rPr>
              <a:t>РЕМОНТ</a:t>
            </a:r>
          </a:p>
        </p:txBody>
      </p:sp>
      <p:sp>
        <p:nvSpPr>
          <p:cNvPr id="17" name="Freeform 22">
            <a:extLst>
              <a:ext uri="{FF2B5EF4-FFF2-40B4-BE49-F238E27FC236}">
                <a16:creationId xmlns:a16="http://schemas.microsoft.com/office/drawing/2014/main" xmlns="" id="{8F104BEC-F3A1-244F-99E4-C58F3E5E6E52}"/>
              </a:ext>
            </a:extLst>
          </p:cNvPr>
          <p:cNvSpPr/>
          <p:nvPr/>
        </p:nvSpPr>
        <p:spPr>
          <a:xfrm rot="12419817">
            <a:off x="-2573178" y="-2978620"/>
            <a:ext cx="18031808" cy="7694036"/>
          </a:xfrm>
          <a:custGeom>
            <a:avLst/>
            <a:gdLst>
              <a:gd name="connsiteX0" fmla="*/ 10215615 w 12175385"/>
              <a:gd name="connsiteY0" fmla="*/ 0 h 5132388"/>
              <a:gd name="connsiteX1" fmla="*/ 12175385 w 12175385"/>
              <a:gd name="connsiteY1" fmla="*/ 1133839 h 5132388"/>
              <a:gd name="connsiteX2" fmla="*/ 12175385 w 12175385"/>
              <a:gd name="connsiteY2" fmla="*/ 1914889 h 5132388"/>
              <a:gd name="connsiteX3" fmla="*/ 10215615 w 12175385"/>
              <a:gd name="connsiteY3" fmla="*/ 781050 h 5132388"/>
              <a:gd name="connsiteX4" fmla="*/ 1857428 w 12175385"/>
              <a:gd name="connsiteY4" fmla="*/ 5132388 h 5132388"/>
              <a:gd name="connsiteX5" fmla="*/ 0 w 12175385"/>
              <a:gd name="connsiteY5" fmla="*/ 4157340 h 5132388"/>
              <a:gd name="connsiteX6" fmla="*/ 0 w 12175385"/>
              <a:gd name="connsiteY6" fmla="*/ 3376290 h 5132388"/>
              <a:gd name="connsiteX7" fmla="*/ 1857428 w 12175385"/>
              <a:gd name="connsiteY7" fmla="*/ 4351338 h 51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75385" h="5132388">
                <a:moveTo>
                  <a:pt x="10215615" y="0"/>
                </a:moveTo>
                <a:lnTo>
                  <a:pt x="12175385" y="1133839"/>
                </a:lnTo>
                <a:lnTo>
                  <a:pt x="12175385" y="1914889"/>
                </a:lnTo>
                <a:lnTo>
                  <a:pt x="10215615" y="781050"/>
                </a:lnTo>
                <a:lnTo>
                  <a:pt x="1857428" y="5132388"/>
                </a:lnTo>
                <a:lnTo>
                  <a:pt x="0" y="4157340"/>
                </a:lnTo>
                <a:lnTo>
                  <a:pt x="0" y="3376290"/>
                </a:lnTo>
                <a:lnTo>
                  <a:pt x="1857428" y="4351338"/>
                </a:lnTo>
                <a:close/>
              </a:path>
            </a:pathLst>
          </a:custGeom>
          <a:solidFill>
            <a:srgbClr val="0070C0"/>
          </a:solidFill>
          <a:ln>
            <a:noFill/>
          </a:ln>
          <a:effectLst>
            <a:outerShdw blurRad="76200" dist="50800" dir="5400000" algn="tl" rotWithShape="0">
              <a:schemeClr val="accent1">
                <a:lumMod val="75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46">
            <a:extLst>
              <a:ext uri="{FF2B5EF4-FFF2-40B4-BE49-F238E27FC236}">
                <a16:creationId xmlns:a16="http://schemas.microsoft.com/office/drawing/2014/main" xmlns="" id="{7BC94787-AB04-404B-9BAB-B963520D5FF0}"/>
              </a:ext>
            </a:extLst>
          </p:cNvPr>
          <p:cNvSpPr/>
          <p:nvPr/>
        </p:nvSpPr>
        <p:spPr>
          <a:xfrm>
            <a:off x="0" y="-5024"/>
            <a:ext cx="1863610" cy="1387793"/>
          </a:xfrm>
          <a:custGeom>
            <a:avLst/>
            <a:gdLst>
              <a:gd name="connsiteX0" fmla="*/ 0 w 1863609"/>
              <a:gd name="connsiteY0" fmla="*/ 0 h 1387792"/>
              <a:gd name="connsiteX1" fmla="*/ 1863609 w 1863609"/>
              <a:gd name="connsiteY1" fmla="*/ 990256 h 1387792"/>
              <a:gd name="connsiteX2" fmla="*/ 1113400 w 1863609"/>
              <a:gd name="connsiteY2" fmla="*/ 1387792 h 1387792"/>
              <a:gd name="connsiteX3" fmla="*/ 0 w 1863609"/>
              <a:gd name="connsiteY3" fmla="*/ 1387792 h 1387792"/>
            </a:gdLst>
            <a:ahLst/>
            <a:cxnLst>
              <a:cxn ang="0">
                <a:pos x="connsiteX0" y="connsiteY0"/>
              </a:cxn>
              <a:cxn ang="0">
                <a:pos x="connsiteX1" y="connsiteY1"/>
              </a:cxn>
              <a:cxn ang="0">
                <a:pos x="connsiteX2" y="connsiteY2"/>
              </a:cxn>
              <a:cxn ang="0">
                <a:pos x="connsiteX3" y="connsiteY3"/>
              </a:cxn>
            </a:cxnLst>
            <a:rect l="l" t="t" r="r" b="b"/>
            <a:pathLst>
              <a:path w="1863609" h="1387792">
                <a:moveTo>
                  <a:pt x="0" y="0"/>
                </a:moveTo>
                <a:lnTo>
                  <a:pt x="1863609" y="990256"/>
                </a:lnTo>
                <a:lnTo>
                  <a:pt x="1113400" y="1387792"/>
                </a:lnTo>
                <a:lnTo>
                  <a:pt x="0" y="1387792"/>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Рисунок 10">
            <a:extLst>
              <a:ext uri="{FF2B5EF4-FFF2-40B4-BE49-F238E27FC236}">
                <a16:creationId xmlns:a16="http://schemas.microsoft.com/office/drawing/2014/main" xmlns="" id="{124643CC-773E-4940-87FD-25D692E7CBEA}"/>
              </a:ext>
            </a:extLst>
          </p:cNvPr>
          <p:cNvPicPr>
            <a:picLocks noChangeAspect="1"/>
          </p:cNvPicPr>
          <p:nvPr/>
        </p:nvPicPr>
        <p:blipFill>
          <a:blip r:embed="rId2" cstate="print"/>
          <a:stretch>
            <a:fillRect/>
          </a:stretch>
        </p:blipFill>
        <p:spPr>
          <a:xfrm>
            <a:off x="267370" y="586151"/>
            <a:ext cx="743747" cy="543952"/>
          </a:xfrm>
          <a:prstGeom prst="rect">
            <a:avLst/>
          </a:prstGeom>
        </p:spPr>
      </p:pic>
      <p:sp>
        <p:nvSpPr>
          <p:cNvPr id="7" name="Заголовок 1">
            <a:extLst>
              <a:ext uri="{FF2B5EF4-FFF2-40B4-BE49-F238E27FC236}">
                <a16:creationId xmlns:a16="http://schemas.microsoft.com/office/drawing/2014/main" xmlns="" id="{16614483-D788-4B09-8D24-4D9A01DCFDEC}"/>
              </a:ext>
            </a:extLst>
          </p:cNvPr>
          <p:cNvSpPr txBox="1">
            <a:spLocks/>
          </p:cNvSpPr>
          <p:nvPr/>
        </p:nvSpPr>
        <p:spPr>
          <a:xfrm>
            <a:off x="1863610" y="669137"/>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endParaRPr lang="ru-RU" sz="2800" b="1" dirty="0">
              <a:solidFill>
                <a:schemeClr val="bg1"/>
              </a:solidFill>
              <a:latin typeface="+mn-lt"/>
            </a:endParaRPr>
          </a:p>
        </p:txBody>
      </p:sp>
      <p:graphicFrame>
        <p:nvGraphicFramePr>
          <p:cNvPr id="4" name="Схема 3">
            <a:extLst>
              <a:ext uri="{FF2B5EF4-FFF2-40B4-BE49-F238E27FC236}">
                <a16:creationId xmlns:a16="http://schemas.microsoft.com/office/drawing/2014/main" xmlns="" id="{F88740D3-F97E-40BE-BC2B-7DD9366219C5}"/>
              </a:ext>
            </a:extLst>
          </p:cNvPr>
          <p:cNvGraphicFramePr/>
          <p:nvPr>
            <p:extLst>
              <p:ext uri="{D42A27DB-BD31-4B8C-83A1-F6EECF244321}">
                <p14:modId xmlns:p14="http://schemas.microsoft.com/office/powerpoint/2010/main" val="2194923166"/>
              </p:ext>
            </p:extLst>
          </p:nvPr>
        </p:nvGraphicFramePr>
        <p:xfrm>
          <a:off x="0" y="260648"/>
          <a:ext cx="12000656" cy="65973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7651573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Заголовок 1">
            <a:extLst>
              <a:ext uri="{FF2B5EF4-FFF2-40B4-BE49-F238E27FC236}">
                <a16:creationId xmlns:a16="http://schemas.microsoft.com/office/drawing/2014/main" xmlns="" id="{5672858B-0C40-B842-A796-8568E232E9C5}"/>
              </a:ext>
            </a:extLst>
          </p:cNvPr>
          <p:cNvSpPr txBox="1">
            <a:spLocks/>
          </p:cNvSpPr>
          <p:nvPr/>
        </p:nvSpPr>
        <p:spPr>
          <a:xfrm>
            <a:off x="267370" y="328136"/>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r>
              <a:rPr lang="ru-RU" sz="2800" b="1" dirty="0">
                <a:solidFill>
                  <a:schemeClr val="bg1"/>
                </a:solidFill>
              </a:rPr>
              <a:t>РЕМОНТ</a:t>
            </a:r>
          </a:p>
        </p:txBody>
      </p:sp>
      <p:sp>
        <p:nvSpPr>
          <p:cNvPr id="17" name="Freeform 22">
            <a:extLst>
              <a:ext uri="{FF2B5EF4-FFF2-40B4-BE49-F238E27FC236}">
                <a16:creationId xmlns:a16="http://schemas.microsoft.com/office/drawing/2014/main" xmlns="" id="{8F104BEC-F3A1-244F-99E4-C58F3E5E6E52}"/>
              </a:ext>
            </a:extLst>
          </p:cNvPr>
          <p:cNvSpPr/>
          <p:nvPr/>
        </p:nvSpPr>
        <p:spPr>
          <a:xfrm rot="12419817">
            <a:off x="-2573178" y="-2978620"/>
            <a:ext cx="18031808" cy="7694036"/>
          </a:xfrm>
          <a:custGeom>
            <a:avLst/>
            <a:gdLst>
              <a:gd name="connsiteX0" fmla="*/ 10215615 w 12175385"/>
              <a:gd name="connsiteY0" fmla="*/ 0 h 5132388"/>
              <a:gd name="connsiteX1" fmla="*/ 12175385 w 12175385"/>
              <a:gd name="connsiteY1" fmla="*/ 1133839 h 5132388"/>
              <a:gd name="connsiteX2" fmla="*/ 12175385 w 12175385"/>
              <a:gd name="connsiteY2" fmla="*/ 1914889 h 5132388"/>
              <a:gd name="connsiteX3" fmla="*/ 10215615 w 12175385"/>
              <a:gd name="connsiteY3" fmla="*/ 781050 h 5132388"/>
              <a:gd name="connsiteX4" fmla="*/ 1857428 w 12175385"/>
              <a:gd name="connsiteY4" fmla="*/ 5132388 h 5132388"/>
              <a:gd name="connsiteX5" fmla="*/ 0 w 12175385"/>
              <a:gd name="connsiteY5" fmla="*/ 4157340 h 5132388"/>
              <a:gd name="connsiteX6" fmla="*/ 0 w 12175385"/>
              <a:gd name="connsiteY6" fmla="*/ 3376290 h 5132388"/>
              <a:gd name="connsiteX7" fmla="*/ 1857428 w 12175385"/>
              <a:gd name="connsiteY7" fmla="*/ 4351338 h 51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75385" h="5132388">
                <a:moveTo>
                  <a:pt x="10215615" y="0"/>
                </a:moveTo>
                <a:lnTo>
                  <a:pt x="12175385" y="1133839"/>
                </a:lnTo>
                <a:lnTo>
                  <a:pt x="12175385" y="1914889"/>
                </a:lnTo>
                <a:lnTo>
                  <a:pt x="10215615" y="781050"/>
                </a:lnTo>
                <a:lnTo>
                  <a:pt x="1857428" y="5132388"/>
                </a:lnTo>
                <a:lnTo>
                  <a:pt x="0" y="4157340"/>
                </a:lnTo>
                <a:lnTo>
                  <a:pt x="0" y="3376290"/>
                </a:lnTo>
                <a:lnTo>
                  <a:pt x="1857428" y="4351338"/>
                </a:lnTo>
                <a:close/>
              </a:path>
            </a:pathLst>
          </a:custGeom>
          <a:solidFill>
            <a:srgbClr val="0070C0"/>
          </a:solidFill>
          <a:ln>
            <a:noFill/>
          </a:ln>
          <a:effectLst>
            <a:outerShdw blurRad="76200" dist="50800" dir="5400000" algn="tl" rotWithShape="0">
              <a:schemeClr val="accent1">
                <a:lumMod val="75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46">
            <a:extLst>
              <a:ext uri="{FF2B5EF4-FFF2-40B4-BE49-F238E27FC236}">
                <a16:creationId xmlns:a16="http://schemas.microsoft.com/office/drawing/2014/main" xmlns="" id="{7BC94787-AB04-404B-9BAB-B963520D5FF0}"/>
              </a:ext>
            </a:extLst>
          </p:cNvPr>
          <p:cNvSpPr/>
          <p:nvPr/>
        </p:nvSpPr>
        <p:spPr>
          <a:xfrm>
            <a:off x="0" y="-5024"/>
            <a:ext cx="1863610" cy="1387793"/>
          </a:xfrm>
          <a:custGeom>
            <a:avLst/>
            <a:gdLst>
              <a:gd name="connsiteX0" fmla="*/ 0 w 1863609"/>
              <a:gd name="connsiteY0" fmla="*/ 0 h 1387792"/>
              <a:gd name="connsiteX1" fmla="*/ 1863609 w 1863609"/>
              <a:gd name="connsiteY1" fmla="*/ 990256 h 1387792"/>
              <a:gd name="connsiteX2" fmla="*/ 1113400 w 1863609"/>
              <a:gd name="connsiteY2" fmla="*/ 1387792 h 1387792"/>
              <a:gd name="connsiteX3" fmla="*/ 0 w 1863609"/>
              <a:gd name="connsiteY3" fmla="*/ 1387792 h 1387792"/>
            </a:gdLst>
            <a:ahLst/>
            <a:cxnLst>
              <a:cxn ang="0">
                <a:pos x="connsiteX0" y="connsiteY0"/>
              </a:cxn>
              <a:cxn ang="0">
                <a:pos x="connsiteX1" y="connsiteY1"/>
              </a:cxn>
              <a:cxn ang="0">
                <a:pos x="connsiteX2" y="connsiteY2"/>
              </a:cxn>
              <a:cxn ang="0">
                <a:pos x="connsiteX3" y="connsiteY3"/>
              </a:cxn>
            </a:cxnLst>
            <a:rect l="l" t="t" r="r" b="b"/>
            <a:pathLst>
              <a:path w="1863609" h="1387792">
                <a:moveTo>
                  <a:pt x="0" y="0"/>
                </a:moveTo>
                <a:lnTo>
                  <a:pt x="1863609" y="990256"/>
                </a:lnTo>
                <a:lnTo>
                  <a:pt x="1113400" y="1387792"/>
                </a:lnTo>
                <a:lnTo>
                  <a:pt x="0" y="1387792"/>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Рисунок 10">
            <a:extLst>
              <a:ext uri="{FF2B5EF4-FFF2-40B4-BE49-F238E27FC236}">
                <a16:creationId xmlns:a16="http://schemas.microsoft.com/office/drawing/2014/main" xmlns="" id="{124643CC-773E-4940-87FD-25D692E7CBEA}"/>
              </a:ext>
            </a:extLst>
          </p:cNvPr>
          <p:cNvPicPr>
            <a:picLocks noChangeAspect="1"/>
          </p:cNvPicPr>
          <p:nvPr/>
        </p:nvPicPr>
        <p:blipFill>
          <a:blip r:embed="rId2" cstate="print"/>
          <a:stretch>
            <a:fillRect/>
          </a:stretch>
        </p:blipFill>
        <p:spPr>
          <a:xfrm>
            <a:off x="267370" y="586151"/>
            <a:ext cx="743747" cy="543952"/>
          </a:xfrm>
          <a:prstGeom prst="rect">
            <a:avLst/>
          </a:prstGeom>
        </p:spPr>
      </p:pic>
      <p:sp>
        <p:nvSpPr>
          <p:cNvPr id="7" name="Заголовок 1">
            <a:extLst>
              <a:ext uri="{FF2B5EF4-FFF2-40B4-BE49-F238E27FC236}">
                <a16:creationId xmlns:a16="http://schemas.microsoft.com/office/drawing/2014/main" xmlns="" id="{16614483-D788-4B09-8D24-4D9A01DCFDEC}"/>
              </a:ext>
            </a:extLst>
          </p:cNvPr>
          <p:cNvSpPr txBox="1">
            <a:spLocks/>
          </p:cNvSpPr>
          <p:nvPr/>
        </p:nvSpPr>
        <p:spPr>
          <a:xfrm>
            <a:off x="1863610" y="669137"/>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r>
              <a:rPr lang="ru-RU" sz="2800" b="1" dirty="0" smtClean="0">
                <a:solidFill>
                  <a:schemeClr val="bg1"/>
                </a:solidFill>
                <a:latin typeface="+mn-lt"/>
              </a:rPr>
              <a:t> </a:t>
            </a:r>
            <a:endParaRPr lang="ru-RU" sz="2800" b="1" dirty="0">
              <a:solidFill>
                <a:schemeClr val="bg1"/>
              </a:solidFill>
              <a:latin typeface="+mn-lt"/>
            </a:endParaRPr>
          </a:p>
        </p:txBody>
      </p:sp>
      <p:graphicFrame>
        <p:nvGraphicFramePr>
          <p:cNvPr id="4" name="Схема 3">
            <a:extLst>
              <a:ext uri="{FF2B5EF4-FFF2-40B4-BE49-F238E27FC236}">
                <a16:creationId xmlns:a16="http://schemas.microsoft.com/office/drawing/2014/main" xmlns="" id="{F88740D3-F97E-40BE-BC2B-7DD9366219C5}"/>
              </a:ext>
            </a:extLst>
          </p:cNvPr>
          <p:cNvGraphicFramePr/>
          <p:nvPr>
            <p:extLst>
              <p:ext uri="{D42A27DB-BD31-4B8C-83A1-F6EECF244321}">
                <p14:modId xmlns:p14="http://schemas.microsoft.com/office/powerpoint/2010/main" val="2194923166"/>
              </p:ext>
            </p:extLst>
          </p:nvPr>
        </p:nvGraphicFramePr>
        <p:xfrm>
          <a:off x="407368" y="188640"/>
          <a:ext cx="11449272" cy="61972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765157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Заголовок 1">
            <a:extLst>
              <a:ext uri="{FF2B5EF4-FFF2-40B4-BE49-F238E27FC236}">
                <a16:creationId xmlns:a16="http://schemas.microsoft.com/office/drawing/2014/main" xmlns="" id="{5672858B-0C40-B842-A796-8568E232E9C5}"/>
              </a:ext>
            </a:extLst>
          </p:cNvPr>
          <p:cNvSpPr txBox="1">
            <a:spLocks/>
          </p:cNvSpPr>
          <p:nvPr/>
        </p:nvSpPr>
        <p:spPr>
          <a:xfrm>
            <a:off x="267370" y="328136"/>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r>
              <a:rPr lang="ru-RU" sz="2800" b="1" dirty="0">
                <a:solidFill>
                  <a:schemeClr val="bg1"/>
                </a:solidFill>
              </a:rPr>
              <a:t>РЕМОНТ</a:t>
            </a:r>
          </a:p>
        </p:txBody>
      </p:sp>
      <p:sp>
        <p:nvSpPr>
          <p:cNvPr id="17" name="Freeform 22">
            <a:extLst>
              <a:ext uri="{FF2B5EF4-FFF2-40B4-BE49-F238E27FC236}">
                <a16:creationId xmlns:a16="http://schemas.microsoft.com/office/drawing/2014/main" xmlns="" id="{8F104BEC-F3A1-244F-99E4-C58F3E5E6E52}"/>
              </a:ext>
            </a:extLst>
          </p:cNvPr>
          <p:cNvSpPr/>
          <p:nvPr/>
        </p:nvSpPr>
        <p:spPr>
          <a:xfrm rot="12419817">
            <a:off x="-2573178" y="-2978620"/>
            <a:ext cx="18031808" cy="7694036"/>
          </a:xfrm>
          <a:custGeom>
            <a:avLst/>
            <a:gdLst>
              <a:gd name="connsiteX0" fmla="*/ 10215615 w 12175385"/>
              <a:gd name="connsiteY0" fmla="*/ 0 h 5132388"/>
              <a:gd name="connsiteX1" fmla="*/ 12175385 w 12175385"/>
              <a:gd name="connsiteY1" fmla="*/ 1133839 h 5132388"/>
              <a:gd name="connsiteX2" fmla="*/ 12175385 w 12175385"/>
              <a:gd name="connsiteY2" fmla="*/ 1914889 h 5132388"/>
              <a:gd name="connsiteX3" fmla="*/ 10215615 w 12175385"/>
              <a:gd name="connsiteY3" fmla="*/ 781050 h 5132388"/>
              <a:gd name="connsiteX4" fmla="*/ 1857428 w 12175385"/>
              <a:gd name="connsiteY4" fmla="*/ 5132388 h 5132388"/>
              <a:gd name="connsiteX5" fmla="*/ 0 w 12175385"/>
              <a:gd name="connsiteY5" fmla="*/ 4157340 h 5132388"/>
              <a:gd name="connsiteX6" fmla="*/ 0 w 12175385"/>
              <a:gd name="connsiteY6" fmla="*/ 3376290 h 5132388"/>
              <a:gd name="connsiteX7" fmla="*/ 1857428 w 12175385"/>
              <a:gd name="connsiteY7" fmla="*/ 4351338 h 51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75385" h="5132388">
                <a:moveTo>
                  <a:pt x="10215615" y="0"/>
                </a:moveTo>
                <a:lnTo>
                  <a:pt x="12175385" y="1133839"/>
                </a:lnTo>
                <a:lnTo>
                  <a:pt x="12175385" y="1914889"/>
                </a:lnTo>
                <a:lnTo>
                  <a:pt x="10215615" y="781050"/>
                </a:lnTo>
                <a:lnTo>
                  <a:pt x="1857428" y="5132388"/>
                </a:lnTo>
                <a:lnTo>
                  <a:pt x="0" y="4157340"/>
                </a:lnTo>
                <a:lnTo>
                  <a:pt x="0" y="3376290"/>
                </a:lnTo>
                <a:lnTo>
                  <a:pt x="1857428" y="4351338"/>
                </a:lnTo>
                <a:close/>
              </a:path>
            </a:pathLst>
          </a:custGeom>
          <a:solidFill>
            <a:srgbClr val="0070C0"/>
          </a:solidFill>
          <a:ln>
            <a:noFill/>
          </a:ln>
          <a:effectLst>
            <a:outerShdw blurRad="76200" dist="50800" dir="5400000" algn="tl" rotWithShape="0">
              <a:schemeClr val="accent1">
                <a:lumMod val="75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46">
            <a:extLst>
              <a:ext uri="{FF2B5EF4-FFF2-40B4-BE49-F238E27FC236}">
                <a16:creationId xmlns:a16="http://schemas.microsoft.com/office/drawing/2014/main" xmlns="" id="{7BC94787-AB04-404B-9BAB-B963520D5FF0}"/>
              </a:ext>
            </a:extLst>
          </p:cNvPr>
          <p:cNvSpPr/>
          <p:nvPr/>
        </p:nvSpPr>
        <p:spPr>
          <a:xfrm>
            <a:off x="0" y="-5024"/>
            <a:ext cx="1863610" cy="1387793"/>
          </a:xfrm>
          <a:custGeom>
            <a:avLst/>
            <a:gdLst>
              <a:gd name="connsiteX0" fmla="*/ 0 w 1863609"/>
              <a:gd name="connsiteY0" fmla="*/ 0 h 1387792"/>
              <a:gd name="connsiteX1" fmla="*/ 1863609 w 1863609"/>
              <a:gd name="connsiteY1" fmla="*/ 990256 h 1387792"/>
              <a:gd name="connsiteX2" fmla="*/ 1113400 w 1863609"/>
              <a:gd name="connsiteY2" fmla="*/ 1387792 h 1387792"/>
              <a:gd name="connsiteX3" fmla="*/ 0 w 1863609"/>
              <a:gd name="connsiteY3" fmla="*/ 1387792 h 1387792"/>
            </a:gdLst>
            <a:ahLst/>
            <a:cxnLst>
              <a:cxn ang="0">
                <a:pos x="connsiteX0" y="connsiteY0"/>
              </a:cxn>
              <a:cxn ang="0">
                <a:pos x="connsiteX1" y="connsiteY1"/>
              </a:cxn>
              <a:cxn ang="0">
                <a:pos x="connsiteX2" y="connsiteY2"/>
              </a:cxn>
              <a:cxn ang="0">
                <a:pos x="connsiteX3" y="connsiteY3"/>
              </a:cxn>
            </a:cxnLst>
            <a:rect l="l" t="t" r="r" b="b"/>
            <a:pathLst>
              <a:path w="1863609" h="1387792">
                <a:moveTo>
                  <a:pt x="0" y="0"/>
                </a:moveTo>
                <a:lnTo>
                  <a:pt x="1863609" y="990256"/>
                </a:lnTo>
                <a:lnTo>
                  <a:pt x="1113400" y="1387792"/>
                </a:lnTo>
                <a:lnTo>
                  <a:pt x="0" y="1387792"/>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Рисунок 10">
            <a:extLst>
              <a:ext uri="{FF2B5EF4-FFF2-40B4-BE49-F238E27FC236}">
                <a16:creationId xmlns:a16="http://schemas.microsoft.com/office/drawing/2014/main" xmlns="" id="{124643CC-773E-4940-87FD-25D692E7CBEA}"/>
              </a:ext>
            </a:extLst>
          </p:cNvPr>
          <p:cNvPicPr>
            <a:picLocks noChangeAspect="1"/>
          </p:cNvPicPr>
          <p:nvPr/>
        </p:nvPicPr>
        <p:blipFill>
          <a:blip r:embed="rId2" cstate="print"/>
          <a:stretch>
            <a:fillRect/>
          </a:stretch>
        </p:blipFill>
        <p:spPr>
          <a:xfrm>
            <a:off x="267370" y="586151"/>
            <a:ext cx="743747" cy="543952"/>
          </a:xfrm>
          <a:prstGeom prst="rect">
            <a:avLst/>
          </a:prstGeom>
        </p:spPr>
      </p:pic>
      <p:sp>
        <p:nvSpPr>
          <p:cNvPr id="7" name="Заголовок 1">
            <a:extLst>
              <a:ext uri="{FF2B5EF4-FFF2-40B4-BE49-F238E27FC236}">
                <a16:creationId xmlns:a16="http://schemas.microsoft.com/office/drawing/2014/main" xmlns="" id="{16614483-D788-4B09-8D24-4D9A01DCFDEC}"/>
              </a:ext>
            </a:extLst>
          </p:cNvPr>
          <p:cNvSpPr txBox="1">
            <a:spLocks/>
          </p:cNvSpPr>
          <p:nvPr/>
        </p:nvSpPr>
        <p:spPr>
          <a:xfrm>
            <a:off x="1863610" y="669137"/>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endParaRPr lang="ru-RU" sz="2800" b="1" dirty="0">
              <a:solidFill>
                <a:schemeClr val="bg1"/>
              </a:solidFill>
              <a:latin typeface="+mn-lt"/>
            </a:endParaRPr>
          </a:p>
        </p:txBody>
      </p:sp>
      <p:graphicFrame>
        <p:nvGraphicFramePr>
          <p:cNvPr id="4" name="Схема 3">
            <a:extLst>
              <a:ext uri="{FF2B5EF4-FFF2-40B4-BE49-F238E27FC236}">
                <a16:creationId xmlns:a16="http://schemas.microsoft.com/office/drawing/2014/main" xmlns="" id="{F88740D3-F97E-40BE-BC2B-7DD9366219C5}"/>
              </a:ext>
            </a:extLst>
          </p:cNvPr>
          <p:cNvGraphicFramePr/>
          <p:nvPr>
            <p:extLst>
              <p:ext uri="{D42A27DB-BD31-4B8C-83A1-F6EECF244321}">
                <p14:modId xmlns:p14="http://schemas.microsoft.com/office/powerpoint/2010/main" val="2194923166"/>
              </p:ext>
            </p:extLst>
          </p:nvPr>
        </p:nvGraphicFramePr>
        <p:xfrm>
          <a:off x="0" y="260648"/>
          <a:ext cx="12000656" cy="65973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7651573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Заголовок 1">
            <a:extLst>
              <a:ext uri="{FF2B5EF4-FFF2-40B4-BE49-F238E27FC236}">
                <a16:creationId xmlns:a16="http://schemas.microsoft.com/office/drawing/2014/main" xmlns="" id="{5672858B-0C40-B842-A796-8568E232E9C5}"/>
              </a:ext>
            </a:extLst>
          </p:cNvPr>
          <p:cNvSpPr txBox="1">
            <a:spLocks/>
          </p:cNvSpPr>
          <p:nvPr/>
        </p:nvSpPr>
        <p:spPr>
          <a:xfrm>
            <a:off x="267370" y="328136"/>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r>
              <a:rPr lang="ru-RU" sz="2800" b="1" dirty="0">
                <a:solidFill>
                  <a:schemeClr val="bg1"/>
                </a:solidFill>
              </a:rPr>
              <a:t>РЕМОНТ</a:t>
            </a:r>
          </a:p>
        </p:txBody>
      </p:sp>
      <p:sp>
        <p:nvSpPr>
          <p:cNvPr id="17" name="Freeform 22">
            <a:extLst>
              <a:ext uri="{FF2B5EF4-FFF2-40B4-BE49-F238E27FC236}">
                <a16:creationId xmlns:a16="http://schemas.microsoft.com/office/drawing/2014/main" xmlns="" id="{8F104BEC-F3A1-244F-99E4-C58F3E5E6E52}"/>
              </a:ext>
            </a:extLst>
          </p:cNvPr>
          <p:cNvSpPr/>
          <p:nvPr/>
        </p:nvSpPr>
        <p:spPr>
          <a:xfrm rot="12419817">
            <a:off x="-2573178" y="-2978620"/>
            <a:ext cx="18031808" cy="7694036"/>
          </a:xfrm>
          <a:custGeom>
            <a:avLst/>
            <a:gdLst>
              <a:gd name="connsiteX0" fmla="*/ 10215615 w 12175385"/>
              <a:gd name="connsiteY0" fmla="*/ 0 h 5132388"/>
              <a:gd name="connsiteX1" fmla="*/ 12175385 w 12175385"/>
              <a:gd name="connsiteY1" fmla="*/ 1133839 h 5132388"/>
              <a:gd name="connsiteX2" fmla="*/ 12175385 w 12175385"/>
              <a:gd name="connsiteY2" fmla="*/ 1914889 h 5132388"/>
              <a:gd name="connsiteX3" fmla="*/ 10215615 w 12175385"/>
              <a:gd name="connsiteY3" fmla="*/ 781050 h 5132388"/>
              <a:gd name="connsiteX4" fmla="*/ 1857428 w 12175385"/>
              <a:gd name="connsiteY4" fmla="*/ 5132388 h 5132388"/>
              <a:gd name="connsiteX5" fmla="*/ 0 w 12175385"/>
              <a:gd name="connsiteY5" fmla="*/ 4157340 h 5132388"/>
              <a:gd name="connsiteX6" fmla="*/ 0 w 12175385"/>
              <a:gd name="connsiteY6" fmla="*/ 3376290 h 5132388"/>
              <a:gd name="connsiteX7" fmla="*/ 1857428 w 12175385"/>
              <a:gd name="connsiteY7" fmla="*/ 4351338 h 51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75385" h="5132388">
                <a:moveTo>
                  <a:pt x="10215615" y="0"/>
                </a:moveTo>
                <a:lnTo>
                  <a:pt x="12175385" y="1133839"/>
                </a:lnTo>
                <a:lnTo>
                  <a:pt x="12175385" y="1914889"/>
                </a:lnTo>
                <a:lnTo>
                  <a:pt x="10215615" y="781050"/>
                </a:lnTo>
                <a:lnTo>
                  <a:pt x="1857428" y="5132388"/>
                </a:lnTo>
                <a:lnTo>
                  <a:pt x="0" y="4157340"/>
                </a:lnTo>
                <a:lnTo>
                  <a:pt x="0" y="3376290"/>
                </a:lnTo>
                <a:lnTo>
                  <a:pt x="1857428" y="4351338"/>
                </a:lnTo>
                <a:close/>
              </a:path>
            </a:pathLst>
          </a:custGeom>
          <a:solidFill>
            <a:srgbClr val="0070C0"/>
          </a:solidFill>
          <a:ln>
            <a:noFill/>
          </a:ln>
          <a:effectLst>
            <a:outerShdw blurRad="76200" dist="50800" dir="5400000" algn="tl" rotWithShape="0">
              <a:schemeClr val="accent1">
                <a:lumMod val="75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46">
            <a:extLst>
              <a:ext uri="{FF2B5EF4-FFF2-40B4-BE49-F238E27FC236}">
                <a16:creationId xmlns:a16="http://schemas.microsoft.com/office/drawing/2014/main" xmlns="" id="{7BC94787-AB04-404B-9BAB-B963520D5FF0}"/>
              </a:ext>
            </a:extLst>
          </p:cNvPr>
          <p:cNvSpPr/>
          <p:nvPr/>
        </p:nvSpPr>
        <p:spPr>
          <a:xfrm>
            <a:off x="0" y="-5024"/>
            <a:ext cx="1863610" cy="1387793"/>
          </a:xfrm>
          <a:custGeom>
            <a:avLst/>
            <a:gdLst>
              <a:gd name="connsiteX0" fmla="*/ 0 w 1863609"/>
              <a:gd name="connsiteY0" fmla="*/ 0 h 1387792"/>
              <a:gd name="connsiteX1" fmla="*/ 1863609 w 1863609"/>
              <a:gd name="connsiteY1" fmla="*/ 990256 h 1387792"/>
              <a:gd name="connsiteX2" fmla="*/ 1113400 w 1863609"/>
              <a:gd name="connsiteY2" fmla="*/ 1387792 h 1387792"/>
              <a:gd name="connsiteX3" fmla="*/ 0 w 1863609"/>
              <a:gd name="connsiteY3" fmla="*/ 1387792 h 1387792"/>
            </a:gdLst>
            <a:ahLst/>
            <a:cxnLst>
              <a:cxn ang="0">
                <a:pos x="connsiteX0" y="connsiteY0"/>
              </a:cxn>
              <a:cxn ang="0">
                <a:pos x="connsiteX1" y="connsiteY1"/>
              </a:cxn>
              <a:cxn ang="0">
                <a:pos x="connsiteX2" y="connsiteY2"/>
              </a:cxn>
              <a:cxn ang="0">
                <a:pos x="connsiteX3" y="connsiteY3"/>
              </a:cxn>
            </a:cxnLst>
            <a:rect l="l" t="t" r="r" b="b"/>
            <a:pathLst>
              <a:path w="1863609" h="1387792">
                <a:moveTo>
                  <a:pt x="0" y="0"/>
                </a:moveTo>
                <a:lnTo>
                  <a:pt x="1863609" y="990256"/>
                </a:lnTo>
                <a:lnTo>
                  <a:pt x="1113400" y="1387792"/>
                </a:lnTo>
                <a:lnTo>
                  <a:pt x="0" y="1387792"/>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Рисунок 10">
            <a:extLst>
              <a:ext uri="{FF2B5EF4-FFF2-40B4-BE49-F238E27FC236}">
                <a16:creationId xmlns:a16="http://schemas.microsoft.com/office/drawing/2014/main" xmlns="" id="{124643CC-773E-4940-87FD-25D692E7CBEA}"/>
              </a:ext>
            </a:extLst>
          </p:cNvPr>
          <p:cNvPicPr>
            <a:picLocks noChangeAspect="1"/>
          </p:cNvPicPr>
          <p:nvPr/>
        </p:nvPicPr>
        <p:blipFill>
          <a:blip r:embed="rId2" cstate="print"/>
          <a:stretch>
            <a:fillRect/>
          </a:stretch>
        </p:blipFill>
        <p:spPr>
          <a:xfrm>
            <a:off x="267370" y="586151"/>
            <a:ext cx="743747" cy="543952"/>
          </a:xfrm>
          <a:prstGeom prst="rect">
            <a:avLst/>
          </a:prstGeom>
        </p:spPr>
      </p:pic>
      <p:sp>
        <p:nvSpPr>
          <p:cNvPr id="7" name="Заголовок 1">
            <a:extLst>
              <a:ext uri="{FF2B5EF4-FFF2-40B4-BE49-F238E27FC236}">
                <a16:creationId xmlns:a16="http://schemas.microsoft.com/office/drawing/2014/main" xmlns="" id="{16614483-D788-4B09-8D24-4D9A01DCFDEC}"/>
              </a:ext>
            </a:extLst>
          </p:cNvPr>
          <p:cNvSpPr txBox="1">
            <a:spLocks/>
          </p:cNvSpPr>
          <p:nvPr/>
        </p:nvSpPr>
        <p:spPr>
          <a:xfrm>
            <a:off x="1863610" y="669137"/>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endParaRPr lang="ru-RU" sz="2800" b="1" dirty="0">
              <a:solidFill>
                <a:schemeClr val="bg1"/>
              </a:solidFill>
              <a:latin typeface="+mn-lt"/>
            </a:endParaRPr>
          </a:p>
        </p:txBody>
      </p:sp>
      <p:graphicFrame>
        <p:nvGraphicFramePr>
          <p:cNvPr id="4" name="Схема 3">
            <a:extLst>
              <a:ext uri="{FF2B5EF4-FFF2-40B4-BE49-F238E27FC236}">
                <a16:creationId xmlns:a16="http://schemas.microsoft.com/office/drawing/2014/main" xmlns="" id="{F88740D3-F97E-40BE-BC2B-7DD9366219C5}"/>
              </a:ext>
            </a:extLst>
          </p:cNvPr>
          <p:cNvGraphicFramePr/>
          <p:nvPr>
            <p:extLst>
              <p:ext uri="{D42A27DB-BD31-4B8C-83A1-F6EECF244321}">
                <p14:modId xmlns:p14="http://schemas.microsoft.com/office/powerpoint/2010/main" val="2194923166"/>
              </p:ext>
            </p:extLst>
          </p:nvPr>
        </p:nvGraphicFramePr>
        <p:xfrm>
          <a:off x="0" y="260648"/>
          <a:ext cx="12000656" cy="65973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7651573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Заголовок 1">
            <a:extLst>
              <a:ext uri="{FF2B5EF4-FFF2-40B4-BE49-F238E27FC236}">
                <a16:creationId xmlns:a16="http://schemas.microsoft.com/office/drawing/2014/main" xmlns="" id="{5672858B-0C40-B842-A796-8568E232E9C5}"/>
              </a:ext>
            </a:extLst>
          </p:cNvPr>
          <p:cNvSpPr txBox="1">
            <a:spLocks/>
          </p:cNvSpPr>
          <p:nvPr/>
        </p:nvSpPr>
        <p:spPr>
          <a:xfrm>
            <a:off x="267370" y="328136"/>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r>
              <a:rPr lang="ru-RU" sz="2800" b="1" dirty="0">
                <a:solidFill>
                  <a:schemeClr val="bg1"/>
                </a:solidFill>
              </a:rPr>
              <a:t>РЕМОНТ</a:t>
            </a:r>
          </a:p>
        </p:txBody>
      </p:sp>
      <p:sp>
        <p:nvSpPr>
          <p:cNvPr id="17" name="Freeform 22">
            <a:extLst>
              <a:ext uri="{FF2B5EF4-FFF2-40B4-BE49-F238E27FC236}">
                <a16:creationId xmlns:a16="http://schemas.microsoft.com/office/drawing/2014/main" xmlns="" id="{8F104BEC-F3A1-244F-99E4-C58F3E5E6E52}"/>
              </a:ext>
            </a:extLst>
          </p:cNvPr>
          <p:cNvSpPr/>
          <p:nvPr/>
        </p:nvSpPr>
        <p:spPr>
          <a:xfrm rot="12419817">
            <a:off x="-2573178" y="-2978620"/>
            <a:ext cx="18031808" cy="7694036"/>
          </a:xfrm>
          <a:custGeom>
            <a:avLst/>
            <a:gdLst>
              <a:gd name="connsiteX0" fmla="*/ 10215615 w 12175385"/>
              <a:gd name="connsiteY0" fmla="*/ 0 h 5132388"/>
              <a:gd name="connsiteX1" fmla="*/ 12175385 w 12175385"/>
              <a:gd name="connsiteY1" fmla="*/ 1133839 h 5132388"/>
              <a:gd name="connsiteX2" fmla="*/ 12175385 w 12175385"/>
              <a:gd name="connsiteY2" fmla="*/ 1914889 h 5132388"/>
              <a:gd name="connsiteX3" fmla="*/ 10215615 w 12175385"/>
              <a:gd name="connsiteY3" fmla="*/ 781050 h 5132388"/>
              <a:gd name="connsiteX4" fmla="*/ 1857428 w 12175385"/>
              <a:gd name="connsiteY4" fmla="*/ 5132388 h 5132388"/>
              <a:gd name="connsiteX5" fmla="*/ 0 w 12175385"/>
              <a:gd name="connsiteY5" fmla="*/ 4157340 h 5132388"/>
              <a:gd name="connsiteX6" fmla="*/ 0 w 12175385"/>
              <a:gd name="connsiteY6" fmla="*/ 3376290 h 5132388"/>
              <a:gd name="connsiteX7" fmla="*/ 1857428 w 12175385"/>
              <a:gd name="connsiteY7" fmla="*/ 4351338 h 51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75385" h="5132388">
                <a:moveTo>
                  <a:pt x="10215615" y="0"/>
                </a:moveTo>
                <a:lnTo>
                  <a:pt x="12175385" y="1133839"/>
                </a:lnTo>
                <a:lnTo>
                  <a:pt x="12175385" y="1914889"/>
                </a:lnTo>
                <a:lnTo>
                  <a:pt x="10215615" y="781050"/>
                </a:lnTo>
                <a:lnTo>
                  <a:pt x="1857428" y="5132388"/>
                </a:lnTo>
                <a:lnTo>
                  <a:pt x="0" y="4157340"/>
                </a:lnTo>
                <a:lnTo>
                  <a:pt x="0" y="3376290"/>
                </a:lnTo>
                <a:lnTo>
                  <a:pt x="1857428" y="4351338"/>
                </a:lnTo>
                <a:close/>
              </a:path>
            </a:pathLst>
          </a:custGeom>
          <a:solidFill>
            <a:srgbClr val="0070C0"/>
          </a:solidFill>
          <a:ln>
            <a:noFill/>
          </a:ln>
          <a:effectLst>
            <a:outerShdw blurRad="76200" dist="50800" dir="5400000" algn="tl" rotWithShape="0">
              <a:schemeClr val="accent1">
                <a:lumMod val="75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46">
            <a:extLst>
              <a:ext uri="{FF2B5EF4-FFF2-40B4-BE49-F238E27FC236}">
                <a16:creationId xmlns:a16="http://schemas.microsoft.com/office/drawing/2014/main" xmlns="" id="{7BC94787-AB04-404B-9BAB-B963520D5FF0}"/>
              </a:ext>
            </a:extLst>
          </p:cNvPr>
          <p:cNvSpPr/>
          <p:nvPr/>
        </p:nvSpPr>
        <p:spPr>
          <a:xfrm>
            <a:off x="0" y="-5024"/>
            <a:ext cx="1863610" cy="1387793"/>
          </a:xfrm>
          <a:custGeom>
            <a:avLst/>
            <a:gdLst>
              <a:gd name="connsiteX0" fmla="*/ 0 w 1863609"/>
              <a:gd name="connsiteY0" fmla="*/ 0 h 1387792"/>
              <a:gd name="connsiteX1" fmla="*/ 1863609 w 1863609"/>
              <a:gd name="connsiteY1" fmla="*/ 990256 h 1387792"/>
              <a:gd name="connsiteX2" fmla="*/ 1113400 w 1863609"/>
              <a:gd name="connsiteY2" fmla="*/ 1387792 h 1387792"/>
              <a:gd name="connsiteX3" fmla="*/ 0 w 1863609"/>
              <a:gd name="connsiteY3" fmla="*/ 1387792 h 1387792"/>
            </a:gdLst>
            <a:ahLst/>
            <a:cxnLst>
              <a:cxn ang="0">
                <a:pos x="connsiteX0" y="connsiteY0"/>
              </a:cxn>
              <a:cxn ang="0">
                <a:pos x="connsiteX1" y="connsiteY1"/>
              </a:cxn>
              <a:cxn ang="0">
                <a:pos x="connsiteX2" y="connsiteY2"/>
              </a:cxn>
              <a:cxn ang="0">
                <a:pos x="connsiteX3" y="connsiteY3"/>
              </a:cxn>
            </a:cxnLst>
            <a:rect l="l" t="t" r="r" b="b"/>
            <a:pathLst>
              <a:path w="1863609" h="1387792">
                <a:moveTo>
                  <a:pt x="0" y="0"/>
                </a:moveTo>
                <a:lnTo>
                  <a:pt x="1863609" y="990256"/>
                </a:lnTo>
                <a:lnTo>
                  <a:pt x="1113400" y="1387792"/>
                </a:lnTo>
                <a:lnTo>
                  <a:pt x="0" y="1387792"/>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Рисунок 10">
            <a:extLst>
              <a:ext uri="{FF2B5EF4-FFF2-40B4-BE49-F238E27FC236}">
                <a16:creationId xmlns:a16="http://schemas.microsoft.com/office/drawing/2014/main" xmlns="" id="{124643CC-773E-4940-87FD-25D692E7CBEA}"/>
              </a:ext>
            </a:extLst>
          </p:cNvPr>
          <p:cNvPicPr>
            <a:picLocks noChangeAspect="1"/>
          </p:cNvPicPr>
          <p:nvPr/>
        </p:nvPicPr>
        <p:blipFill>
          <a:blip r:embed="rId2" cstate="print"/>
          <a:stretch>
            <a:fillRect/>
          </a:stretch>
        </p:blipFill>
        <p:spPr>
          <a:xfrm>
            <a:off x="267370" y="586151"/>
            <a:ext cx="743747" cy="543952"/>
          </a:xfrm>
          <a:prstGeom prst="rect">
            <a:avLst/>
          </a:prstGeom>
        </p:spPr>
      </p:pic>
      <p:sp>
        <p:nvSpPr>
          <p:cNvPr id="7" name="Заголовок 1">
            <a:extLst>
              <a:ext uri="{FF2B5EF4-FFF2-40B4-BE49-F238E27FC236}">
                <a16:creationId xmlns:a16="http://schemas.microsoft.com/office/drawing/2014/main" xmlns="" id="{16614483-D788-4B09-8D24-4D9A01DCFDEC}"/>
              </a:ext>
            </a:extLst>
          </p:cNvPr>
          <p:cNvSpPr txBox="1">
            <a:spLocks/>
          </p:cNvSpPr>
          <p:nvPr/>
        </p:nvSpPr>
        <p:spPr>
          <a:xfrm>
            <a:off x="1863610" y="669137"/>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endParaRPr lang="ru-RU" sz="2800" b="1" dirty="0">
              <a:solidFill>
                <a:schemeClr val="bg1"/>
              </a:solidFill>
              <a:latin typeface="+mn-lt"/>
            </a:endParaRPr>
          </a:p>
        </p:txBody>
      </p:sp>
      <p:graphicFrame>
        <p:nvGraphicFramePr>
          <p:cNvPr id="4" name="Схема 3">
            <a:extLst>
              <a:ext uri="{FF2B5EF4-FFF2-40B4-BE49-F238E27FC236}">
                <a16:creationId xmlns:a16="http://schemas.microsoft.com/office/drawing/2014/main" xmlns="" id="{F88740D3-F97E-40BE-BC2B-7DD9366219C5}"/>
              </a:ext>
            </a:extLst>
          </p:cNvPr>
          <p:cNvGraphicFramePr/>
          <p:nvPr>
            <p:extLst>
              <p:ext uri="{D42A27DB-BD31-4B8C-83A1-F6EECF244321}">
                <p14:modId xmlns:p14="http://schemas.microsoft.com/office/powerpoint/2010/main" val="2194923166"/>
              </p:ext>
            </p:extLst>
          </p:nvPr>
        </p:nvGraphicFramePr>
        <p:xfrm>
          <a:off x="0" y="260648"/>
          <a:ext cx="12000656" cy="65973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7651573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Заголовок 1">
            <a:extLst>
              <a:ext uri="{FF2B5EF4-FFF2-40B4-BE49-F238E27FC236}">
                <a16:creationId xmlns:a16="http://schemas.microsoft.com/office/drawing/2014/main" xmlns="" id="{5672858B-0C40-B842-A796-8568E232E9C5}"/>
              </a:ext>
            </a:extLst>
          </p:cNvPr>
          <p:cNvSpPr txBox="1">
            <a:spLocks/>
          </p:cNvSpPr>
          <p:nvPr/>
        </p:nvSpPr>
        <p:spPr>
          <a:xfrm>
            <a:off x="267370" y="328136"/>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r>
              <a:rPr lang="ru-RU" sz="2800" b="1" dirty="0">
                <a:solidFill>
                  <a:schemeClr val="bg1"/>
                </a:solidFill>
              </a:rPr>
              <a:t>РЕМОНТ</a:t>
            </a:r>
          </a:p>
        </p:txBody>
      </p:sp>
      <p:sp>
        <p:nvSpPr>
          <p:cNvPr id="17" name="Freeform 22">
            <a:extLst>
              <a:ext uri="{FF2B5EF4-FFF2-40B4-BE49-F238E27FC236}">
                <a16:creationId xmlns:a16="http://schemas.microsoft.com/office/drawing/2014/main" xmlns="" id="{8F104BEC-F3A1-244F-99E4-C58F3E5E6E52}"/>
              </a:ext>
            </a:extLst>
          </p:cNvPr>
          <p:cNvSpPr/>
          <p:nvPr/>
        </p:nvSpPr>
        <p:spPr>
          <a:xfrm rot="12419817">
            <a:off x="-2573178" y="-2978620"/>
            <a:ext cx="18031808" cy="7694036"/>
          </a:xfrm>
          <a:custGeom>
            <a:avLst/>
            <a:gdLst>
              <a:gd name="connsiteX0" fmla="*/ 10215615 w 12175385"/>
              <a:gd name="connsiteY0" fmla="*/ 0 h 5132388"/>
              <a:gd name="connsiteX1" fmla="*/ 12175385 w 12175385"/>
              <a:gd name="connsiteY1" fmla="*/ 1133839 h 5132388"/>
              <a:gd name="connsiteX2" fmla="*/ 12175385 w 12175385"/>
              <a:gd name="connsiteY2" fmla="*/ 1914889 h 5132388"/>
              <a:gd name="connsiteX3" fmla="*/ 10215615 w 12175385"/>
              <a:gd name="connsiteY3" fmla="*/ 781050 h 5132388"/>
              <a:gd name="connsiteX4" fmla="*/ 1857428 w 12175385"/>
              <a:gd name="connsiteY4" fmla="*/ 5132388 h 5132388"/>
              <a:gd name="connsiteX5" fmla="*/ 0 w 12175385"/>
              <a:gd name="connsiteY5" fmla="*/ 4157340 h 5132388"/>
              <a:gd name="connsiteX6" fmla="*/ 0 w 12175385"/>
              <a:gd name="connsiteY6" fmla="*/ 3376290 h 5132388"/>
              <a:gd name="connsiteX7" fmla="*/ 1857428 w 12175385"/>
              <a:gd name="connsiteY7" fmla="*/ 4351338 h 51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75385" h="5132388">
                <a:moveTo>
                  <a:pt x="10215615" y="0"/>
                </a:moveTo>
                <a:lnTo>
                  <a:pt x="12175385" y="1133839"/>
                </a:lnTo>
                <a:lnTo>
                  <a:pt x="12175385" y="1914889"/>
                </a:lnTo>
                <a:lnTo>
                  <a:pt x="10215615" y="781050"/>
                </a:lnTo>
                <a:lnTo>
                  <a:pt x="1857428" y="5132388"/>
                </a:lnTo>
                <a:lnTo>
                  <a:pt x="0" y="4157340"/>
                </a:lnTo>
                <a:lnTo>
                  <a:pt x="0" y="3376290"/>
                </a:lnTo>
                <a:lnTo>
                  <a:pt x="1857428" y="4351338"/>
                </a:lnTo>
                <a:close/>
              </a:path>
            </a:pathLst>
          </a:custGeom>
          <a:solidFill>
            <a:srgbClr val="0070C0"/>
          </a:solidFill>
          <a:ln>
            <a:noFill/>
          </a:ln>
          <a:effectLst>
            <a:outerShdw blurRad="76200" dist="50800" dir="5400000" algn="tl" rotWithShape="0">
              <a:schemeClr val="accent1">
                <a:lumMod val="75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46">
            <a:extLst>
              <a:ext uri="{FF2B5EF4-FFF2-40B4-BE49-F238E27FC236}">
                <a16:creationId xmlns:a16="http://schemas.microsoft.com/office/drawing/2014/main" xmlns="" id="{7BC94787-AB04-404B-9BAB-B963520D5FF0}"/>
              </a:ext>
            </a:extLst>
          </p:cNvPr>
          <p:cNvSpPr/>
          <p:nvPr/>
        </p:nvSpPr>
        <p:spPr>
          <a:xfrm>
            <a:off x="0" y="-5024"/>
            <a:ext cx="1863610" cy="1387793"/>
          </a:xfrm>
          <a:custGeom>
            <a:avLst/>
            <a:gdLst>
              <a:gd name="connsiteX0" fmla="*/ 0 w 1863609"/>
              <a:gd name="connsiteY0" fmla="*/ 0 h 1387792"/>
              <a:gd name="connsiteX1" fmla="*/ 1863609 w 1863609"/>
              <a:gd name="connsiteY1" fmla="*/ 990256 h 1387792"/>
              <a:gd name="connsiteX2" fmla="*/ 1113400 w 1863609"/>
              <a:gd name="connsiteY2" fmla="*/ 1387792 h 1387792"/>
              <a:gd name="connsiteX3" fmla="*/ 0 w 1863609"/>
              <a:gd name="connsiteY3" fmla="*/ 1387792 h 1387792"/>
            </a:gdLst>
            <a:ahLst/>
            <a:cxnLst>
              <a:cxn ang="0">
                <a:pos x="connsiteX0" y="connsiteY0"/>
              </a:cxn>
              <a:cxn ang="0">
                <a:pos x="connsiteX1" y="connsiteY1"/>
              </a:cxn>
              <a:cxn ang="0">
                <a:pos x="connsiteX2" y="connsiteY2"/>
              </a:cxn>
              <a:cxn ang="0">
                <a:pos x="connsiteX3" y="connsiteY3"/>
              </a:cxn>
            </a:cxnLst>
            <a:rect l="l" t="t" r="r" b="b"/>
            <a:pathLst>
              <a:path w="1863609" h="1387792">
                <a:moveTo>
                  <a:pt x="0" y="0"/>
                </a:moveTo>
                <a:lnTo>
                  <a:pt x="1863609" y="990256"/>
                </a:lnTo>
                <a:lnTo>
                  <a:pt x="1113400" y="1387792"/>
                </a:lnTo>
                <a:lnTo>
                  <a:pt x="0" y="1387792"/>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Рисунок 10">
            <a:extLst>
              <a:ext uri="{FF2B5EF4-FFF2-40B4-BE49-F238E27FC236}">
                <a16:creationId xmlns:a16="http://schemas.microsoft.com/office/drawing/2014/main" xmlns="" id="{124643CC-773E-4940-87FD-25D692E7CBEA}"/>
              </a:ext>
            </a:extLst>
          </p:cNvPr>
          <p:cNvPicPr>
            <a:picLocks noChangeAspect="1"/>
          </p:cNvPicPr>
          <p:nvPr/>
        </p:nvPicPr>
        <p:blipFill>
          <a:blip r:embed="rId2" cstate="print"/>
          <a:stretch>
            <a:fillRect/>
          </a:stretch>
        </p:blipFill>
        <p:spPr>
          <a:xfrm>
            <a:off x="267370" y="586151"/>
            <a:ext cx="743747" cy="543952"/>
          </a:xfrm>
          <a:prstGeom prst="rect">
            <a:avLst/>
          </a:prstGeom>
        </p:spPr>
      </p:pic>
      <p:sp>
        <p:nvSpPr>
          <p:cNvPr id="7" name="Заголовок 1">
            <a:extLst>
              <a:ext uri="{FF2B5EF4-FFF2-40B4-BE49-F238E27FC236}">
                <a16:creationId xmlns:a16="http://schemas.microsoft.com/office/drawing/2014/main" xmlns="" id="{16614483-D788-4B09-8D24-4D9A01DCFDEC}"/>
              </a:ext>
            </a:extLst>
          </p:cNvPr>
          <p:cNvSpPr txBox="1">
            <a:spLocks/>
          </p:cNvSpPr>
          <p:nvPr/>
        </p:nvSpPr>
        <p:spPr>
          <a:xfrm>
            <a:off x="1863610" y="669137"/>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endParaRPr lang="ru-RU" sz="2800" b="1" dirty="0">
              <a:solidFill>
                <a:schemeClr val="bg1"/>
              </a:solidFill>
              <a:latin typeface="+mn-lt"/>
            </a:endParaRPr>
          </a:p>
        </p:txBody>
      </p:sp>
      <p:graphicFrame>
        <p:nvGraphicFramePr>
          <p:cNvPr id="4" name="Схема 3">
            <a:extLst>
              <a:ext uri="{FF2B5EF4-FFF2-40B4-BE49-F238E27FC236}">
                <a16:creationId xmlns:a16="http://schemas.microsoft.com/office/drawing/2014/main" xmlns="" id="{F88740D3-F97E-40BE-BC2B-7DD9366219C5}"/>
              </a:ext>
            </a:extLst>
          </p:cNvPr>
          <p:cNvGraphicFramePr/>
          <p:nvPr>
            <p:extLst>
              <p:ext uri="{D42A27DB-BD31-4B8C-83A1-F6EECF244321}">
                <p14:modId xmlns:p14="http://schemas.microsoft.com/office/powerpoint/2010/main" val="2194923166"/>
              </p:ext>
            </p:extLst>
          </p:nvPr>
        </p:nvGraphicFramePr>
        <p:xfrm>
          <a:off x="0" y="260648"/>
          <a:ext cx="12000656" cy="65973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7651573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Заголовок 1">
            <a:extLst>
              <a:ext uri="{FF2B5EF4-FFF2-40B4-BE49-F238E27FC236}">
                <a16:creationId xmlns:a16="http://schemas.microsoft.com/office/drawing/2014/main" xmlns="" id="{5672858B-0C40-B842-A796-8568E232E9C5}"/>
              </a:ext>
            </a:extLst>
          </p:cNvPr>
          <p:cNvSpPr txBox="1">
            <a:spLocks/>
          </p:cNvSpPr>
          <p:nvPr/>
        </p:nvSpPr>
        <p:spPr>
          <a:xfrm>
            <a:off x="267370" y="328136"/>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r>
              <a:rPr lang="ru-RU" sz="2800" b="1" dirty="0">
                <a:solidFill>
                  <a:schemeClr val="bg1"/>
                </a:solidFill>
              </a:rPr>
              <a:t>РЕМОНТ</a:t>
            </a:r>
          </a:p>
        </p:txBody>
      </p:sp>
      <p:sp>
        <p:nvSpPr>
          <p:cNvPr id="17" name="Freeform 22">
            <a:extLst>
              <a:ext uri="{FF2B5EF4-FFF2-40B4-BE49-F238E27FC236}">
                <a16:creationId xmlns:a16="http://schemas.microsoft.com/office/drawing/2014/main" xmlns="" id="{8F104BEC-F3A1-244F-99E4-C58F3E5E6E52}"/>
              </a:ext>
            </a:extLst>
          </p:cNvPr>
          <p:cNvSpPr/>
          <p:nvPr/>
        </p:nvSpPr>
        <p:spPr>
          <a:xfrm rot="12419817">
            <a:off x="-2573178" y="-2978620"/>
            <a:ext cx="18031808" cy="7694036"/>
          </a:xfrm>
          <a:custGeom>
            <a:avLst/>
            <a:gdLst>
              <a:gd name="connsiteX0" fmla="*/ 10215615 w 12175385"/>
              <a:gd name="connsiteY0" fmla="*/ 0 h 5132388"/>
              <a:gd name="connsiteX1" fmla="*/ 12175385 w 12175385"/>
              <a:gd name="connsiteY1" fmla="*/ 1133839 h 5132388"/>
              <a:gd name="connsiteX2" fmla="*/ 12175385 w 12175385"/>
              <a:gd name="connsiteY2" fmla="*/ 1914889 h 5132388"/>
              <a:gd name="connsiteX3" fmla="*/ 10215615 w 12175385"/>
              <a:gd name="connsiteY3" fmla="*/ 781050 h 5132388"/>
              <a:gd name="connsiteX4" fmla="*/ 1857428 w 12175385"/>
              <a:gd name="connsiteY4" fmla="*/ 5132388 h 5132388"/>
              <a:gd name="connsiteX5" fmla="*/ 0 w 12175385"/>
              <a:gd name="connsiteY5" fmla="*/ 4157340 h 5132388"/>
              <a:gd name="connsiteX6" fmla="*/ 0 w 12175385"/>
              <a:gd name="connsiteY6" fmla="*/ 3376290 h 5132388"/>
              <a:gd name="connsiteX7" fmla="*/ 1857428 w 12175385"/>
              <a:gd name="connsiteY7" fmla="*/ 4351338 h 51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75385" h="5132388">
                <a:moveTo>
                  <a:pt x="10215615" y="0"/>
                </a:moveTo>
                <a:lnTo>
                  <a:pt x="12175385" y="1133839"/>
                </a:lnTo>
                <a:lnTo>
                  <a:pt x="12175385" y="1914889"/>
                </a:lnTo>
                <a:lnTo>
                  <a:pt x="10215615" y="781050"/>
                </a:lnTo>
                <a:lnTo>
                  <a:pt x="1857428" y="5132388"/>
                </a:lnTo>
                <a:lnTo>
                  <a:pt x="0" y="4157340"/>
                </a:lnTo>
                <a:lnTo>
                  <a:pt x="0" y="3376290"/>
                </a:lnTo>
                <a:lnTo>
                  <a:pt x="1857428" y="4351338"/>
                </a:lnTo>
                <a:close/>
              </a:path>
            </a:pathLst>
          </a:custGeom>
          <a:solidFill>
            <a:srgbClr val="0070C0"/>
          </a:solidFill>
          <a:ln>
            <a:noFill/>
          </a:ln>
          <a:effectLst>
            <a:outerShdw blurRad="76200" dist="50800" dir="5400000" algn="tl" rotWithShape="0">
              <a:schemeClr val="accent1">
                <a:lumMod val="75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46">
            <a:extLst>
              <a:ext uri="{FF2B5EF4-FFF2-40B4-BE49-F238E27FC236}">
                <a16:creationId xmlns:a16="http://schemas.microsoft.com/office/drawing/2014/main" xmlns="" id="{7BC94787-AB04-404B-9BAB-B963520D5FF0}"/>
              </a:ext>
            </a:extLst>
          </p:cNvPr>
          <p:cNvSpPr/>
          <p:nvPr/>
        </p:nvSpPr>
        <p:spPr>
          <a:xfrm>
            <a:off x="0" y="-5024"/>
            <a:ext cx="1863610" cy="1387793"/>
          </a:xfrm>
          <a:custGeom>
            <a:avLst/>
            <a:gdLst>
              <a:gd name="connsiteX0" fmla="*/ 0 w 1863609"/>
              <a:gd name="connsiteY0" fmla="*/ 0 h 1387792"/>
              <a:gd name="connsiteX1" fmla="*/ 1863609 w 1863609"/>
              <a:gd name="connsiteY1" fmla="*/ 990256 h 1387792"/>
              <a:gd name="connsiteX2" fmla="*/ 1113400 w 1863609"/>
              <a:gd name="connsiteY2" fmla="*/ 1387792 h 1387792"/>
              <a:gd name="connsiteX3" fmla="*/ 0 w 1863609"/>
              <a:gd name="connsiteY3" fmla="*/ 1387792 h 1387792"/>
            </a:gdLst>
            <a:ahLst/>
            <a:cxnLst>
              <a:cxn ang="0">
                <a:pos x="connsiteX0" y="connsiteY0"/>
              </a:cxn>
              <a:cxn ang="0">
                <a:pos x="connsiteX1" y="connsiteY1"/>
              </a:cxn>
              <a:cxn ang="0">
                <a:pos x="connsiteX2" y="connsiteY2"/>
              </a:cxn>
              <a:cxn ang="0">
                <a:pos x="connsiteX3" y="connsiteY3"/>
              </a:cxn>
            </a:cxnLst>
            <a:rect l="l" t="t" r="r" b="b"/>
            <a:pathLst>
              <a:path w="1863609" h="1387792">
                <a:moveTo>
                  <a:pt x="0" y="0"/>
                </a:moveTo>
                <a:lnTo>
                  <a:pt x="1863609" y="990256"/>
                </a:lnTo>
                <a:lnTo>
                  <a:pt x="1113400" y="1387792"/>
                </a:lnTo>
                <a:lnTo>
                  <a:pt x="0" y="1387792"/>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Рисунок 10">
            <a:extLst>
              <a:ext uri="{FF2B5EF4-FFF2-40B4-BE49-F238E27FC236}">
                <a16:creationId xmlns:a16="http://schemas.microsoft.com/office/drawing/2014/main" xmlns="" id="{124643CC-773E-4940-87FD-25D692E7CBEA}"/>
              </a:ext>
            </a:extLst>
          </p:cNvPr>
          <p:cNvPicPr>
            <a:picLocks noChangeAspect="1"/>
          </p:cNvPicPr>
          <p:nvPr/>
        </p:nvPicPr>
        <p:blipFill>
          <a:blip r:embed="rId2" cstate="print"/>
          <a:stretch>
            <a:fillRect/>
          </a:stretch>
        </p:blipFill>
        <p:spPr>
          <a:xfrm>
            <a:off x="267370" y="586151"/>
            <a:ext cx="743747" cy="543952"/>
          </a:xfrm>
          <a:prstGeom prst="rect">
            <a:avLst/>
          </a:prstGeom>
        </p:spPr>
      </p:pic>
      <p:sp>
        <p:nvSpPr>
          <p:cNvPr id="7" name="Заголовок 1">
            <a:extLst>
              <a:ext uri="{FF2B5EF4-FFF2-40B4-BE49-F238E27FC236}">
                <a16:creationId xmlns:a16="http://schemas.microsoft.com/office/drawing/2014/main" xmlns="" id="{16614483-D788-4B09-8D24-4D9A01DCFDEC}"/>
              </a:ext>
            </a:extLst>
          </p:cNvPr>
          <p:cNvSpPr txBox="1">
            <a:spLocks/>
          </p:cNvSpPr>
          <p:nvPr/>
        </p:nvSpPr>
        <p:spPr>
          <a:xfrm>
            <a:off x="1863610" y="669137"/>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endParaRPr lang="ru-RU" sz="2800" b="1" dirty="0">
              <a:solidFill>
                <a:schemeClr val="bg1"/>
              </a:solidFill>
              <a:latin typeface="+mn-lt"/>
            </a:endParaRPr>
          </a:p>
        </p:txBody>
      </p:sp>
      <p:graphicFrame>
        <p:nvGraphicFramePr>
          <p:cNvPr id="4" name="Схема 3">
            <a:extLst>
              <a:ext uri="{FF2B5EF4-FFF2-40B4-BE49-F238E27FC236}">
                <a16:creationId xmlns:a16="http://schemas.microsoft.com/office/drawing/2014/main" xmlns="" id="{F88740D3-F97E-40BE-BC2B-7DD9366219C5}"/>
              </a:ext>
            </a:extLst>
          </p:cNvPr>
          <p:cNvGraphicFramePr/>
          <p:nvPr>
            <p:extLst>
              <p:ext uri="{D42A27DB-BD31-4B8C-83A1-F6EECF244321}">
                <p14:modId xmlns:p14="http://schemas.microsoft.com/office/powerpoint/2010/main" val="2194923166"/>
              </p:ext>
            </p:extLst>
          </p:nvPr>
        </p:nvGraphicFramePr>
        <p:xfrm>
          <a:off x="0" y="260648"/>
          <a:ext cx="12000656" cy="65973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7651573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Заголовок 1">
            <a:extLst>
              <a:ext uri="{FF2B5EF4-FFF2-40B4-BE49-F238E27FC236}">
                <a16:creationId xmlns:a16="http://schemas.microsoft.com/office/drawing/2014/main" xmlns="" id="{5672858B-0C40-B842-A796-8568E232E9C5}"/>
              </a:ext>
            </a:extLst>
          </p:cNvPr>
          <p:cNvSpPr txBox="1">
            <a:spLocks/>
          </p:cNvSpPr>
          <p:nvPr/>
        </p:nvSpPr>
        <p:spPr>
          <a:xfrm>
            <a:off x="267370" y="328136"/>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r>
              <a:rPr lang="ru-RU" sz="2800" b="1" dirty="0">
                <a:solidFill>
                  <a:schemeClr val="bg1"/>
                </a:solidFill>
              </a:rPr>
              <a:t>РЕМОНТ</a:t>
            </a:r>
          </a:p>
        </p:txBody>
      </p:sp>
      <p:sp>
        <p:nvSpPr>
          <p:cNvPr id="17" name="Freeform 22">
            <a:extLst>
              <a:ext uri="{FF2B5EF4-FFF2-40B4-BE49-F238E27FC236}">
                <a16:creationId xmlns:a16="http://schemas.microsoft.com/office/drawing/2014/main" xmlns="" id="{8F104BEC-F3A1-244F-99E4-C58F3E5E6E52}"/>
              </a:ext>
            </a:extLst>
          </p:cNvPr>
          <p:cNvSpPr/>
          <p:nvPr/>
        </p:nvSpPr>
        <p:spPr>
          <a:xfrm rot="12419817">
            <a:off x="-2573178" y="-2978620"/>
            <a:ext cx="18031808" cy="7694036"/>
          </a:xfrm>
          <a:custGeom>
            <a:avLst/>
            <a:gdLst>
              <a:gd name="connsiteX0" fmla="*/ 10215615 w 12175385"/>
              <a:gd name="connsiteY0" fmla="*/ 0 h 5132388"/>
              <a:gd name="connsiteX1" fmla="*/ 12175385 w 12175385"/>
              <a:gd name="connsiteY1" fmla="*/ 1133839 h 5132388"/>
              <a:gd name="connsiteX2" fmla="*/ 12175385 w 12175385"/>
              <a:gd name="connsiteY2" fmla="*/ 1914889 h 5132388"/>
              <a:gd name="connsiteX3" fmla="*/ 10215615 w 12175385"/>
              <a:gd name="connsiteY3" fmla="*/ 781050 h 5132388"/>
              <a:gd name="connsiteX4" fmla="*/ 1857428 w 12175385"/>
              <a:gd name="connsiteY4" fmla="*/ 5132388 h 5132388"/>
              <a:gd name="connsiteX5" fmla="*/ 0 w 12175385"/>
              <a:gd name="connsiteY5" fmla="*/ 4157340 h 5132388"/>
              <a:gd name="connsiteX6" fmla="*/ 0 w 12175385"/>
              <a:gd name="connsiteY6" fmla="*/ 3376290 h 5132388"/>
              <a:gd name="connsiteX7" fmla="*/ 1857428 w 12175385"/>
              <a:gd name="connsiteY7" fmla="*/ 4351338 h 51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75385" h="5132388">
                <a:moveTo>
                  <a:pt x="10215615" y="0"/>
                </a:moveTo>
                <a:lnTo>
                  <a:pt x="12175385" y="1133839"/>
                </a:lnTo>
                <a:lnTo>
                  <a:pt x="12175385" y="1914889"/>
                </a:lnTo>
                <a:lnTo>
                  <a:pt x="10215615" y="781050"/>
                </a:lnTo>
                <a:lnTo>
                  <a:pt x="1857428" y="5132388"/>
                </a:lnTo>
                <a:lnTo>
                  <a:pt x="0" y="4157340"/>
                </a:lnTo>
                <a:lnTo>
                  <a:pt x="0" y="3376290"/>
                </a:lnTo>
                <a:lnTo>
                  <a:pt x="1857428" y="4351338"/>
                </a:lnTo>
                <a:close/>
              </a:path>
            </a:pathLst>
          </a:custGeom>
          <a:solidFill>
            <a:srgbClr val="0070C0"/>
          </a:solidFill>
          <a:ln>
            <a:noFill/>
          </a:ln>
          <a:effectLst>
            <a:outerShdw blurRad="76200" dist="50800" dir="5400000" algn="tl" rotWithShape="0">
              <a:schemeClr val="accent1">
                <a:lumMod val="75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46">
            <a:extLst>
              <a:ext uri="{FF2B5EF4-FFF2-40B4-BE49-F238E27FC236}">
                <a16:creationId xmlns:a16="http://schemas.microsoft.com/office/drawing/2014/main" xmlns="" id="{7BC94787-AB04-404B-9BAB-B963520D5FF0}"/>
              </a:ext>
            </a:extLst>
          </p:cNvPr>
          <p:cNvSpPr/>
          <p:nvPr/>
        </p:nvSpPr>
        <p:spPr>
          <a:xfrm>
            <a:off x="0" y="-5024"/>
            <a:ext cx="1863610" cy="1387793"/>
          </a:xfrm>
          <a:custGeom>
            <a:avLst/>
            <a:gdLst>
              <a:gd name="connsiteX0" fmla="*/ 0 w 1863609"/>
              <a:gd name="connsiteY0" fmla="*/ 0 h 1387792"/>
              <a:gd name="connsiteX1" fmla="*/ 1863609 w 1863609"/>
              <a:gd name="connsiteY1" fmla="*/ 990256 h 1387792"/>
              <a:gd name="connsiteX2" fmla="*/ 1113400 w 1863609"/>
              <a:gd name="connsiteY2" fmla="*/ 1387792 h 1387792"/>
              <a:gd name="connsiteX3" fmla="*/ 0 w 1863609"/>
              <a:gd name="connsiteY3" fmla="*/ 1387792 h 1387792"/>
            </a:gdLst>
            <a:ahLst/>
            <a:cxnLst>
              <a:cxn ang="0">
                <a:pos x="connsiteX0" y="connsiteY0"/>
              </a:cxn>
              <a:cxn ang="0">
                <a:pos x="connsiteX1" y="connsiteY1"/>
              </a:cxn>
              <a:cxn ang="0">
                <a:pos x="connsiteX2" y="connsiteY2"/>
              </a:cxn>
              <a:cxn ang="0">
                <a:pos x="connsiteX3" y="connsiteY3"/>
              </a:cxn>
            </a:cxnLst>
            <a:rect l="l" t="t" r="r" b="b"/>
            <a:pathLst>
              <a:path w="1863609" h="1387792">
                <a:moveTo>
                  <a:pt x="0" y="0"/>
                </a:moveTo>
                <a:lnTo>
                  <a:pt x="1863609" y="990256"/>
                </a:lnTo>
                <a:lnTo>
                  <a:pt x="1113400" y="1387792"/>
                </a:lnTo>
                <a:lnTo>
                  <a:pt x="0" y="1387792"/>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Рисунок 10">
            <a:extLst>
              <a:ext uri="{FF2B5EF4-FFF2-40B4-BE49-F238E27FC236}">
                <a16:creationId xmlns:a16="http://schemas.microsoft.com/office/drawing/2014/main" xmlns="" id="{124643CC-773E-4940-87FD-25D692E7CBEA}"/>
              </a:ext>
            </a:extLst>
          </p:cNvPr>
          <p:cNvPicPr>
            <a:picLocks noChangeAspect="1"/>
          </p:cNvPicPr>
          <p:nvPr/>
        </p:nvPicPr>
        <p:blipFill>
          <a:blip r:embed="rId2" cstate="print"/>
          <a:stretch>
            <a:fillRect/>
          </a:stretch>
        </p:blipFill>
        <p:spPr>
          <a:xfrm>
            <a:off x="267370" y="586151"/>
            <a:ext cx="743747" cy="543952"/>
          </a:xfrm>
          <a:prstGeom prst="rect">
            <a:avLst/>
          </a:prstGeom>
        </p:spPr>
      </p:pic>
      <p:sp>
        <p:nvSpPr>
          <p:cNvPr id="7" name="Заголовок 1">
            <a:extLst>
              <a:ext uri="{FF2B5EF4-FFF2-40B4-BE49-F238E27FC236}">
                <a16:creationId xmlns:a16="http://schemas.microsoft.com/office/drawing/2014/main" xmlns="" id="{16614483-D788-4B09-8D24-4D9A01DCFDEC}"/>
              </a:ext>
            </a:extLst>
          </p:cNvPr>
          <p:cNvSpPr txBox="1">
            <a:spLocks/>
          </p:cNvSpPr>
          <p:nvPr/>
        </p:nvSpPr>
        <p:spPr>
          <a:xfrm>
            <a:off x="1863610" y="669137"/>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endParaRPr lang="ru-RU" sz="2800" b="1" dirty="0">
              <a:solidFill>
                <a:schemeClr val="bg1"/>
              </a:solidFill>
              <a:latin typeface="+mn-lt"/>
            </a:endParaRPr>
          </a:p>
        </p:txBody>
      </p:sp>
      <p:graphicFrame>
        <p:nvGraphicFramePr>
          <p:cNvPr id="4" name="Схема 3">
            <a:extLst>
              <a:ext uri="{FF2B5EF4-FFF2-40B4-BE49-F238E27FC236}">
                <a16:creationId xmlns:a16="http://schemas.microsoft.com/office/drawing/2014/main" xmlns="" id="{F88740D3-F97E-40BE-BC2B-7DD9366219C5}"/>
              </a:ext>
            </a:extLst>
          </p:cNvPr>
          <p:cNvGraphicFramePr/>
          <p:nvPr>
            <p:extLst>
              <p:ext uri="{D42A27DB-BD31-4B8C-83A1-F6EECF244321}">
                <p14:modId xmlns:p14="http://schemas.microsoft.com/office/powerpoint/2010/main" val="2194923166"/>
              </p:ext>
            </p:extLst>
          </p:nvPr>
        </p:nvGraphicFramePr>
        <p:xfrm>
          <a:off x="0" y="260648"/>
          <a:ext cx="12000656" cy="65973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7651573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Заголовок 1">
            <a:extLst>
              <a:ext uri="{FF2B5EF4-FFF2-40B4-BE49-F238E27FC236}">
                <a16:creationId xmlns:a16="http://schemas.microsoft.com/office/drawing/2014/main" xmlns="" id="{5672858B-0C40-B842-A796-8568E232E9C5}"/>
              </a:ext>
            </a:extLst>
          </p:cNvPr>
          <p:cNvSpPr txBox="1">
            <a:spLocks/>
          </p:cNvSpPr>
          <p:nvPr/>
        </p:nvSpPr>
        <p:spPr>
          <a:xfrm>
            <a:off x="267370" y="328136"/>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r>
              <a:rPr lang="ru-RU" sz="2800" b="1" dirty="0">
                <a:solidFill>
                  <a:schemeClr val="bg1"/>
                </a:solidFill>
              </a:rPr>
              <a:t>РЕМОНТ</a:t>
            </a:r>
          </a:p>
        </p:txBody>
      </p:sp>
      <p:sp>
        <p:nvSpPr>
          <p:cNvPr id="17" name="Freeform 22">
            <a:extLst>
              <a:ext uri="{FF2B5EF4-FFF2-40B4-BE49-F238E27FC236}">
                <a16:creationId xmlns:a16="http://schemas.microsoft.com/office/drawing/2014/main" xmlns="" id="{8F104BEC-F3A1-244F-99E4-C58F3E5E6E52}"/>
              </a:ext>
            </a:extLst>
          </p:cNvPr>
          <p:cNvSpPr/>
          <p:nvPr/>
        </p:nvSpPr>
        <p:spPr>
          <a:xfrm rot="12419817">
            <a:off x="-2573178" y="-2978620"/>
            <a:ext cx="18031808" cy="7694036"/>
          </a:xfrm>
          <a:custGeom>
            <a:avLst/>
            <a:gdLst>
              <a:gd name="connsiteX0" fmla="*/ 10215615 w 12175385"/>
              <a:gd name="connsiteY0" fmla="*/ 0 h 5132388"/>
              <a:gd name="connsiteX1" fmla="*/ 12175385 w 12175385"/>
              <a:gd name="connsiteY1" fmla="*/ 1133839 h 5132388"/>
              <a:gd name="connsiteX2" fmla="*/ 12175385 w 12175385"/>
              <a:gd name="connsiteY2" fmla="*/ 1914889 h 5132388"/>
              <a:gd name="connsiteX3" fmla="*/ 10215615 w 12175385"/>
              <a:gd name="connsiteY3" fmla="*/ 781050 h 5132388"/>
              <a:gd name="connsiteX4" fmla="*/ 1857428 w 12175385"/>
              <a:gd name="connsiteY4" fmla="*/ 5132388 h 5132388"/>
              <a:gd name="connsiteX5" fmla="*/ 0 w 12175385"/>
              <a:gd name="connsiteY5" fmla="*/ 4157340 h 5132388"/>
              <a:gd name="connsiteX6" fmla="*/ 0 w 12175385"/>
              <a:gd name="connsiteY6" fmla="*/ 3376290 h 5132388"/>
              <a:gd name="connsiteX7" fmla="*/ 1857428 w 12175385"/>
              <a:gd name="connsiteY7" fmla="*/ 4351338 h 51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75385" h="5132388">
                <a:moveTo>
                  <a:pt x="10215615" y="0"/>
                </a:moveTo>
                <a:lnTo>
                  <a:pt x="12175385" y="1133839"/>
                </a:lnTo>
                <a:lnTo>
                  <a:pt x="12175385" y="1914889"/>
                </a:lnTo>
                <a:lnTo>
                  <a:pt x="10215615" y="781050"/>
                </a:lnTo>
                <a:lnTo>
                  <a:pt x="1857428" y="5132388"/>
                </a:lnTo>
                <a:lnTo>
                  <a:pt x="0" y="4157340"/>
                </a:lnTo>
                <a:lnTo>
                  <a:pt x="0" y="3376290"/>
                </a:lnTo>
                <a:lnTo>
                  <a:pt x="1857428" y="4351338"/>
                </a:lnTo>
                <a:close/>
              </a:path>
            </a:pathLst>
          </a:custGeom>
          <a:solidFill>
            <a:srgbClr val="0070C0"/>
          </a:solidFill>
          <a:ln>
            <a:noFill/>
          </a:ln>
          <a:effectLst>
            <a:outerShdw blurRad="76200" dist="50800" dir="5400000" algn="tl" rotWithShape="0">
              <a:schemeClr val="accent1">
                <a:lumMod val="75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46">
            <a:extLst>
              <a:ext uri="{FF2B5EF4-FFF2-40B4-BE49-F238E27FC236}">
                <a16:creationId xmlns:a16="http://schemas.microsoft.com/office/drawing/2014/main" xmlns="" id="{7BC94787-AB04-404B-9BAB-B963520D5FF0}"/>
              </a:ext>
            </a:extLst>
          </p:cNvPr>
          <p:cNvSpPr/>
          <p:nvPr/>
        </p:nvSpPr>
        <p:spPr>
          <a:xfrm>
            <a:off x="0" y="-5024"/>
            <a:ext cx="1863610" cy="1387793"/>
          </a:xfrm>
          <a:custGeom>
            <a:avLst/>
            <a:gdLst>
              <a:gd name="connsiteX0" fmla="*/ 0 w 1863609"/>
              <a:gd name="connsiteY0" fmla="*/ 0 h 1387792"/>
              <a:gd name="connsiteX1" fmla="*/ 1863609 w 1863609"/>
              <a:gd name="connsiteY1" fmla="*/ 990256 h 1387792"/>
              <a:gd name="connsiteX2" fmla="*/ 1113400 w 1863609"/>
              <a:gd name="connsiteY2" fmla="*/ 1387792 h 1387792"/>
              <a:gd name="connsiteX3" fmla="*/ 0 w 1863609"/>
              <a:gd name="connsiteY3" fmla="*/ 1387792 h 1387792"/>
            </a:gdLst>
            <a:ahLst/>
            <a:cxnLst>
              <a:cxn ang="0">
                <a:pos x="connsiteX0" y="connsiteY0"/>
              </a:cxn>
              <a:cxn ang="0">
                <a:pos x="connsiteX1" y="connsiteY1"/>
              </a:cxn>
              <a:cxn ang="0">
                <a:pos x="connsiteX2" y="connsiteY2"/>
              </a:cxn>
              <a:cxn ang="0">
                <a:pos x="connsiteX3" y="connsiteY3"/>
              </a:cxn>
            </a:cxnLst>
            <a:rect l="l" t="t" r="r" b="b"/>
            <a:pathLst>
              <a:path w="1863609" h="1387792">
                <a:moveTo>
                  <a:pt x="0" y="0"/>
                </a:moveTo>
                <a:lnTo>
                  <a:pt x="1863609" y="990256"/>
                </a:lnTo>
                <a:lnTo>
                  <a:pt x="1113400" y="1387792"/>
                </a:lnTo>
                <a:lnTo>
                  <a:pt x="0" y="1387792"/>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Рисунок 10">
            <a:extLst>
              <a:ext uri="{FF2B5EF4-FFF2-40B4-BE49-F238E27FC236}">
                <a16:creationId xmlns:a16="http://schemas.microsoft.com/office/drawing/2014/main" xmlns="" id="{124643CC-773E-4940-87FD-25D692E7CBEA}"/>
              </a:ext>
            </a:extLst>
          </p:cNvPr>
          <p:cNvPicPr>
            <a:picLocks noChangeAspect="1"/>
          </p:cNvPicPr>
          <p:nvPr/>
        </p:nvPicPr>
        <p:blipFill>
          <a:blip r:embed="rId2" cstate="print"/>
          <a:stretch>
            <a:fillRect/>
          </a:stretch>
        </p:blipFill>
        <p:spPr>
          <a:xfrm>
            <a:off x="267370" y="586151"/>
            <a:ext cx="743747" cy="543952"/>
          </a:xfrm>
          <a:prstGeom prst="rect">
            <a:avLst/>
          </a:prstGeom>
        </p:spPr>
      </p:pic>
      <p:sp>
        <p:nvSpPr>
          <p:cNvPr id="7" name="Заголовок 1">
            <a:extLst>
              <a:ext uri="{FF2B5EF4-FFF2-40B4-BE49-F238E27FC236}">
                <a16:creationId xmlns:a16="http://schemas.microsoft.com/office/drawing/2014/main" xmlns="" id="{16614483-D788-4B09-8D24-4D9A01DCFDEC}"/>
              </a:ext>
            </a:extLst>
          </p:cNvPr>
          <p:cNvSpPr txBox="1">
            <a:spLocks/>
          </p:cNvSpPr>
          <p:nvPr/>
        </p:nvSpPr>
        <p:spPr>
          <a:xfrm>
            <a:off x="1863610" y="669137"/>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endParaRPr lang="ru-RU" sz="2800" b="1" dirty="0">
              <a:solidFill>
                <a:schemeClr val="bg1"/>
              </a:solidFill>
              <a:latin typeface="+mn-lt"/>
            </a:endParaRPr>
          </a:p>
        </p:txBody>
      </p:sp>
      <p:graphicFrame>
        <p:nvGraphicFramePr>
          <p:cNvPr id="4" name="Схема 3">
            <a:extLst>
              <a:ext uri="{FF2B5EF4-FFF2-40B4-BE49-F238E27FC236}">
                <a16:creationId xmlns:a16="http://schemas.microsoft.com/office/drawing/2014/main" xmlns="" id="{F88740D3-F97E-40BE-BC2B-7DD9366219C5}"/>
              </a:ext>
            </a:extLst>
          </p:cNvPr>
          <p:cNvGraphicFramePr/>
          <p:nvPr>
            <p:extLst>
              <p:ext uri="{D42A27DB-BD31-4B8C-83A1-F6EECF244321}">
                <p14:modId xmlns:p14="http://schemas.microsoft.com/office/powerpoint/2010/main" val="2194923166"/>
              </p:ext>
            </p:extLst>
          </p:nvPr>
        </p:nvGraphicFramePr>
        <p:xfrm>
          <a:off x="0" y="260648"/>
          <a:ext cx="12000656" cy="65973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765157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Заголовок 1">
            <a:extLst>
              <a:ext uri="{FF2B5EF4-FFF2-40B4-BE49-F238E27FC236}">
                <a16:creationId xmlns="" xmlns:a16="http://schemas.microsoft.com/office/drawing/2014/main" id="{5672858B-0C40-B842-A796-8568E232E9C5}"/>
              </a:ext>
            </a:extLst>
          </p:cNvPr>
          <p:cNvSpPr txBox="1">
            <a:spLocks/>
          </p:cNvSpPr>
          <p:nvPr/>
        </p:nvSpPr>
        <p:spPr>
          <a:xfrm>
            <a:off x="267370" y="328136"/>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r>
              <a:rPr lang="ru-RU" sz="2800" b="1" dirty="0">
                <a:solidFill>
                  <a:schemeClr val="bg1"/>
                </a:solidFill>
              </a:rPr>
              <a:t>РЕМОНТ</a:t>
            </a:r>
          </a:p>
        </p:txBody>
      </p:sp>
      <p:sp>
        <p:nvSpPr>
          <p:cNvPr id="17" name="Freeform 22">
            <a:extLst>
              <a:ext uri="{FF2B5EF4-FFF2-40B4-BE49-F238E27FC236}">
                <a16:creationId xmlns="" xmlns:a16="http://schemas.microsoft.com/office/drawing/2014/main" id="{8F104BEC-F3A1-244F-99E4-C58F3E5E6E52}"/>
              </a:ext>
            </a:extLst>
          </p:cNvPr>
          <p:cNvSpPr/>
          <p:nvPr/>
        </p:nvSpPr>
        <p:spPr>
          <a:xfrm rot="12419817">
            <a:off x="-2682191" y="-3094559"/>
            <a:ext cx="18031808" cy="7694036"/>
          </a:xfrm>
          <a:custGeom>
            <a:avLst/>
            <a:gdLst>
              <a:gd name="connsiteX0" fmla="*/ 10215615 w 12175385"/>
              <a:gd name="connsiteY0" fmla="*/ 0 h 5132388"/>
              <a:gd name="connsiteX1" fmla="*/ 12175385 w 12175385"/>
              <a:gd name="connsiteY1" fmla="*/ 1133839 h 5132388"/>
              <a:gd name="connsiteX2" fmla="*/ 12175385 w 12175385"/>
              <a:gd name="connsiteY2" fmla="*/ 1914889 h 5132388"/>
              <a:gd name="connsiteX3" fmla="*/ 10215615 w 12175385"/>
              <a:gd name="connsiteY3" fmla="*/ 781050 h 5132388"/>
              <a:gd name="connsiteX4" fmla="*/ 1857428 w 12175385"/>
              <a:gd name="connsiteY4" fmla="*/ 5132388 h 5132388"/>
              <a:gd name="connsiteX5" fmla="*/ 0 w 12175385"/>
              <a:gd name="connsiteY5" fmla="*/ 4157340 h 5132388"/>
              <a:gd name="connsiteX6" fmla="*/ 0 w 12175385"/>
              <a:gd name="connsiteY6" fmla="*/ 3376290 h 5132388"/>
              <a:gd name="connsiteX7" fmla="*/ 1857428 w 12175385"/>
              <a:gd name="connsiteY7" fmla="*/ 4351338 h 51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75385" h="5132388">
                <a:moveTo>
                  <a:pt x="10215615" y="0"/>
                </a:moveTo>
                <a:lnTo>
                  <a:pt x="12175385" y="1133839"/>
                </a:lnTo>
                <a:lnTo>
                  <a:pt x="12175385" y="1914889"/>
                </a:lnTo>
                <a:lnTo>
                  <a:pt x="10215615" y="781050"/>
                </a:lnTo>
                <a:lnTo>
                  <a:pt x="1857428" y="5132388"/>
                </a:lnTo>
                <a:lnTo>
                  <a:pt x="0" y="4157340"/>
                </a:lnTo>
                <a:lnTo>
                  <a:pt x="0" y="3376290"/>
                </a:lnTo>
                <a:lnTo>
                  <a:pt x="1857428" y="4351338"/>
                </a:lnTo>
                <a:close/>
              </a:path>
            </a:pathLst>
          </a:custGeom>
          <a:solidFill>
            <a:srgbClr val="0070C0"/>
          </a:solidFill>
          <a:ln>
            <a:noFill/>
          </a:ln>
          <a:effectLst>
            <a:outerShdw blurRad="76200" dist="50800" dir="5400000" algn="tl" rotWithShape="0">
              <a:schemeClr val="accent1">
                <a:lumMod val="75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46">
            <a:extLst>
              <a:ext uri="{FF2B5EF4-FFF2-40B4-BE49-F238E27FC236}">
                <a16:creationId xmlns="" xmlns:a16="http://schemas.microsoft.com/office/drawing/2014/main" id="{7BC94787-AB04-404B-9BAB-B963520D5FF0}"/>
              </a:ext>
            </a:extLst>
          </p:cNvPr>
          <p:cNvSpPr/>
          <p:nvPr/>
        </p:nvSpPr>
        <p:spPr>
          <a:xfrm>
            <a:off x="0" y="-5024"/>
            <a:ext cx="1863610" cy="1387793"/>
          </a:xfrm>
          <a:custGeom>
            <a:avLst/>
            <a:gdLst>
              <a:gd name="connsiteX0" fmla="*/ 0 w 1863609"/>
              <a:gd name="connsiteY0" fmla="*/ 0 h 1387792"/>
              <a:gd name="connsiteX1" fmla="*/ 1863609 w 1863609"/>
              <a:gd name="connsiteY1" fmla="*/ 990256 h 1387792"/>
              <a:gd name="connsiteX2" fmla="*/ 1113400 w 1863609"/>
              <a:gd name="connsiteY2" fmla="*/ 1387792 h 1387792"/>
              <a:gd name="connsiteX3" fmla="*/ 0 w 1863609"/>
              <a:gd name="connsiteY3" fmla="*/ 1387792 h 1387792"/>
            </a:gdLst>
            <a:ahLst/>
            <a:cxnLst>
              <a:cxn ang="0">
                <a:pos x="connsiteX0" y="connsiteY0"/>
              </a:cxn>
              <a:cxn ang="0">
                <a:pos x="connsiteX1" y="connsiteY1"/>
              </a:cxn>
              <a:cxn ang="0">
                <a:pos x="connsiteX2" y="connsiteY2"/>
              </a:cxn>
              <a:cxn ang="0">
                <a:pos x="connsiteX3" y="connsiteY3"/>
              </a:cxn>
            </a:cxnLst>
            <a:rect l="l" t="t" r="r" b="b"/>
            <a:pathLst>
              <a:path w="1863609" h="1387792">
                <a:moveTo>
                  <a:pt x="0" y="0"/>
                </a:moveTo>
                <a:lnTo>
                  <a:pt x="1863609" y="990256"/>
                </a:lnTo>
                <a:lnTo>
                  <a:pt x="1113400" y="1387792"/>
                </a:lnTo>
                <a:lnTo>
                  <a:pt x="0" y="1387792"/>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Рисунок 10">
            <a:extLst>
              <a:ext uri="{FF2B5EF4-FFF2-40B4-BE49-F238E27FC236}">
                <a16:creationId xmlns="" xmlns:a16="http://schemas.microsoft.com/office/drawing/2014/main" id="{124643CC-773E-4940-87FD-25D692E7CBEA}"/>
              </a:ext>
            </a:extLst>
          </p:cNvPr>
          <p:cNvPicPr>
            <a:picLocks noChangeAspect="1"/>
          </p:cNvPicPr>
          <p:nvPr/>
        </p:nvPicPr>
        <p:blipFill>
          <a:blip r:embed="rId2" cstate="print"/>
          <a:stretch>
            <a:fillRect/>
          </a:stretch>
        </p:blipFill>
        <p:spPr>
          <a:xfrm>
            <a:off x="267370" y="586151"/>
            <a:ext cx="743747" cy="543952"/>
          </a:xfrm>
          <a:prstGeom prst="rect">
            <a:avLst/>
          </a:prstGeom>
        </p:spPr>
      </p:pic>
      <p:sp>
        <p:nvSpPr>
          <p:cNvPr id="7" name="Заголовок 1">
            <a:extLst>
              <a:ext uri="{FF2B5EF4-FFF2-40B4-BE49-F238E27FC236}">
                <a16:creationId xmlns="" xmlns:a16="http://schemas.microsoft.com/office/drawing/2014/main" id="{16614483-D788-4B09-8D24-4D9A01DCFDEC}"/>
              </a:ext>
            </a:extLst>
          </p:cNvPr>
          <p:cNvSpPr txBox="1">
            <a:spLocks/>
          </p:cNvSpPr>
          <p:nvPr/>
        </p:nvSpPr>
        <p:spPr>
          <a:xfrm>
            <a:off x="1863610" y="647215"/>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r>
              <a:rPr lang="ru-RU" sz="2800" dirty="0" smtClean="0">
                <a:solidFill>
                  <a:schemeClr val="bg1"/>
                </a:solidFill>
                <a:latin typeface="+mn-lt"/>
              </a:rPr>
              <a:t>Вопросы:</a:t>
            </a:r>
            <a:endParaRPr lang="ru-RU" sz="2800" dirty="0">
              <a:solidFill>
                <a:schemeClr val="bg1"/>
              </a:solidFill>
              <a:latin typeface="+mn-lt"/>
            </a:endParaRPr>
          </a:p>
        </p:txBody>
      </p:sp>
      <p:sp>
        <p:nvSpPr>
          <p:cNvPr id="20" name="Прямоугольник: скругленные углы 19">
            <a:extLst>
              <a:ext uri="{FF2B5EF4-FFF2-40B4-BE49-F238E27FC236}">
                <a16:creationId xmlns="" xmlns:a16="http://schemas.microsoft.com/office/drawing/2014/main" id="{FE0AF29E-F0F9-4619-9C79-ECA16F3A75A5}"/>
              </a:ext>
            </a:extLst>
          </p:cNvPr>
          <p:cNvSpPr/>
          <p:nvPr/>
        </p:nvSpPr>
        <p:spPr>
          <a:xfrm>
            <a:off x="551384" y="1268760"/>
            <a:ext cx="11089232" cy="525658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4000" dirty="0" smtClean="0">
                <a:latin typeface="Times New Roman" pitchFamily="18" charset="0"/>
                <a:cs typeface="Times New Roman" pitchFamily="18" charset="0"/>
              </a:rPr>
              <a:t> 1. Основные принципы религиозно-философского мышления и мировоззрения средневековья.</a:t>
            </a:r>
          </a:p>
          <a:p>
            <a:r>
              <a:rPr lang="ru-RU" sz="4000" dirty="0" smtClean="0">
                <a:latin typeface="Times New Roman" pitchFamily="18" charset="0"/>
                <a:cs typeface="Times New Roman" pitchFamily="18" charset="0"/>
              </a:rPr>
              <a:t>2. Познание как </a:t>
            </a:r>
            <a:r>
              <a:rPr lang="ru-RU" sz="4000" dirty="0" err="1" smtClean="0">
                <a:latin typeface="Times New Roman" pitchFamily="18" charset="0"/>
                <a:cs typeface="Times New Roman" pitchFamily="18" charset="0"/>
              </a:rPr>
              <a:t>Богоуподобление</a:t>
            </a:r>
            <a:r>
              <a:rPr lang="ru-RU" sz="4000" dirty="0" smtClean="0">
                <a:latin typeface="Times New Roman" pitchFamily="18" charset="0"/>
                <a:cs typeface="Times New Roman" pitchFamily="18" charset="0"/>
              </a:rPr>
              <a:t>. Мистика и схоластика.</a:t>
            </a:r>
          </a:p>
          <a:p>
            <a:r>
              <a:rPr lang="ru-RU" sz="4000" dirty="0" smtClean="0">
                <a:latin typeface="Times New Roman" pitchFamily="18" charset="0"/>
                <a:cs typeface="Times New Roman" pitchFamily="18" charset="0"/>
              </a:rPr>
              <a:t>3. Значение средневековой теологической философии. Реализм и номинализм.</a:t>
            </a:r>
          </a:p>
          <a:p>
            <a:r>
              <a:rPr lang="ru-RU" sz="4000" dirty="0" smtClean="0"/>
              <a:t> </a:t>
            </a:r>
          </a:p>
          <a:p>
            <a:r>
              <a:rPr lang="ru-RU" sz="4000" dirty="0" smtClean="0">
                <a:latin typeface="Times New Roman" pitchFamily="18" charset="0"/>
                <a:cs typeface="Times New Roman" pitchFamily="18" charset="0"/>
              </a:rPr>
              <a:t> </a:t>
            </a:r>
            <a:endParaRPr lang="ru-RU" sz="3200" b="1" dirty="0"/>
          </a:p>
        </p:txBody>
      </p:sp>
    </p:spTree>
    <p:extLst>
      <p:ext uri="{BB962C8B-B14F-4D97-AF65-F5344CB8AC3E}">
        <p14:creationId xmlns:p14="http://schemas.microsoft.com/office/powerpoint/2010/main" val="294172939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Заголовок 1">
            <a:extLst>
              <a:ext uri="{FF2B5EF4-FFF2-40B4-BE49-F238E27FC236}">
                <a16:creationId xmlns:a16="http://schemas.microsoft.com/office/drawing/2014/main" xmlns="" id="{5672858B-0C40-B842-A796-8568E232E9C5}"/>
              </a:ext>
            </a:extLst>
          </p:cNvPr>
          <p:cNvSpPr txBox="1">
            <a:spLocks/>
          </p:cNvSpPr>
          <p:nvPr/>
        </p:nvSpPr>
        <p:spPr>
          <a:xfrm>
            <a:off x="267370" y="328136"/>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r>
              <a:rPr lang="ru-RU" sz="2800" b="1" dirty="0">
                <a:solidFill>
                  <a:schemeClr val="bg1"/>
                </a:solidFill>
              </a:rPr>
              <a:t>РЕМОНТ</a:t>
            </a:r>
          </a:p>
        </p:txBody>
      </p:sp>
      <p:sp>
        <p:nvSpPr>
          <p:cNvPr id="17" name="Freeform 22">
            <a:extLst>
              <a:ext uri="{FF2B5EF4-FFF2-40B4-BE49-F238E27FC236}">
                <a16:creationId xmlns:a16="http://schemas.microsoft.com/office/drawing/2014/main" xmlns="" id="{8F104BEC-F3A1-244F-99E4-C58F3E5E6E52}"/>
              </a:ext>
            </a:extLst>
          </p:cNvPr>
          <p:cNvSpPr/>
          <p:nvPr/>
        </p:nvSpPr>
        <p:spPr>
          <a:xfrm rot="12419817">
            <a:off x="-2573178" y="-2978620"/>
            <a:ext cx="18031808" cy="7694036"/>
          </a:xfrm>
          <a:custGeom>
            <a:avLst/>
            <a:gdLst>
              <a:gd name="connsiteX0" fmla="*/ 10215615 w 12175385"/>
              <a:gd name="connsiteY0" fmla="*/ 0 h 5132388"/>
              <a:gd name="connsiteX1" fmla="*/ 12175385 w 12175385"/>
              <a:gd name="connsiteY1" fmla="*/ 1133839 h 5132388"/>
              <a:gd name="connsiteX2" fmla="*/ 12175385 w 12175385"/>
              <a:gd name="connsiteY2" fmla="*/ 1914889 h 5132388"/>
              <a:gd name="connsiteX3" fmla="*/ 10215615 w 12175385"/>
              <a:gd name="connsiteY3" fmla="*/ 781050 h 5132388"/>
              <a:gd name="connsiteX4" fmla="*/ 1857428 w 12175385"/>
              <a:gd name="connsiteY4" fmla="*/ 5132388 h 5132388"/>
              <a:gd name="connsiteX5" fmla="*/ 0 w 12175385"/>
              <a:gd name="connsiteY5" fmla="*/ 4157340 h 5132388"/>
              <a:gd name="connsiteX6" fmla="*/ 0 w 12175385"/>
              <a:gd name="connsiteY6" fmla="*/ 3376290 h 5132388"/>
              <a:gd name="connsiteX7" fmla="*/ 1857428 w 12175385"/>
              <a:gd name="connsiteY7" fmla="*/ 4351338 h 51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75385" h="5132388">
                <a:moveTo>
                  <a:pt x="10215615" y="0"/>
                </a:moveTo>
                <a:lnTo>
                  <a:pt x="12175385" y="1133839"/>
                </a:lnTo>
                <a:lnTo>
                  <a:pt x="12175385" y="1914889"/>
                </a:lnTo>
                <a:lnTo>
                  <a:pt x="10215615" y="781050"/>
                </a:lnTo>
                <a:lnTo>
                  <a:pt x="1857428" y="5132388"/>
                </a:lnTo>
                <a:lnTo>
                  <a:pt x="0" y="4157340"/>
                </a:lnTo>
                <a:lnTo>
                  <a:pt x="0" y="3376290"/>
                </a:lnTo>
                <a:lnTo>
                  <a:pt x="1857428" y="4351338"/>
                </a:lnTo>
                <a:close/>
              </a:path>
            </a:pathLst>
          </a:custGeom>
          <a:solidFill>
            <a:srgbClr val="0070C0"/>
          </a:solidFill>
          <a:ln>
            <a:noFill/>
          </a:ln>
          <a:effectLst>
            <a:outerShdw blurRad="76200" dist="50800" dir="5400000" algn="tl" rotWithShape="0">
              <a:schemeClr val="accent1">
                <a:lumMod val="75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46">
            <a:extLst>
              <a:ext uri="{FF2B5EF4-FFF2-40B4-BE49-F238E27FC236}">
                <a16:creationId xmlns:a16="http://schemas.microsoft.com/office/drawing/2014/main" xmlns="" id="{7BC94787-AB04-404B-9BAB-B963520D5FF0}"/>
              </a:ext>
            </a:extLst>
          </p:cNvPr>
          <p:cNvSpPr/>
          <p:nvPr/>
        </p:nvSpPr>
        <p:spPr>
          <a:xfrm>
            <a:off x="0" y="-5024"/>
            <a:ext cx="1863610" cy="1387793"/>
          </a:xfrm>
          <a:custGeom>
            <a:avLst/>
            <a:gdLst>
              <a:gd name="connsiteX0" fmla="*/ 0 w 1863609"/>
              <a:gd name="connsiteY0" fmla="*/ 0 h 1387792"/>
              <a:gd name="connsiteX1" fmla="*/ 1863609 w 1863609"/>
              <a:gd name="connsiteY1" fmla="*/ 990256 h 1387792"/>
              <a:gd name="connsiteX2" fmla="*/ 1113400 w 1863609"/>
              <a:gd name="connsiteY2" fmla="*/ 1387792 h 1387792"/>
              <a:gd name="connsiteX3" fmla="*/ 0 w 1863609"/>
              <a:gd name="connsiteY3" fmla="*/ 1387792 h 1387792"/>
            </a:gdLst>
            <a:ahLst/>
            <a:cxnLst>
              <a:cxn ang="0">
                <a:pos x="connsiteX0" y="connsiteY0"/>
              </a:cxn>
              <a:cxn ang="0">
                <a:pos x="connsiteX1" y="connsiteY1"/>
              </a:cxn>
              <a:cxn ang="0">
                <a:pos x="connsiteX2" y="connsiteY2"/>
              </a:cxn>
              <a:cxn ang="0">
                <a:pos x="connsiteX3" y="connsiteY3"/>
              </a:cxn>
            </a:cxnLst>
            <a:rect l="l" t="t" r="r" b="b"/>
            <a:pathLst>
              <a:path w="1863609" h="1387792">
                <a:moveTo>
                  <a:pt x="0" y="0"/>
                </a:moveTo>
                <a:lnTo>
                  <a:pt x="1863609" y="990256"/>
                </a:lnTo>
                <a:lnTo>
                  <a:pt x="1113400" y="1387792"/>
                </a:lnTo>
                <a:lnTo>
                  <a:pt x="0" y="1387792"/>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Рисунок 10">
            <a:extLst>
              <a:ext uri="{FF2B5EF4-FFF2-40B4-BE49-F238E27FC236}">
                <a16:creationId xmlns:a16="http://schemas.microsoft.com/office/drawing/2014/main" xmlns="" id="{124643CC-773E-4940-87FD-25D692E7CBEA}"/>
              </a:ext>
            </a:extLst>
          </p:cNvPr>
          <p:cNvPicPr>
            <a:picLocks noChangeAspect="1"/>
          </p:cNvPicPr>
          <p:nvPr/>
        </p:nvPicPr>
        <p:blipFill>
          <a:blip r:embed="rId2" cstate="print"/>
          <a:stretch>
            <a:fillRect/>
          </a:stretch>
        </p:blipFill>
        <p:spPr>
          <a:xfrm>
            <a:off x="267370" y="586151"/>
            <a:ext cx="743747" cy="543952"/>
          </a:xfrm>
          <a:prstGeom prst="rect">
            <a:avLst/>
          </a:prstGeom>
        </p:spPr>
      </p:pic>
      <p:sp>
        <p:nvSpPr>
          <p:cNvPr id="7" name="Заголовок 1">
            <a:extLst>
              <a:ext uri="{FF2B5EF4-FFF2-40B4-BE49-F238E27FC236}">
                <a16:creationId xmlns:a16="http://schemas.microsoft.com/office/drawing/2014/main" xmlns="" id="{16614483-D788-4B09-8D24-4D9A01DCFDEC}"/>
              </a:ext>
            </a:extLst>
          </p:cNvPr>
          <p:cNvSpPr txBox="1">
            <a:spLocks/>
          </p:cNvSpPr>
          <p:nvPr/>
        </p:nvSpPr>
        <p:spPr>
          <a:xfrm>
            <a:off x="1863610" y="669137"/>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endParaRPr lang="ru-RU" sz="2800" b="1" dirty="0">
              <a:solidFill>
                <a:schemeClr val="bg1"/>
              </a:solidFill>
              <a:latin typeface="+mn-lt"/>
            </a:endParaRPr>
          </a:p>
        </p:txBody>
      </p:sp>
      <p:graphicFrame>
        <p:nvGraphicFramePr>
          <p:cNvPr id="4" name="Схема 3">
            <a:extLst>
              <a:ext uri="{FF2B5EF4-FFF2-40B4-BE49-F238E27FC236}">
                <a16:creationId xmlns:a16="http://schemas.microsoft.com/office/drawing/2014/main" xmlns="" id="{F88740D3-F97E-40BE-BC2B-7DD9366219C5}"/>
              </a:ext>
            </a:extLst>
          </p:cNvPr>
          <p:cNvGraphicFramePr/>
          <p:nvPr>
            <p:extLst>
              <p:ext uri="{D42A27DB-BD31-4B8C-83A1-F6EECF244321}">
                <p14:modId xmlns:p14="http://schemas.microsoft.com/office/powerpoint/2010/main" val="2194923166"/>
              </p:ext>
            </p:extLst>
          </p:nvPr>
        </p:nvGraphicFramePr>
        <p:xfrm>
          <a:off x="0" y="260648"/>
          <a:ext cx="12000656" cy="65973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7651573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Заголовок 1">
            <a:extLst>
              <a:ext uri="{FF2B5EF4-FFF2-40B4-BE49-F238E27FC236}">
                <a16:creationId xmlns:a16="http://schemas.microsoft.com/office/drawing/2014/main" xmlns="" id="{5672858B-0C40-B842-A796-8568E232E9C5}"/>
              </a:ext>
            </a:extLst>
          </p:cNvPr>
          <p:cNvSpPr txBox="1">
            <a:spLocks/>
          </p:cNvSpPr>
          <p:nvPr/>
        </p:nvSpPr>
        <p:spPr>
          <a:xfrm>
            <a:off x="267370" y="328136"/>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r>
              <a:rPr lang="ru-RU" sz="2800" b="1" dirty="0">
                <a:solidFill>
                  <a:schemeClr val="bg1"/>
                </a:solidFill>
              </a:rPr>
              <a:t>РЕМОНТ</a:t>
            </a:r>
          </a:p>
        </p:txBody>
      </p:sp>
      <p:sp>
        <p:nvSpPr>
          <p:cNvPr id="17" name="Freeform 22">
            <a:extLst>
              <a:ext uri="{FF2B5EF4-FFF2-40B4-BE49-F238E27FC236}">
                <a16:creationId xmlns:a16="http://schemas.microsoft.com/office/drawing/2014/main" xmlns="" id="{8F104BEC-F3A1-244F-99E4-C58F3E5E6E52}"/>
              </a:ext>
            </a:extLst>
          </p:cNvPr>
          <p:cNvSpPr/>
          <p:nvPr/>
        </p:nvSpPr>
        <p:spPr>
          <a:xfrm rot="12419817">
            <a:off x="-2573178" y="-2978620"/>
            <a:ext cx="18031808" cy="7694036"/>
          </a:xfrm>
          <a:custGeom>
            <a:avLst/>
            <a:gdLst>
              <a:gd name="connsiteX0" fmla="*/ 10215615 w 12175385"/>
              <a:gd name="connsiteY0" fmla="*/ 0 h 5132388"/>
              <a:gd name="connsiteX1" fmla="*/ 12175385 w 12175385"/>
              <a:gd name="connsiteY1" fmla="*/ 1133839 h 5132388"/>
              <a:gd name="connsiteX2" fmla="*/ 12175385 w 12175385"/>
              <a:gd name="connsiteY2" fmla="*/ 1914889 h 5132388"/>
              <a:gd name="connsiteX3" fmla="*/ 10215615 w 12175385"/>
              <a:gd name="connsiteY3" fmla="*/ 781050 h 5132388"/>
              <a:gd name="connsiteX4" fmla="*/ 1857428 w 12175385"/>
              <a:gd name="connsiteY4" fmla="*/ 5132388 h 5132388"/>
              <a:gd name="connsiteX5" fmla="*/ 0 w 12175385"/>
              <a:gd name="connsiteY5" fmla="*/ 4157340 h 5132388"/>
              <a:gd name="connsiteX6" fmla="*/ 0 w 12175385"/>
              <a:gd name="connsiteY6" fmla="*/ 3376290 h 5132388"/>
              <a:gd name="connsiteX7" fmla="*/ 1857428 w 12175385"/>
              <a:gd name="connsiteY7" fmla="*/ 4351338 h 51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75385" h="5132388">
                <a:moveTo>
                  <a:pt x="10215615" y="0"/>
                </a:moveTo>
                <a:lnTo>
                  <a:pt x="12175385" y="1133839"/>
                </a:lnTo>
                <a:lnTo>
                  <a:pt x="12175385" y="1914889"/>
                </a:lnTo>
                <a:lnTo>
                  <a:pt x="10215615" y="781050"/>
                </a:lnTo>
                <a:lnTo>
                  <a:pt x="1857428" y="5132388"/>
                </a:lnTo>
                <a:lnTo>
                  <a:pt x="0" y="4157340"/>
                </a:lnTo>
                <a:lnTo>
                  <a:pt x="0" y="3376290"/>
                </a:lnTo>
                <a:lnTo>
                  <a:pt x="1857428" y="4351338"/>
                </a:lnTo>
                <a:close/>
              </a:path>
            </a:pathLst>
          </a:custGeom>
          <a:solidFill>
            <a:srgbClr val="0070C0"/>
          </a:solidFill>
          <a:ln>
            <a:noFill/>
          </a:ln>
          <a:effectLst>
            <a:outerShdw blurRad="76200" dist="50800" dir="5400000" algn="tl" rotWithShape="0">
              <a:schemeClr val="accent1">
                <a:lumMod val="75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46">
            <a:extLst>
              <a:ext uri="{FF2B5EF4-FFF2-40B4-BE49-F238E27FC236}">
                <a16:creationId xmlns:a16="http://schemas.microsoft.com/office/drawing/2014/main" xmlns="" id="{7BC94787-AB04-404B-9BAB-B963520D5FF0}"/>
              </a:ext>
            </a:extLst>
          </p:cNvPr>
          <p:cNvSpPr/>
          <p:nvPr/>
        </p:nvSpPr>
        <p:spPr>
          <a:xfrm>
            <a:off x="0" y="-5024"/>
            <a:ext cx="1863610" cy="1387793"/>
          </a:xfrm>
          <a:custGeom>
            <a:avLst/>
            <a:gdLst>
              <a:gd name="connsiteX0" fmla="*/ 0 w 1863609"/>
              <a:gd name="connsiteY0" fmla="*/ 0 h 1387792"/>
              <a:gd name="connsiteX1" fmla="*/ 1863609 w 1863609"/>
              <a:gd name="connsiteY1" fmla="*/ 990256 h 1387792"/>
              <a:gd name="connsiteX2" fmla="*/ 1113400 w 1863609"/>
              <a:gd name="connsiteY2" fmla="*/ 1387792 h 1387792"/>
              <a:gd name="connsiteX3" fmla="*/ 0 w 1863609"/>
              <a:gd name="connsiteY3" fmla="*/ 1387792 h 1387792"/>
            </a:gdLst>
            <a:ahLst/>
            <a:cxnLst>
              <a:cxn ang="0">
                <a:pos x="connsiteX0" y="connsiteY0"/>
              </a:cxn>
              <a:cxn ang="0">
                <a:pos x="connsiteX1" y="connsiteY1"/>
              </a:cxn>
              <a:cxn ang="0">
                <a:pos x="connsiteX2" y="connsiteY2"/>
              </a:cxn>
              <a:cxn ang="0">
                <a:pos x="connsiteX3" y="connsiteY3"/>
              </a:cxn>
            </a:cxnLst>
            <a:rect l="l" t="t" r="r" b="b"/>
            <a:pathLst>
              <a:path w="1863609" h="1387792">
                <a:moveTo>
                  <a:pt x="0" y="0"/>
                </a:moveTo>
                <a:lnTo>
                  <a:pt x="1863609" y="990256"/>
                </a:lnTo>
                <a:lnTo>
                  <a:pt x="1113400" y="1387792"/>
                </a:lnTo>
                <a:lnTo>
                  <a:pt x="0" y="1387792"/>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Рисунок 10">
            <a:extLst>
              <a:ext uri="{FF2B5EF4-FFF2-40B4-BE49-F238E27FC236}">
                <a16:creationId xmlns:a16="http://schemas.microsoft.com/office/drawing/2014/main" xmlns="" id="{124643CC-773E-4940-87FD-25D692E7CBEA}"/>
              </a:ext>
            </a:extLst>
          </p:cNvPr>
          <p:cNvPicPr>
            <a:picLocks noChangeAspect="1"/>
          </p:cNvPicPr>
          <p:nvPr/>
        </p:nvPicPr>
        <p:blipFill>
          <a:blip r:embed="rId2" cstate="print"/>
          <a:stretch>
            <a:fillRect/>
          </a:stretch>
        </p:blipFill>
        <p:spPr>
          <a:xfrm>
            <a:off x="267370" y="586151"/>
            <a:ext cx="743747" cy="543952"/>
          </a:xfrm>
          <a:prstGeom prst="rect">
            <a:avLst/>
          </a:prstGeom>
        </p:spPr>
      </p:pic>
      <p:sp>
        <p:nvSpPr>
          <p:cNvPr id="7" name="Заголовок 1">
            <a:extLst>
              <a:ext uri="{FF2B5EF4-FFF2-40B4-BE49-F238E27FC236}">
                <a16:creationId xmlns:a16="http://schemas.microsoft.com/office/drawing/2014/main" xmlns="" id="{16614483-D788-4B09-8D24-4D9A01DCFDEC}"/>
              </a:ext>
            </a:extLst>
          </p:cNvPr>
          <p:cNvSpPr txBox="1">
            <a:spLocks/>
          </p:cNvSpPr>
          <p:nvPr/>
        </p:nvSpPr>
        <p:spPr>
          <a:xfrm>
            <a:off x="1863610" y="669137"/>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endParaRPr lang="ru-RU" sz="2800" b="1" dirty="0">
              <a:solidFill>
                <a:schemeClr val="bg1"/>
              </a:solidFill>
              <a:latin typeface="+mn-lt"/>
            </a:endParaRPr>
          </a:p>
        </p:txBody>
      </p:sp>
      <p:graphicFrame>
        <p:nvGraphicFramePr>
          <p:cNvPr id="4" name="Схема 3">
            <a:extLst>
              <a:ext uri="{FF2B5EF4-FFF2-40B4-BE49-F238E27FC236}">
                <a16:creationId xmlns:a16="http://schemas.microsoft.com/office/drawing/2014/main" xmlns="" id="{F88740D3-F97E-40BE-BC2B-7DD9366219C5}"/>
              </a:ext>
            </a:extLst>
          </p:cNvPr>
          <p:cNvGraphicFramePr/>
          <p:nvPr>
            <p:extLst>
              <p:ext uri="{D42A27DB-BD31-4B8C-83A1-F6EECF244321}">
                <p14:modId xmlns:p14="http://schemas.microsoft.com/office/powerpoint/2010/main" val="2194923166"/>
              </p:ext>
            </p:extLst>
          </p:nvPr>
        </p:nvGraphicFramePr>
        <p:xfrm>
          <a:off x="0" y="260648"/>
          <a:ext cx="12000656" cy="65973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7651573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Заголовок 1">
            <a:extLst>
              <a:ext uri="{FF2B5EF4-FFF2-40B4-BE49-F238E27FC236}">
                <a16:creationId xmlns:a16="http://schemas.microsoft.com/office/drawing/2014/main" xmlns="" id="{5672858B-0C40-B842-A796-8568E232E9C5}"/>
              </a:ext>
            </a:extLst>
          </p:cNvPr>
          <p:cNvSpPr txBox="1">
            <a:spLocks/>
          </p:cNvSpPr>
          <p:nvPr/>
        </p:nvSpPr>
        <p:spPr>
          <a:xfrm>
            <a:off x="267370" y="328136"/>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r>
              <a:rPr lang="ru-RU" sz="2800" b="1" dirty="0">
                <a:solidFill>
                  <a:schemeClr val="bg1"/>
                </a:solidFill>
              </a:rPr>
              <a:t>РЕМОНТ</a:t>
            </a:r>
          </a:p>
        </p:txBody>
      </p:sp>
      <p:sp>
        <p:nvSpPr>
          <p:cNvPr id="17" name="Freeform 22">
            <a:extLst>
              <a:ext uri="{FF2B5EF4-FFF2-40B4-BE49-F238E27FC236}">
                <a16:creationId xmlns:a16="http://schemas.microsoft.com/office/drawing/2014/main" xmlns="" id="{8F104BEC-F3A1-244F-99E4-C58F3E5E6E52}"/>
              </a:ext>
            </a:extLst>
          </p:cNvPr>
          <p:cNvSpPr/>
          <p:nvPr/>
        </p:nvSpPr>
        <p:spPr>
          <a:xfrm rot="12419817">
            <a:off x="-2573178" y="-2978620"/>
            <a:ext cx="18031808" cy="7694036"/>
          </a:xfrm>
          <a:custGeom>
            <a:avLst/>
            <a:gdLst>
              <a:gd name="connsiteX0" fmla="*/ 10215615 w 12175385"/>
              <a:gd name="connsiteY0" fmla="*/ 0 h 5132388"/>
              <a:gd name="connsiteX1" fmla="*/ 12175385 w 12175385"/>
              <a:gd name="connsiteY1" fmla="*/ 1133839 h 5132388"/>
              <a:gd name="connsiteX2" fmla="*/ 12175385 w 12175385"/>
              <a:gd name="connsiteY2" fmla="*/ 1914889 h 5132388"/>
              <a:gd name="connsiteX3" fmla="*/ 10215615 w 12175385"/>
              <a:gd name="connsiteY3" fmla="*/ 781050 h 5132388"/>
              <a:gd name="connsiteX4" fmla="*/ 1857428 w 12175385"/>
              <a:gd name="connsiteY4" fmla="*/ 5132388 h 5132388"/>
              <a:gd name="connsiteX5" fmla="*/ 0 w 12175385"/>
              <a:gd name="connsiteY5" fmla="*/ 4157340 h 5132388"/>
              <a:gd name="connsiteX6" fmla="*/ 0 w 12175385"/>
              <a:gd name="connsiteY6" fmla="*/ 3376290 h 5132388"/>
              <a:gd name="connsiteX7" fmla="*/ 1857428 w 12175385"/>
              <a:gd name="connsiteY7" fmla="*/ 4351338 h 51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75385" h="5132388">
                <a:moveTo>
                  <a:pt x="10215615" y="0"/>
                </a:moveTo>
                <a:lnTo>
                  <a:pt x="12175385" y="1133839"/>
                </a:lnTo>
                <a:lnTo>
                  <a:pt x="12175385" y="1914889"/>
                </a:lnTo>
                <a:lnTo>
                  <a:pt x="10215615" y="781050"/>
                </a:lnTo>
                <a:lnTo>
                  <a:pt x="1857428" y="5132388"/>
                </a:lnTo>
                <a:lnTo>
                  <a:pt x="0" y="4157340"/>
                </a:lnTo>
                <a:lnTo>
                  <a:pt x="0" y="3376290"/>
                </a:lnTo>
                <a:lnTo>
                  <a:pt x="1857428" y="4351338"/>
                </a:lnTo>
                <a:close/>
              </a:path>
            </a:pathLst>
          </a:custGeom>
          <a:solidFill>
            <a:srgbClr val="0070C0"/>
          </a:solidFill>
          <a:ln>
            <a:noFill/>
          </a:ln>
          <a:effectLst>
            <a:outerShdw blurRad="76200" dist="50800" dir="5400000" algn="tl" rotWithShape="0">
              <a:schemeClr val="accent1">
                <a:lumMod val="75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46">
            <a:extLst>
              <a:ext uri="{FF2B5EF4-FFF2-40B4-BE49-F238E27FC236}">
                <a16:creationId xmlns:a16="http://schemas.microsoft.com/office/drawing/2014/main" xmlns="" id="{7BC94787-AB04-404B-9BAB-B963520D5FF0}"/>
              </a:ext>
            </a:extLst>
          </p:cNvPr>
          <p:cNvSpPr/>
          <p:nvPr/>
        </p:nvSpPr>
        <p:spPr>
          <a:xfrm>
            <a:off x="0" y="-5024"/>
            <a:ext cx="1863610" cy="1387793"/>
          </a:xfrm>
          <a:custGeom>
            <a:avLst/>
            <a:gdLst>
              <a:gd name="connsiteX0" fmla="*/ 0 w 1863609"/>
              <a:gd name="connsiteY0" fmla="*/ 0 h 1387792"/>
              <a:gd name="connsiteX1" fmla="*/ 1863609 w 1863609"/>
              <a:gd name="connsiteY1" fmla="*/ 990256 h 1387792"/>
              <a:gd name="connsiteX2" fmla="*/ 1113400 w 1863609"/>
              <a:gd name="connsiteY2" fmla="*/ 1387792 h 1387792"/>
              <a:gd name="connsiteX3" fmla="*/ 0 w 1863609"/>
              <a:gd name="connsiteY3" fmla="*/ 1387792 h 1387792"/>
            </a:gdLst>
            <a:ahLst/>
            <a:cxnLst>
              <a:cxn ang="0">
                <a:pos x="connsiteX0" y="connsiteY0"/>
              </a:cxn>
              <a:cxn ang="0">
                <a:pos x="connsiteX1" y="connsiteY1"/>
              </a:cxn>
              <a:cxn ang="0">
                <a:pos x="connsiteX2" y="connsiteY2"/>
              </a:cxn>
              <a:cxn ang="0">
                <a:pos x="connsiteX3" y="connsiteY3"/>
              </a:cxn>
            </a:cxnLst>
            <a:rect l="l" t="t" r="r" b="b"/>
            <a:pathLst>
              <a:path w="1863609" h="1387792">
                <a:moveTo>
                  <a:pt x="0" y="0"/>
                </a:moveTo>
                <a:lnTo>
                  <a:pt x="1863609" y="990256"/>
                </a:lnTo>
                <a:lnTo>
                  <a:pt x="1113400" y="1387792"/>
                </a:lnTo>
                <a:lnTo>
                  <a:pt x="0" y="1387792"/>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Рисунок 10">
            <a:extLst>
              <a:ext uri="{FF2B5EF4-FFF2-40B4-BE49-F238E27FC236}">
                <a16:creationId xmlns:a16="http://schemas.microsoft.com/office/drawing/2014/main" xmlns="" id="{124643CC-773E-4940-87FD-25D692E7CBEA}"/>
              </a:ext>
            </a:extLst>
          </p:cNvPr>
          <p:cNvPicPr>
            <a:picLocks noChangeAspect="1"/>
          </p:cNvPicPr>
          <p:nvPr/>
        </p:nvPicPr>
        <p:blipFill>
          <a:blip r:embed="rId2" cstate="print"/>
          <a:stretch>
            <a:fillRect/>
          </a:stretch>
        </p:blipFill>
        <p:spPr>
          <a:xfrm>
            <a:off x="267370" y="586151"/>
            <a:ext cx="743747" cy="543952"/>
          </a:xfrm>
          <a:prstGeom prst="rect">
            <a:avLst/>
          </a:prstGeom>
        </p:spPr>
      </p:pic>
      <p:sp>
        <p:nvSpPr>
          <p:cNvPr id="7" name="Заголовок 1">
            <a:extLst>
              <a:ext uri="{FF2B5EF4-FFF2-40B4-BE49-F238E27FC236}">
                <a16:creationId xmlns:a16="http://schemas.microsoft.com/office/drawing/2014/main" xmlns="" id="{16614483-D788-4B09-8D24-4D9A01DCFDEC}"/>
              </a:ext>
            </a:extLst>
          </p:cNvPr>
          <p:cNvSpPr txBox="1">
            <a:spLocks/>
          </p:cNvSpPr>
          <p:nvPr/>
        </p:nvSpPr>
        <p:spPr>
          <a:xfrm>
            <a:off x="1863610" y="669137"/>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endParaRPr lang="ru-RU" sz="2800" b="1" dirty="0">
              <a:solidFill>
                <a:schemeClr val="bg1"/>
              </a:solidFill>
              <a:latin typeface="+mn-lt"/>
            </a:endParaRPr>
          </a:p>
        </p:txBody>
      </p:sp>
      <p:graphicFrame>
        <p:nvGraphicFramePr>
          <p:cNvPr id="4" name="Схема 3">
            <a:extLst>
              <a:ext uri="{FF2B5EF4-FFF2-40B4-BE49-F238E27FC236}">
                <a16:creationId xmlns:a16="http://schemas.microsoft.com/office/drawing/2014/main" xmlns="" id="{F88740D3-F97E-40BE-BC2B-7DD9366219C5}"/>
              </a:ext>
            </a:extLst>
          </p:cNvPr>
          <p:cNvGraphicFramePr/>
          <p:nvPr>
            <p:extLst>
              <p:ext uri="{D42A27DB-BD31-4B8C-83A1-F6EECF244321}">
                <p14:modId xmlns:p14="http://schemas.microsoft.com/office/powerpoint/2010/main" val="2194923166"/>
              </p:ext>
            </p:extLst>
          </p:nvPr>
        </p:nvGraphicFramePr>
        <p:xfrm>
          <a:off x="0" y="260648"/>
          <a:ext cx="12000656" cy="65973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7651573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Заголовок 1">
            <a:extLst>
              <a:ext uri="{FF2B5EF4-FFF2-40B4-BE49-F238E27FC236}">
                <a16:creationId xmlns:a16="http://schemas.microsoft.com/office/drawing/2014/main" xmlns="" id="{5672858B-0C40-B842-A796-8568E232E9C5}"/>
              </a:ext>
            </a:extLst>
          </p:cNvPr>
          <p:cNvSpPr txBox="1">
            <a:spLocks/>
          </p:cNvSpPr>
          <p:nvPr/>
        </p:nvSpPr>
        <p:spPr>
          <a:xfrm>
            <a:off x="267370" y="328136"/>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r>
              <a:rPr lang="ru-RU" sz="2800" b="1" dirty="0">
                <a:solidFill>
                  <a:schemeClr val="bg1"/>
                </a:solidFill>
              </a:rPr>
              <a:t>РЕМОНТ</a:t>
            </a:r>
          </a:p>
        </p:txBody>
      </p:sp>
      <p:sp>
        <p:nvSpPr>
          <p:cNvPr id="17" name="Freeform 22">
            <a:extLst>
              <a:ext uri="{FF2B5EF4-FFF2-40B4-BE49-F238E27FC236}">
                <a16:creationId xmlns:a16="http://schemas.microsoft.com/office/drawing/2014/main" xmlns="" id="{8F104BEC-F3A1-244F-99E4-C58F3E5E6E52}"/>
              </a:ext>
            </a:extLst>
          </p:cNvPr>
          <p:cNvSpPr/>
          <p:nvPr/>
        </p:nvSpPr>
        <p:spPr>
          <a:xfrm rot="12419817">
            <a:off x="-2573178" y="-2978620"/>
            <a:ext cx="18031808" cy="7694036"/>
          </a:xfrm>
          <a:custGeom>
            <a:avLst/>
            <a:gdLst>
              <a:gd name="connsiteX0" fmla="*/ 10215615 w 12175385"/>
              <a:gd name="connsiteY0" fmla="*/ 0 h 5132388"/>
              <a:gd name="connsiteX1" fmla="*/ 12175385 w 12175385"/>
              <a:gd name="connsiteY1" fmla="*/ 1133839 h 5132388"/>
              <a:gd name="connsiteX2" fmla="*/ 12175385 w 12175385"/>
              <a:gd name="connsiteY2" fmla="*/ 1914889 h 5132388"/>
              <a:gd name="connsiteX3" fmla="*/ 10215615 w 12175385"/>
              <a:gd name="connsiteY3" fmla="*/ 781050 h 5132388"/>
              <a:gd name="connsiteX4" fmla="*/ 1857428 w 12175385"/>
              <a:gd name="connsiteY4" fmla="*/ 5132388 h 5132388"/>
              <a:gd name="connsiteX5" fmla="*/ 0 w 12175385"/>
              <a:gd name="connsiteY5" fmla="*/ 4157340 h 5132388"/>
              <a:gd name="connsiteX6" fmla="*/ 0 w 12175385"/>
              <a:gd name="connsiteY6" fmla="*/ 3376290 h 5132388"/>
              <a:gd name="connsiteX7" fmla="*/ 1857428 w 12175385"/>
              <a:gd name="connsiteY7" fmla="*/ 4351338 h 51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75385" h="5132388">
                <a:moveTo>
                  <a:pt x="10215615" y="0"/>
                </a:moveTo>
                <a:lnTo>
                  <a:pt x="12175385" y="1133839"/>
                </a:lnTo>
                <a:lnTo>
                  <a:pt x="12175385" y="1914889"/>
                </a:lnTo>
                <a:lnTo>
                  <a:pt x="10215615" y="781050"/>
                </a:lnTo>
                <a:lnTo>
                  <a:pt x="1857428" y="5132388"/>
                </a:lnTo>
                <a:lnTo>
                  <a:pt x="0" y="4157340"/>
                </a:lnTo>
                <a:lnTo>
                  <a:pt x="0" y="3376290"/>
                </a:lnTo>
                <a:lnTo>
                  <a:pt x="1857428" y="4351338"/>
                </a:lnTo>
                <a:close/>
              </a:path>
            </a:pathLst>
          </a:custGeom>
          <a:solidFill>
            <a:srgbClr val="0070C0"/>
          </a:solidFill>
          <a:ln>
            <a:noFill/>
          </a:ln>
          <a:effectLst>
            <a:outerShdw blurRad="76200" dist="50800" dir="5400000" algn="tl" rotWithShape="0">
              <a:schemeClr val="accent1">
                <a:lumMod val="75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46">
            <a:extLst>
              <a:ext uri="{FF2B5EF4-FFF2-40B4-BE49-F238E27FC236}">
                <a16:creationId xmlns:a16="http://schemas.microsoft.com/office/drawing/2014/main" xmlns="" id="{7BC94787-AB04-404B-9BAB-B963520D5FF0}"/>
              </a:ext>
            </a:extLst>
          </p:cNvPr>
          <p:cNvSpPr/>
          <p:nvPr/>
        </p:nvSpPr>
        <p:spPr>
          <a:xfrm>
            <a:off x="0" y="-5024"/>
            <a:ext cx="1863610" cy="1387793"/>
          </a:xfrm>
          <a:custGeom>
            <a:avLst/>
            <a:gdLst>
              <a:gd name="connsiteX0" fmla="*/ 0 w 1863609"/>
              <a:gd name="connsiteY0" fmla="*/ 0 h 1387792"/>
              <a:gd name="connsiteX1" fmla="*/ 1863609 w 1863609"/>
              <a:gd name="connsiteY1" fmla="*/ 990256 h 1387792"/>
              <a:gd name="connsiteX2" fmla="*/ 1113400 w 1863609"/>
              <a:gd name="connsiteY2" fmla="*/ 1387792 h 1387792"/>
              <a:gd name="connsiteX3" fmla="*/ 0 w 1863609"/>
              <a:gd name="connsiteY3" fmla="*/ 1387792 h 1387792"/>
            </a:gdLst>
            <a:ahLst/>
            <a:cxnLst>
              <a:cxn ang="0">
                <a:pos x="connsiteX0" y="connsiteY0"/>
              </a:cxn>
              <a:cxn ang="0">
                <a:pos x="connsiteX1" y="connsiteY1"/>
              </a:cxn>
              <a:cxn ang="0">
                <a:pos x="connsiteX2" y="connsiteY2"/>
              </a:cxn>
              <a:cxn ang="0">
                <a:pos x="connsiteX3" y="connsiteY3"/>
              </a:cxn>
            </a:cxnLst>
            <a:rect l="l" t="t" r="r" b="b"/>
            <a:pathLst>
              <a:path w="1863609" h="1387792">
                <a:moveTo>
                  <a:pt x="0" y="0"/>
                </a:moveTo>
                <a:lnTo>
                  <a:pt x="1863609" y="990256"/>
                </a:lnTo>
                <a:lnTo>
                  <a:pt x="1113400" y="1387792"/>
                </a:lnTo>
                <a:lnTo>
                  <a:pt x="0" y="1387792"/>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Рисунок 10">
            <a:extLst>
              <a:ext uri="{FF2B5EF4-FFF2-40B4-BE49-F238E27FC236}">
                <a16:creationId xmlns:a16="http://schemas.microsoft.com/office/drawing/2014/main" xmlns="" id="{124643CC-773E-4940-87FD-25D692E7CBEA}"/>
              </a:ext>
            </a:extLst>
          </p:cNvPr>
          <p:cNvPicPr>
            <a:picLocks noChangeAspect="1"/>
          </p:cNvPicPr>
          <p:nvPr/>
        </p:nvPicPr>
        <p:blipFill>
          <a:blip r:embed="rId2" cstate="print"/>
          <a:stretch>
            <a:fillRect/>
          </a:stretch>
        </p:blipFill>
        <p:spPr>
          <a:xfrm>
            <a:off x="267370" y="586151"/>
            <a:ext cx="743747" cy="543952"/>
          </a:xfrm>
          <a:prstGeom prst="rect">
            <a:avLst/>
          </a:prstGeom>
        </p:spPr>
      </p:pic>
      <p:sp>
        <p:nvSpPr>
          <p:cNvPr id="7" name="Заголовок 1">
            <a:extLst>
              <a:ext uri="{FF2B5EF4-FFF2-40B4-BE49-F238E27FC236}">
                <a16:creationId xmlns:a16="http://schemas.microsoft.com/office/drawing/2014/main" xmlns="" id="{16614483-D788-4B09-8D24-4D9A01DCFDEC}"/>
              </a:ext>
            </a:extLst>
          </p:cNvPr>
          <p:cNvSpPr txBox="1">
            <a:spLocks/>
          </p:cNvSpPr>
          <p:nvPr/>
        </p:nvSpPr>
        <p:spPr>
          <a:xfrm>
            <a:off x="1863610" y="669137"/>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endParaRPr lang="ru-RU" sz="2800" b="1" dirty="0">
              <a:solidFill>
                <a:schemeClr val="bg1"/>
              </a:solidFill>
              <a:latin typeface="+mn-lt"/>
            </a:endParaRPr>
          </a:p>
        </p:txBody>
      </p:sp>
      <p:graphicFrame>
        <p:nvGraphicFramePr>
          <p:cNvPr id="4" name="Схема 3">
            <a:extLst>
              <a:ext uri="{FF2B5EF4-FFF2-40B4-BE49-F238E27FC236}">
                <a16:creationId xmlns:a16="http://schemas.microsoft.com/office/drawing/2014/main" xmlns="" id="{F88740D3-F97E-40BE-BC2B-7DD9366219C5}"/>
              </a:ext>
            </a:extLst>
          </p:cNvPr>
          <p:cNvGraphicFramePr/>
          <p:nvPr>
            <p:extLst>
              <p:ext uri="{D42A27DB-BD31-4B8C-83A1-F6EECF244321}">
                <p14:modId xmlns:p14="http://schemas.microsoft.com/office/powerpoint/2010/main" val="2194923166"/>
              </p:ext>
            </p:extLst>
          </p:nvPr>
        </p:nvGraphicFramePr>
        <p:xfrm>
          <a:off x="0" y="260648"/>
          <a:ext cx="12000656" cy="65973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7651573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Заголовок 1">
            <a:extLst>
              <a:ext uri="{FF2B5EF4-FFF2-40B4-BE49-F238E27FC236}">
                <a16:creationId xmlns:a16="http://schemas.microsoft.com/office/drawing/2014/main" xmlns="" id="{5672858B-0C40-B842-A796-8568E232E9C5}"/>
              </a:ext>
            </a:extLst>
          </p:cNvPr>
          <p:cNvSpPr txBox="1">
            <a:spLocks/>
          </p:cNvSpPr>
          <p:nvPr/>
        </p:nvSpPr>
        <p:spPr>
          <a:xfrm>
            <a:off x="267370" y="328136"/>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r>
              <a:rPr lang="ru-RU" sz="2800" b="1" dirty="0">
                <a:solidFill>
                  <a:schemeClr val="bg1"/>
                </a:solidFill>
              </a:rPr>
              <a:t>РЕМОНТ</a:t>
            </a:r>
          </a:p>
        </p:txBody>
      </p:sp>
      <p:sp>
        <p:nvSpPr>
          <p:cNvPr id="17" name="Freeform 22">
            <a:extLst>
              <a:ext uri="{FF2B5EF4-FFF2-40B4-BE49-F238E27FC236}">
                <a16:creationId xmlns:a16="http://schemas.microsoft.com/office/drawing/2014/main" xmlns="" id="{8F104BEC-F3A1-244F-99E4-C58F3E5E6E52}"/>
              </a:ext>
            </a:extLst>
          </p:cNvPr>
          <p:cNvSpPr/>
          <p:nvPr/>
        </p:nvSpPr>
        <p:spPr>
          <a:xfrm rot="12419817">
            <a:off x="-2573178" y="-2978620"/>
            <a:ext cx="18031808" cy="7694036"/>
          </a:xfrm>
          <a:custGeom>
            <a:avLst/>
            <a:gdLst>
              <a:gd name="connsiteX0" fmla="*/ 10215615 w 12175385"/>
              <a:gd name="connsiteY0" fmla="*/ 0 h 5132388"/>
              <a:gd name="connsiteX1" fmla="*/ 12175385 w 12175385"/>
              <a:gd name="connsiteY1" fmla="*/ 1133839 h 5132388"/>
              <a:gd name="connsiteX2" fmla="*/ 12175385 w 12175385"/>
              <a:gd name="connsiteY2" fmla="*/ 1914889 h 5132388"/>
              <a:gd name="connsiteX3" fmla="*/ 10215615 w 12175385"/>
              <a:gd name="connsiteY3" fmla="*/ 781050 h 5132388"/>
              <a:gd name="connsiteX4" fmla="*/ 1857428 w 12175385"/>
              <a:gd name="connsiteY4" fmla="*/ 5132388 h 5132388"/>
              <a:gd name="connsiteX5" fmla="*/ 0 w 12175385"/>
              <a:gd name="connsiteY5" fmla="*/ 4157340 h 5132388"/>
              <a:gd name="connsiteX6" fmla="*/ 0 w 12175385"/>
              <a:gd name="connsiteY6" fmla="*/ 3376290 h 5132388"/>
              <a:gd name="connsiteX7" fmla="*/ 1857428 w 12175385"/>
              <a:gd name="connsiteY7" fmla="*/ 4351338 h 51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75385" h="5132388">
                <a:moveTo>
                  <a:pt x="10215615" y="0"/>
                </a:moveTo>
                <a:lnTo>
                  <a:pt x="12175385" y="1133839"/>
                </a:lnTo>
                <a:lnTo>
                  <a:pt x="12175385" y="1914889"/>
                </a:lnTo>
                <a:lnTo>
                  <a:pt x="10215615" y="781050"/>
                </a:lnTo>
                <a:lnTo>
                  <a:pt x="1857428" y="5132388"/>
                </a:lnTo>
                <a:lnTo>
                  <a:pt x="0" y="4157340"/>
                </a:lnTo>
                <a:lnTo>
                  <a:pt x="0" y="3376290"/>
                </a:lnTo>
                <a:lnTo>
                  <a:pt x="1857428" y="4351338"/>
                </a:lnTo>
                <a:close/>
              </a:path>
            </a:pathLst>
          </a:custGeom>
          <a:solidFill>
            <a:srgbClr val="0070C0"/>
          </a:solidFill>
          <a:ln>
            <a:noFill/>
          </a:ln>
          <a:effectLst>
            <a:outerShdw blurRad="76200" dist="50800" dir="5400000" algn="tl" rotWithShape="0">
              <a:schemeClr val="accent1">
                <a:lumMod val="75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46">
            <a:extLst>
              <a:ext uri="{FF2B5EF4-FFF2-40B4-BE49-F238E27FC236}">
                <a16:creationId xmlns:a16="http://schemas.microsoft.com/office/drawing/2014/main" xmlns="" id="{7BC94787-AB04-404B-9BAB-B963520D5FF0}"/>
              </a:ext>
            </a:extLst>
          </p:cNvPr>
          <p:cNvSpPr/>
          <p:nvPr/>
        </p:nvSpPr>
        <p:spPr>
          <a:xfrm>
            <a:off x="0" y="-5024"/>
            <a:ext cx="1863610" cy="1387793"/>
          </a:xfrm>
          <a:custGeom>
            <a:avLst/>
            <a:gdLst>
              <a:gd name="connsiteX0" fmla="*/ 0 w 1863609"/>
              <a:gd name="connsiteY0" fmla="*/ 0 h 1387792"/>
              <a:gd name="connsiteX1" fmla="*/ 1863609 w 1863609"/>
              <a:gd name="connsiteY1" fmla="*/ 990256 h 1387792"/>
              <a:gd name="connsiteX2" fmla="*/ 1113400 w 1863609"/>
              <a:gd name="connsiteY2" fmla="*/ 1387792 h 1387792"/>
              <a:gd name="connsiteX3" fmla="*/ 0 w 1863609"/>
              <a:gd name="connsiteY3" fmla="*/ 1387792 h 1387792"/>
            </a:gdLst>
            <a:ahLst/>
            <a:cxnLst>
              <a:cxn ang="0">
                <a:pos x="connsiteX0" y="connsiteY0"/>
              </a:cxn>
              <a:cxn ang="0">
                <a:pos x="connsiteX1" y="connsiteY1"/>
              </a:cxn>
              <a:cxn ang="0">
                <a:pos x="connsiteX2" y="connsiteY2"/>
              </a:cxn>
              <a:cxn ang="0">
                <a:pos x="connsiteX3" y="connsiteY3"/>
              </a:cxn>
            </a:cxnLst>
            <a:rect l="l" t="t" r="r" b="b"/>
            <a:pathLst>
              <a:path w="1863609" h="1387792">
                <a:moveTo>
                  <a:pt x="0" y="0"/>
                </a:moveTo>
                <a:lnTo>
                  <a:pt x="1863609" y="990256"/>
                </a:lnTo>
                <a:lnTo>
                  <a:pt x="1113400" y="1387792"/>
                </a:lnTo>
                <a:lnTo>
                  <a:pt x="0" y="1387792"/>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Рисунок 10">
            <a:extLst>
              <a:ext uri="{FF2B5EF4-FFF2-40B4-BE49-F238E27FC236}">
                <a16:creationId xmlns:a16="http://schemas.microsoft.com/office/drawing/2014/main" xmlns="" id="{124643CC-773E-4940-87FD-25D692E7CBEA}"/>
              </a:ext>
            </a:extLst>
          </p:cNvPr>
          <p:cNvPicPr>
            <a:picLocks noChangeAspect="1"/>
          </p:cNvPicPr>
          <p:nvPr/>
        </p:nvPicPr>
        <p:blipFill>
          <a:blip r:embed="rId2" cstate="print"/>
          <a:stretch>
            <a:fillRect/>
          </a:stretch>
        </p:blipFill>
        <p:spPr>
          <a:xfrm>
            <a:off x="267370" y="586151"/>
            <a:ext cx="743747" cy="543952"/>
          </a:xfrm>
          <a:prstGeom prst="rect">
            <a:avLst/>
          </a:prstGeom>
        </p:spPr>
      </p:pic>
      <p:sp>
        <p:nvSpPr>
          <p:cNvPr id="7" name="Заголовок 1">
            <a:extLst>
              <a:ext uri="{FF2B5EF4-FFF2-40B4-BE49-F238E27FC236}">
                <a16:creationId xmlns:a16="http://schemas.microsoft.com/office/drawing/2014/main" xmlns="" id="{16614483-D788-4B09-8D24-4D9A01DCFDEC}"/>
              </a:ext>
            </a:extLst>
          </p:cNvPr>
          <p:cNvSpPr txBox="1">
            <a:spLocks/>
          </p:cNvSpPr>
          <p:nvPr/>
        </p:nvSpPr>
        <p:spPr>
          <a:xfrm>
            <a:off x="1863610" y="669137"/>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endParaRPr lang="ru-RU" sz="2800" b="1" dirty="0">
              <a:solidFill>
                <a:schemeClr val="bg1"/>
              </a:solidFill>
              <a:latin typeface="+mn-lt"/>
            </a:endParaRPr>
          </a:p>
        </p:txBody>
      </p:sp>
      <p:graphicFrame>
        <p:nvGraphicFramePr>
          <p:cNvPr id="4" name="Схема 3">
            <a:extLst>
              <a:ext uri="{FF2B5EF4-FFF2-40B4-BE49-F238E27FC236}">
                <a16:creationId xmlns:a16="http://schemas.microsoft.com/office/drawing/2014/main" xmlns="" id="{F88740D3-F97E-40BE-BC2B-7DD9366219C5}"/>
              </a:ext>
            </a:extLst>
          </p:cNvPr>
          <p:cNvGraphicFramePr/>
          <p:nvPr>
            <p:extLst>
              <p:ext uri="{D42A27DB-BD31-4B8C-83A1-F6EECF244321}">
                <p14:modId xmlns:p14="http://schemas.microsoft.com/office/powerpoint/2010/main" val="2194923166"/>
              </p:ext>
            </p:extLst>
          </p:nvPr>
        </p:nvGraphicFramePr>
        <p:xfrm>
          <a:off x="0" y="260648"/>
          <a:ext cx="12000656" cy="65973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7651573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Заголовок 1">
            <a:extLst>
              <a:ext uri="{FF2B5EF4-FFF2-40B4-BE49-F238E27FC236}">
                <a16:creationId xmlns:a16="http://schemas.microsoft.com/office/drawing/2014/main" xmlns="" id="{5672858B-0C40-B842-A796-8568E232E9C5}"/>
              </a:ext>
            </a:extLst>
          </p:cNvPr>
          <p:cNvSpPr txBox="1">
            <a:spLocks/>
          </p:cNvSpPr>
          <p:nvPr/>
        </p:nvSpPr>
        <p:spPr>
          <a:xfrm>
            <a:off x="267370" y="328136"/>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r>
              <a:rPr lang="ru-RU" sz="2800" b="1" dirty="0">
                <a:solidFill>
                  <a:schemeClr val="bg1"/>
                </a:solidFill>
              </a:rPr>
              <a:t>РЕМОНТ</a:t>
            </a:r>
          </a:p>
        </p:txBody>
      </p:sp>
      <p:sp>
        <p:nvSpPr>
          <p:cNvPr id="17" name="Freeform 22">
            <a:extLst>
              <a:ext uri="{FF2B5EF4-FFF2-40B4-BE49-F238E27FC236}">
                <a16:creationId xmlns:a16="http://schemas.microsoft.com/office/drawing/2014/main" xmlns="" id="{8F104BEC-F3A1-244F-99E4-C58F3E5E6E52}"/>
              </a:ext>
            </a:extLst>
          </p:cNvPr>
          <p:cNvSpPr/>
          <p:nvPr/>
        </p:nvSpPr>
        <p:spPr>
          <a:xfrm rot="12419817">
            <a:off x="-2573178" y="-2978620"/>
            <a:ext cx="18031808" cy="7694036"/>
          </a:xfrm>
          <a:custGeom>
            <a:avLst/>
            <a:gdLst>
              <a:gd name="connsiteX0" fmla="*/ 10215615 w 12175385"/>
              <a:gd name="connsiteY0" fmla="*/ 0 h 5132388"/>
              <a:gd name="connsiteX1" fmla="*/ 12175385 w 12175385"/>
              <a:gd name="connsiteY1" fmla="*/ 1133839 h 5132388"/>
              <a:gd name="connsiteX2" fmla="*/ 12175385 w 12175385"/>
              <a:gd name="connsiteY2" fmla="*/ 1914889 h 5132388"/>
              <a:gd name="connsiteX3" fmla="*/ 10215615 w 12175385"/>
              <a:gd name="connsiteY3" fmla="*/ 781050 h 5132388"/>
              <a:gd name="connsiteX4" fmla="*/ 1857428 w 12175385"/>
              <a:gd name="connsiteY4" fmla="*/ 5132388 h 5132388"/>
              <a:gd name="connsiteX5" fmla="*/ 0 w 12175385"/>
              <a:gd name="connsiteY5" fmla="*/ 4157340 h 5132388"/>
              <a:gd name="connsiteX6" fmla="*/ 0 w 12175385"/>
              <a:gd name="connsiteY6" fmla="*/ 3376290 h 5132388"/>
              <a:gd name="connsiteX7" fmla="*/ 1857428 w 12175385"/>
              <a:gd name="connsiteY7" fmla="*/ 4351338 h 51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75385" h="5132388">
                <a:moveTo>
                  <a:pt x="10215615" y="0"/>
                </a:moveTo>
                <a:lnTo>
                  <a:pt x="12175385" y="1133839"/>
                </a:lnTo>
                <a:lnTo>
                  <a:pt x="12175385" y="1914889"/>
                </a:lnTo>
                <a:lnTo>
                  <a:pt x="10215615" y="781050"/>
                </a:lnTo>
                <a:lnTo>
                  <a:pt x="1857428" y="5132388"/>
                </a:lnTo>
                <a:lnTo>
                  <a:pt x="0" y="4157340"/>
                </a:lnTo>
                <a:lnTo>
                  <a:pt x="0" y="3376290"/>
                </a:lnTo>
                <a:lnTo>
                  <a:pt x="1857428" y="4351338"/>
                </a:lnTo>
                <a:close/>
              </a:path>
            </a:pathLst>
          </a:custGeom>
          <a:solidFill>
            <a:srgbClr val="0070C0"/>
          </a:solidFill>
          <a:ln>
            <a:noFill/>
          </a:ln>
          <a:effectLst>
            <a:outerShdw blurRad="76200" dist="50800" dir="5400000" algn="tl" rotWithShape="0">
              <a:schemeClr val="accent1">
                <a:lumMod val="75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46">
            <a:extLst>
              <a:ext uri="{FF2B5EF4-FFF2-40B4-BE49-F238E27FC236}">
                <a16:creationId xmlns:a16="http://schemas.microsoft.com/office/drawing/2014/main" xmlns="" id="{7BC94787-AB04-404B-9BAB-B963520D5FF0}"/>
              </a:ext>
            </a:extLst>
          </p:cNvPr>
          <p:cNvSpPr/>
          <p:nvPr/>
        </p:nvSpPr>
        <p:spPr>
          <a:xfrm>
            <a:off x="0" y="-5024"/>
            <a:ext cx="1863610" cy="1387793"/>
          </a:xfrm>
          <a:custGeom>
            <a:avLst/>
            <a:gdLst>
              <a:gd name="connsiteX0" fmla="*/ 0 w 1863609"/>
              <a:gd name="connsiteY0" fmla="*/ 0 h 1387792"/>
              <a:gd name="connsiteX1" fmla="*/ 1863609 w 1863609"/>
              <a:gd name="connsiteY1" fmla="*/ 990256 h 1387792"/>
              <a:gd name="connsiteX2" fmla="*/ 1113400 w 1863609"/>
              <a:gd name="connsiteY2" fmla="*/ 1387792 h 1387792"/>
              <a:gd name="connsiteX3" fmla="*/ 0 w 1863609"/>
              <a:gd name="connsiteY3" fmla="*/ 1387792 h 1387792"/>
            </a:gdLst>
            <a:ahLst/>
            <a:cxnLst>
              <a:cxn ang="0">
                <a:pos x="connsiteX0" y="connsiteY0"/>
              </a:cxn>
              <a:cxn ang="0">
                <a:pos x="connsiteX1" y="connsiteY1"/>
              </a:cxn>
              <a:cxn ang="0">
                <a:pos x="connsiteX2" y="connsiteY2"/>
              </a:cxn>
              <a:cxn ang="0">
                <a:pos x="connsiteX3" y="connsiteY3"/>
              </a:cxn>
            </a:cxnLst>
            <a:rect l="l" t="t" r="r" b="b"/>
            <a:pathLst>
              <a:path w="1863609" h="1387792">
                <a:moveTo>
                  <a:pt x="0" y="0"/>
                </a:moveTo>
                <a:lnTo>
                  <a:pt x="1863609" y="990256"/>
                </a:lnTo>
                <a:lnTo>
                  <a:pt x="1113400" y="1387792"/>
                </a:lnTo>
                <a:lnTo>
                  <a:pt x="0" y="1387792"/>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Рисунок 10">
            <a:extLst>
              <a:ext uri="{FF2B5EF4-FFF2-40B4-BE49-F238E27FC236}">
                <a16:creationId xmlns:a16="http://schemas.microsoft.com/office/drawing/2014/main" xmlns="" id="{124643CC-773E-4940-87FD-25D692E7CBEA}"/>
              </a:ext>
            </a:extLst>
          </p:cNvPr>
          <p:cNvPicPr>
            <a:picLocks noChangeAspect="1"/>
          </p:cNvPicPr>
          <p:nvPr/>
        </p:nvPicPr>
        <p:blipFill>
          <a:blip r:embed="rId2" cstate="print"/>
          <a:stretch>
            <a:fillRect/>
          </a:stretch>
        </p:blipFill>
        <p:spPr>
          <a:xfrm>
            <a:off x="267370" y="586151"/>
            <a:ext cx="743747" cy="543952"/>
          </a:xfrm>
          <a:prstGeom prst="rect">
            <a:avLst/>
          </a:prstGeom>
        </p:spPr>
      </p:pic>
      <p:sp>
        <p:nvSpPr>
          <p:cNvPr id="7" name="Заголовок 1">
            <a:extLst>
              <a:ext uri="{FF2B5EF4-FFF2-40B4-BE49-F238E27FC236}">
                <a16:creationId xmlns:a16="http://schemas.microsoft.com/office/drawing/2014/main" xmlns="" id="{16614483-D788-4B09-8D24-4D9A01DCFDEC}"/>
              </a:ext>
            </a:extLst>
          </p:cNvPr>
          <p:cNvSpPr txBox="1">
            <a:spLocks/>
          </p:cNvSpPr>
          <p:nvPr/>
        </p:nvSpPr>
        <p:spPr>
          <a:xfrm>
            <a:off x="1863610" y="669137"/>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endParaRPr lang="ru-RU" sz="2800" b="1" dirty="0">
              <a:solidFill>
                <a:schemeClr val="bg1"/>
              </a:solidFill>
              <a:latin typeface="+mn-lt"/>
            </a:endParaRPr>
          </a:p>
        </p:txBody>
      </p:sp>
      <p:graphicFrame>
        <p:nvGraphicFramePr>
          <p:cNvPr id="4" name="Схема 3">
            <a:extLst>
              <a:ext uri="{FF2B5EF4-FFF2-40B4-BE49-F238E27FC236}">
                <a16:creationId xmlns:a16="http://schemas.microsoft.com/office/drawing/2014/main" xmlns="" id="{F88740D3-F97E-40BE-BC2B-7DD9366219C5}"/>
              </a:ext>
            </a:extLst>
          </p:cNvPr>
          <p:cNvGraphicFramePr/>
          <p:nvPr>
            <p:extLst>
              <p:ext uri="{D42A27DB-BD31-4B8C-83A1-F6EECF244321}">
                <p14:modId xmlns:p14="http://schemas.microsoft.com/office/powerpoint/2010/main" val="2194923166"/>
              </p:ext>
            </p:extLst>
          </p:nvPr>
        </p:nvGraphicFramePr>
        <p:xfrm>
          <a:off x="0" y="260648"/>
          <a:ext cx="12000656" cy="65973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7651573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Заголовок 1">
            <a:extLst>
              <a:ext uri="{FF2B5EF4-FFF2-40B4-BE49-F238E27FC236}">
                <a16:creationId xmlns:a16="http://schemas.microsoft.com/office/drawing/2014/main" xmlns="" id="{5672858B-0C40-B842-A796-8568E232E9C5}"/>
              </a:ext>
            </a:extLst>
          </p:cNvPr>
          <p:cNvSpPr txBox="1">
            <a:spLocks/>
          </p:cNvSpPr>
          <p:nvPr/>
        </p:nvSpPr>
        <p:spPr>
          <a:xfrm>
            <a:off x="267370" y="328136"/>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r>
              <a:rPr lang="ru-RU" sz="2800" b="1" dirty="0">
                <a:solidFill>
                  <a:schemeClr val="bg1"/>
                </a:solidFill>
              </a:rPr>
              <a:t>РЕМОНТ</a:t>
            </a:r>
          </a:p>
        </p:txBody>
      </p:sp>
      <p:sp>
        <p:nvSpPr>
          <p:cNvPr id="17" name="Freeform 22">
            <a:extLst>
              <a:ext uri="{FF2B5EF4-FFF2-40B4-BE49-F238E27FC236}">
                <a16:creationId xmlns:a16="http://schemas.microsoft.com/office/drawing/2014/main" xmlns="" id="{8F104BEC-F3A1-244F-99E4-C58F3E5E6E52}"/>
              </a:ext>
            </a:extLst>
          </p:cNvPr>
          <p:cNvSpPr/>
          <p:nvPr/>
        </p:nvSpPr>
        <p:spPr>
          <a:xfrm rot="12419817">
            <a:off x="-2573178" y="-2978620"/>
            <a:ext cx="18031808" cy="7694036"/>
          </a:xfrm>
          <a:custGeom>
            <a:avLst/>
            <a:gdLst>
              <a:gd name="connsiteX0" fmla="*/ 10215615 w 12175385"/>
              <a:gd name="connsiteY0" fmla="*/ 0 h 5132388"/>
              <a:gd name="connsiteX1" fmla="*/ 12175385 w 12175385"/>
              <a:gd name="connsiteY1" fmla="*/ 1133839 h 5132388"/>
              <a:gd name="connsiteX2" fmla="*/ 12175385 w 12175385"/>
              <a:gd name="connsiteY2" fmla="*/ 1914889 h 5132388"/>
              <a:gd name="connsiteX3" fmla="*/ 10215615 w 12175385"/>
              <a:gd name="connsiteY3" fmla="*/ 781050 h 5132388"/>
              <a:gd name="connsiteX4" fmla="*/ 1857428 w 12175385"/>
              <a:gd name="connsiteY4" fmla="*/ 5132388 h 5132388"/>
              <a:gd name="connsiteX5" fmla="*/ 0 w 12175385"/>
              <a:gd name="connsiteY5" fmla="*/ 4157340 h 5132388"/>
              <a:gd name="connsiteX6" fmla="*/ 0 w 12175385"/>
              <a:gd name="connsiteY6" fmla="*/ 3376290 h 5132388"/>
              <a:gd name="connsiteX7" fmla="*/ 1857428 w 12175385"/>
              <a:gd name="connsiteY7" fmla="*/ 4351338 h 51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75385" h="5132388">
                <a:moveTo>
                  <a:pt x="10215615" y="0"/>
                </a:moveTo>
                <a:lnTo>
                  <a:pt x="12175385" y="1133839"/>
                </a:lnTo>
                <a:lnTo>
                  <a:pt x="12175385" y="1914889"/>
                </a:lnTo>
                <a:lnTo>
                  <a:pt x="10215615" y="781050"/>
                </a:lnTo>
                <a:lnTo>
                  <a:pt x="1857428" y="5132388"/>
                </a:lnTo>
                <a:lnTo>
                  <a:pt x="0" y="4157340"/>
                </a:lnTo>
                <a:lnTo>
                  <a:pt x="0" y="3376290"/>
                </a:lnTo>
                <a:lnTo>
                  <a:pt x="1857428" y="4351338"/>
                </a:lnTo>
                <a:close/>
              </a:path>
            </a:pathLst>
          </a:custGeom>
          <a:solidFill>
            <a:srgbClr val="0070C0"/>
          </a:solidFill>
          <a:ln>
            <a:noFill/>
          </a:ln>
          <a:effectLst>
            <a:outerShdw blurRad="76200" dist="50800" dir="5400000" algn="tl" rotWithShape="0">
              <a:schemeClr val="accent1">
                <a:lumMod val="75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46">
            <a:extLst>
              <a:ext uri="{FF2B5EF4-FFF2-40B4-BE49-F238E27FC236}">
                <a16:creationId xmlns:a16="http://schemas.microsoft.com/office/drawing/2014/main" xmlns="" id="{7BC94787-AB04-404B-9BAB-B963520D5FF0}"/>
              </a:ext>
            </a:extLst>
          </p:cNvPr>
          <p:cNvSpPr/>
          <p:nvPr/>
        </p:nvSpPr>
        <p:spPr>
          <a:xfrm>
            <a:off x="0" y="-5024"/>
            <a:ext cx="1863610" cy="1387793"/>
          </a:xfrm>
          <a:custGeom>
            <a:avLst/>
            <a:gdLst>
              <a:gd name="connsiteX0" fmla="*/ 0 w 1863609"/>
              <a:gd name="connsiteY0" fmla="*/ 0 h 1387792"/>
              <a:gd name="connsiteX1" fmla="*/ 1863609 w 1863609"/>
              <a:gd name="connsiteY1" fmla="*/ 990256 h 1387792"/>
              <a:gd name="connsiteX2" fmla="*/ 1113400 w 1863609"/>
              <a:gd name="connsiteY2" fmla="*/ 1387792 h 1387792"/>
              <a:gd name="connsiteX3" fmla="*/ 0 w 1863609"/>
              <a:gd name="connsiteY3" fmla="*/ 1387792 h 1387792"/>
            </a:gdLst>
            <a:ahLst/>
            <a:cxnLst>
              <a:cxn ang="0">
                <a:pos x="connsiteX0" y="connsiteY0"/>
              </a:cxn>
              <a:cxn ang="0">
                <a:pos x="connsiteX1" y="connsiteY1"/>
              </a:cxn>
              <a:cxn ang="0">
                <a:pos x="connsiteX2" y="connsiteY2"/>
              </a:cxn>
              <a:cxn ang="0">
                <a:pos x="connsiteX3" y="connsiteY3"/>
              </a:cxn>
            </a:cxnLst>
            <a:rect l="l" t="t" r="r" b="b"/>
            <a:pathLst>
              <a:path w="1863609" h="1387792">
                <a:moveTo>
                  <a:pt x="0" y="0"/>
                </a:moveTo>
                <a:lnTo>
                  <a:pt x="1863609" y="990256"/>
                </a:lnTo>
                <a:lnTo>
                  <a:pt x="1113400" y="1387792"/>
                </a:lnTo>
                <a:lnTo>
                  <a:pt x="0" y="1387792"/>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Рисунок 10">
            <a:extLst>
              <a:ext uri="{FF2B5EF4-FFF2-40B4-BE49-F238E27FC236}">
                <a16:creationId xmlns:a16="http://schemas.microsoft.com/office/drawing/2014/main" xmlns="" id="{124643CC-773E-4940-87FD-25D692E7CBEA}"/>
              </a:ext>
            </a:extLst>
          </p:cNvPr>
          <p:cNvPicPr>
            <a:picLocks noChangeAspect="1"/>
          </p:cNvPicPr>
          <p:nvPr/>
        </p:nvPicPr>
        <p:blipFill>
          <a:blip r:embed="rId2" cstate="print"/>
          <a:stretch>
            <a:fillRect/>
          </a:stretch>
        </p:blipFill>
        <p:spPr>
          <a:xfrm>
            <a:off x="267370" y="586151"/>
            <a:ext cx="743747" cy="543952"/>
          </a:xfrm>
          <a:prstGeom prst="rect">
            <a:avLst/>
          </a:prstGeom>
        </p:spPr>
      </p:pic>
      <p:sp>
        <p:nvSpPr>
          <p:cNvPr id="7" name="Заголовок 1">
            <a:extLst>
              <a:ext uri="{FF2B5EF4-FFF2-40B4-BE49-F238E27FC236}">
                <a16:creationId xmlns:a16="http://schemas.microsoft.com/office/drawing/2014/main" xmlns="" id="{16614483-D788-4B09-8D24-4D9A01DCFDEC}"/>
              </a:ext>
            </a:extLst>
          </p:cNvPr>
          <p:cNvSpPr txBox="1">
            <a:spLocks/>
          </p:cNvSpPr>
          <p:nvPr/>
        </p:nvSpPr>
        <p:spPr>
          <a:xfrm>
            <a:off x="1863610" y="669137"/>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endParaRPr lang="ru-RU" sz="2800" b="1" dirty="0">
              <a:solidFill>
                <a:schemeClr val="bg1"/>
              </a:solidFill>
              <a:latin typeface="+mn-lt"/>
            </a:endParaRPr>
          </a:p>
        </p:txBody>
      </p:sp>
      <p:graphicFrame>
        <p:nvGraphicFramePr>
          <p:cNvPr id="4" name="Схема 3">
            <a:extLst>
              <a:ext uri="{FF2B5EF4-FFF2-40B4-BE49-F238E27FC236}">
                <a16:creationId xmlns:a16="http://schemas.microsoft.com/office/drawing/2014/main" xmlns="" id="{F88740D3-F97E-40BE-BC2B-7DD9366219C5}"/>
              </a:ext>
            </a:extLst>
          </p:cNvPr>
          <p:cNvGraphicFramePr/>
          <p:nvPr>
            <p:extLst>
              <p:ext uri="{D42A27DB-BD31-4B8C-83A1-F6EECF244321}">
                <p14:modId xmlns:p14="http://schemas.microsoft.com/office/powerpoint/2010/main" val="2194923166"/>
              </p:ext>
            </p:extLst>
          </p:nvPr>
        </p:nvGraphicFramePr>
        <p:xfrm>
          <a:off x="0" y="260648"/>
          <a:ext cx="12000656" cy="65973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7651573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Заголовок 1">
            <a:extLst>
              <a:ext uri="{FF2B5EF4-FFF2-40B4-BE49-F238E27FC236}">
                <a16:creationId xmlns:a16="http://schemas.microsoft.com/office/drawing/2014/main" xmlns="" id="{5672858B-0C40-B842-A796-8568E232E9C5}"/>
              </a:ext>
            </a:extLst>
          </p:cNvPr>
          <p:cNvSpPr txBox="1">
            <a:spLocks/>
          </p:cNvSpPr>
          <p:nvPr/>
        </p:nvSpPr>
        <p:spPr>
          <a:xfrm>
            <a:off x="267370" y="328136"/>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r>
              <a:rPr lang="ru-RU" sz="2800" b="1" dirty="0">
                <a:solidFill>
                  <a:schemeClr val="bg1"/>
                </a:solidFill>
              </a:rPr>
              <a:t>РЕМОНТ</a:t>
            </a:r>
          </a:p>
        </p:txBody>
      </p:sp>
      <p:sp>
        <p:nvSpPr>
          <p:cNvPr id="17" name="Freeform 22">
            <a:extLst>
              <a:ext uri="{FF2B5EF4-FFF2-40B4-BE49-F238E27FC236}">
                <a16:creationId xmlns:a16="http://schemas.microsoft.com/office/drawing/2014/main" xmlns="" id="{8F104BEC-F3A1-244F-99E4-C58F3E5E6E52}"/>
              </a:ext>
            </a:extLst>
          </p:cNvPr>
          <p:cNvSpPr/>
          <p:nvPr/>
        </p:nvSpPr>
        <p:spPr>
          <a:xfrm rot="12419817">
            <a:off x="-2573178" y="-2978620"/>
            <a:ext cx="18031808" cy="7694036"/>
          </a:xfrm>
          <a:custGeom>
            <a:avLst/>
            <a:gdLst>
              <a:gd name="connsiteX0" fmla="*/ 10215615 w 12175385"/>
              <a:gd name="connsiteY0" fmla="*/ 0 h 5132388"/>
              <a:gd name="connsiteX1" fmla="*/ 12175385 w 12175385"/>
              <a:gd name="connsiteY1" fmla="*/ 1133839 h 5132388"/>
              <a:gd name="connsiteX2" fmla="*/ 12175385 w 12175385"/>
              <a:gd name="connsiteY2" fmla="*/ 1914889 h 5132388"/>
              <a:gd name="connsiteX3" fmla="*/ 10215615 w 12175385"/>
              <a:gd name="connsiteY3" fmla="*/ 781050 h 5132388"/>
              <a:gd name="connsiteX4" fmla="*/ 1857428 w 12175385"/>
              <a:gd name="connsiteY4" fmla="*/ 5132388 h 5132388"/>
              <a:gd name="connsiteX5" fmla="*/ 0 w 12175385"/>
              <a:gd name="connsiteY5" fmla="*/ 4157340 h 5132388"/>
              <a:gd name="connsiteX6" fmla="*/ 0 w 12175385"/>
              <a:gd name="connsiteY6" fmla="*/ 3376290 h 5132388"/>
              <a:gd name="connsiteX7" fmla="*/ 1857428 w 12175385"/>
              <a:gd name="connsiteY7" fmla="*/ 4351338 h 51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75385" h="5132388">
                <a:moveTo>
                  <a:pt x="10215615" y="0"/>
                </a:moveTo>
                <a:lnTo>
                  <a:pt x="12175385" y="1133839"/>
                </a:lnTo>
                <a:lnTo>
                  <a:pt x="12175385" y="1914889"/>
                </a:lnTo>
                <a:lnTo>
                  <a:pt x="10215615" y="781050"/>
                </a:lnTo>
                <a:lnTo>
                  <a:pt x="1857428" y="5132388"/>
                </a:lnTo>
                <a:lnTo>
                  <a:pt x="0" y="4157340"/>
                </a:lnTo>
                <a:lnTo>
                  <a:pt x="0" y="3376290"/>
                </a:lnTo>
                <a:lnTo>
                  <a:pt x="1857428" y="4351338"/>
                </a:lnTo>
                <a:close/>
              </a:path>
            </a:pathLst>
          </a:custGeom>
          <a:solidFill>
            <a:srgbClr val="0070C0"/>
          </a:solidFill>
          <a:ln>
            <a:noFill/>
          </a:ln>
          <a:effectLst>
            <a:outerShdw blurRad="76200" dist="50800" dir="5400000" algn="tl" rotWithShape="0">
              <a:schemeClr val="accent1">
                <a:lumMod val="75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46">
            <a:extLst>
              <a:ext uri="{FF2B5EF4-FFF2-40B4-BE49-F238E27FC236}">
                <a16:creationId xmlns:a16="http://schemas.microsoft.com/office/drawing/2014/main" xmlns="" id="{7BC94787-AB04-404B-9BAB-B963520D5FF0}"/>
              </a:ext>
            </a:extLst>
          </p:cNvPr>
          <p:cNvSpPr/>
          <p:nvPr/>
        </p:nvSpPr>
        <p:spPr>
          <a:xfrm>
            <a:off x="0" y="-5024"/>
            <a:ext cx="1863610" cy="1387793"/>
          </a:xfrm>
          <a:custGeom>
            <a:avLst/>
            <a:gdLst>
              <a:gd name="connsiteX0" fmla="*/ 0 w 1863609"/>
              <a:gd name="connsiteY0" fmla="*/ 0 h 1387792"/>
              <a:gd name="connsiteX1" fmla="*/ 1863609 w 1863609"/>
              <a:gd name="connsiteY1" fmla="*/ 990256 h 1387792"/>
              <a:gd name="connsiteX2" fmla="*/ 1113400 w 1863609"/>
              <a:gd name="connsiteY2" fmla="*/ 1387792 h 1387792"/>
              <a:gd name="connsiteX3" fmla="*/ 0 w 1863609"/>
              <a:gd name="connsiteY3" fmla="*/ 1387792 h 1387792"/>
            </a:gdLst>
            <a:ahLst/>
            <a:cxnLst>
              <a:cxn ang="0">
                <a:pos x="connsiteX0" y="connsiteY0"/>
              </a:cxn>
              <a:cxn ang="0">
                <a:pos x="connsiteX1" y="connsiteY1"/>
              </a:cxn>
              <a:cxn ang="0">
                <a:pos x="connsiteX2" y="connsiteY2"/>
              </a:cxn>
              <a:cxn ang="0">
                <a:pos x="connsiteX3" y="connsiteY3"/>
              </a:cxn>
            </a:cxnLst>
            <a:rect l="l" t="t" r="r" b="b"/>
            <a:pathLst>
              <a:path w="1863609" h="1387792">
                <a:moveTo>
                  <a:pt x="0" y="0"/>
                </a:moveTo>
                <a:lnTo>
                  <a:pt x="1863609" y="990256"/>
                </a:lnTo>
                <a:lnTo>
                  <a:pt x="1113400" y="1387792"/>
                </a:lnTo>
                <a:lnTo>
                  <a:pt x="0" y="1387792"/>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Рисунок 10">
            <a:extLst>
              <a:ext uri="{FF2B5EF4-FFF2-40B4-BE49-F238E27FC236}">
                <a16:creationId xmlns:a16="http://schemas.microsoft.com/office/drawing/2014/main" xmlns="" id="{124643CC-773E-4940-87FD-25D692E7CBEA}"/>
              </a:ext>
            </a:extLst>
          </p:cNvPr>
          <p:cNvPicPr>
            <a:picLocks noChangeAspect="1"/>
          </p:cNvPicPr>
          <p:nvPr/>
        </p:nvPicPr>
        <p:blipFill>
          <a:blip r:embed="rId2" cstate="print"/>
          <a:stretch>
            <a:fillRect/>
          </a:stretch>
        </p:blipFill>
        <p:spPr>
          <a:xfrm>
            <a:off x="267370" y="586151"/>
            <a:ext cx="743747" cy="543952"/>
          </a:xfrm>
          <a:prstGeom prst="rect">
            <a:avLst/>
          </a:prstGeom>
        </p:spPr>
      </p:pic>
      <p:sp>
        <p:nvSpPr>
          <p:cNvPr id="7" name="Заголовок 1">
            <a:extLst>
              <a:ext uri="{FF2B5EF4-FFF2-40B4-BE49-F238E27FC236}">
                <a16:creationId xmlns:a16="http://schemas.microsoft.com/office/drawing/2014/main" xmlns="" id="{16614483-D788-4B09-8D24-4D9A01DCFDEC}"/>
              </a:ext>
            </a:extLst>
          </p:cNvPr>
          <p:cNvSpPr txBox="1">
            <a:spLocks/>
          </p:cNvSpPr>
          <p:nvPr/>
        </p:nvSpPr>
        <p:spPr>
          <a:xfrm>
            <a:off x="1863610" y="669137"/>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endParaRPr lang="ru-RU" sz="2800" b="1" dirty="0">
              <a:solidFill>
                <a:schemeClr val="bg1"/>
              </a:solidFill>
              <a:latin typeface="+mn-lt"/>
            </a:endParaRPr>
          </a:p>
        </p:txBody>
      </p:sp>
      <p:graphicFrame>
        <p:nvGraphicFramePr>
          <p:cNvPr id="4" name="Схема 3">
            <a:extLst>
              <a:ext uri="{FF2B5EF4-FFF2-40B4-BE49-F238E27FC236}">
                <a16:creationId xmlns:a16="http://schemas.microsoft.com/office/drawing/2014/main" xmlns="" id="{F88740D3-F97E-40BE-BC2B-7DD9366219C5}"/>
              </a:ext>
            </a:extLst>
          </p:cNvPr>
          <p:cNvGraphicFramePr/>
          <p:nvPr>
            <p:extLst>
              <p:ext uri="{D42A27DB-BD31-4B8C-83A1-F6EECF244321}">
                <p14:modId xmlns:p14="http://schemas.microsoft.com/office/powerpoint/2010/main" val="2194923166"/>
              </p:ext>
            </p:extLst>
          </p:nvPr>
        </p:nvGraphicFramePr>
        <p:xfrm>
          <a:off x="0" y="260648"/>
          <a:ext cx="12000656" cy="65973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7651573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Заголовок 1">
            <a:extLst>
              <a:ext uri="{FF2B5EF4-FFF2-40B4-BE49-F238E27FC236}">
                <a16:creationId xmlns:a16="http://schemas.microsoft.com/office/drawing/2014/main" xmlns="" id="{5672858B-0C40-B842-A796-8568E232E9C5}"/>
              </a:ext>
            </a:extLst>
          </p:cNvPr>
          <p:cNvSpPr txBox="1">
            <a:spLocks/>
          </p:cNvSpPr>
          <p:nvPr/>
        </p:nvSpPr>
        <p:spPr>
          <a:xfrm>
            <a:off x="267370" y="328136"/>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r>
              <a:rPr lang="ru-RU" sz="2800" b="1" dirty="0">
                <a:solidFill>
                  <a:schemeClr val="bg1"/>
                </a:solidFill>
              </a:rPr>
              <a:t>РЕМОНТ</a:t>
            </a:r>
          </a:p>
        </p:txBody>
      </p:sp>
      <p:sp>
        <p:nvSpPr>
          <p:cNvPr id="17" name="Freeform 22">
            <a:extLst>
              <a:ext uri="{FF2B5EF4-FFF2-40B4-BE49-F238E27FC236}">
                <a16:creationId xmlns:a16="http://schemas.microsoft.com/office/drawing/2014/main" xmlns="" id="{8F104BEC-F3A1-244F-99E4-C58F3E5E6E52}"/>
              </a:ext>
            </a:extLst>
          </p:cNvPr>
          <p:cNvSpPr/>
          <p:nvPr/>
        </p:nvSpPr>
        <p:spPr>
          <a:xfrm rot="12419817">
            <a:off x="-2573178" y="-2978620"/>
            <a:ext cx="18031808" cy="7694036"/>
          </a:xfrm>
          <a:custGeom>
            <a:avLst/>
            <a:gdLst>
              <a:gd name="connsiteX0" fmla="*/ 10215615 w 12175385"/>
              <a:gd name="connsiteY0" fmla="*/ 0 h 5132388"/>
              <a:gd name="connsiteX1" fmla="*/ 12175385 w 12175385"/>
              <a:gd name="connsiteY1" fmla="*/ 1133839 h 5132388"/>
              <a:gd name="connsiteX2" fmla="*/ 12175385 w 12175385"/>
              <a:gd name="connsiteY2" fmla="*/ 1914889 h 5132388"/>
              <a:gd name="connsiteX3" fmla="*/ 10215615 w 12175385"/>
              <a:gd name="connsiteY3" fmla="*/ 781050 h 5132388"/>
              <a:gd name="connsiteX4" fmla="*/ 1857428 w 12175385"/>
              <a:gd name="connsiteY4" fmla="*/ 5132388 h 5132388"/>
              <a:gd name="connsiteX5" fmla="*/ 0 w 12175385"/>
              <a:gd name="connsiteY5" fmla="*/ 4157340 h 5132388"/>
              <a:gd name="connsiteX6" fmla="*/ 0 w 12175385"/>
              <a:gd name="connsiteY6" fmla="*/ 3376290 h 5132388"/>
              <a:gd name="connsiteX7" fmla="*/ 1857428 w 12175385"/>
              <a:gd name="connsiteY7" fmla="*/ 4351338 h 51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75385" h="5132388">
                <a:moveTo>
                  <a:pt x="10215615" y="0"/>
                </a:moveTo>
                <a:lnTo>
                  <a:pt x="12175385" y="1133839"/>
                </a:lnTo>
                <a:lnTo>
                  <a:pt x="12175385" y="1914889"/>
                </a:lnTo>
                <a:lnTo>
                  <a:pt x="10215615" y="781050"/>
                </a:lnTo>
                <a:lnTo>
                  <a:pt x="1857428" y="5132388"/>
                </a:lnTo>
                <a:lnTo>
                  <a:pt x="0" y="4157340"/>
                </a:lnTo>
                <a:lnTo>
                  <a:pt x="0" y="3376290"/>
                </a:lnTo>
                <a:lnTo>
                  <a:pt x="1857428" y="4351338"/>
                </a:lnTo>
                <a:close/>
              </a:path>
            </a:pathLst>
          </a:custGeom>
          <a:solidFill>
            <a:srgbClr val="0070C0"/>
          </a:solidFill>
          <a:ln>
            <a:noFill/>
          </a:ln>
          <a:effectLst>
            <a:outerShdw blurRad="76200" dist="50800" dir="5400000" algn="tl" rotWithShape="0">
              <a:schemeClr val="accent1">
                <a:lumMod val="75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46">
            <a:extLst>
              <a:ext uri="{FF2B5EF4-FFF2-40B4-BE49-F238E27FC236}">
                <a16:creationId xmlns:a16="http://schemas.microsoft.com/office/drawing/2014/main" xmlns="" id="{7BC94787-AB04-404B-9BAB-B963520D5FF0}"/>
              </a:ext>
            </a:extLst>
          </p:cNvPr>
          <p:cNvSpPr/>
          <p:nvPr/>
        </p:nvSpPr>
        <p:spPr>
          <a:xfrm>
            <a:off x="0" y="-5024"/>
            <a:ext cx="1863610" cy="1387793"/>
          </a:xfrm>
          <a:custGeom>
            <a:avLst/>
            <a:gdLst>
              <a:gd name="connsiteX0" fmla="*/ 0 w 1863609"/>
              <a:gd name="connsiteY0" fmla="*/ 0 h 1387792"/>
              <a:gd name="connsiteX1" fmla="*/ 1863609 w 1863609"/>
              <a:gd name="connsiteY1" fmla="*/ 990256 h 1387792"/>
              <a:gd name="connsiteX2" fmla="*/ 1113400 w 1863609"/>
              <a:gd name="connsiteY2" fmla="*/ 1387792 h 1387792"/>
              <a:gd name="connsiteX3" fmla="*/ 0 w 1863609"/>
              <a:gd name="connsiteY3" fmla="*/ 1387792 h 1387792"/>
            </a:gdLst>
            <a:ahLst/>
            <a:cxnLst>
              <a:cxn ang="0">
                <a:pos x="connsiteX0" y="connsiteY0"/>
              </a:cxn>
              <a:cxn ang="0">
                <a:pos x="connsiteX1" y="connsiteY1"/>
              </a:cxn>
              <a:cxn ang="0">
                <a:pos x="connsiteX2" y="connsiteY2"/>
              </a:cxn>
              <a:cxn ang="0">
                <a:pos x="connsiteX3" y="connsiteY3"/>
              </a:cxn>
            </a:cxnLst>
            <a:rect l="l" t="t" r="r" b="b"/>
            <a:pathLst>
              <a:path w="1863609" h="1387792">
                <a:moveTo>
                  <a:pt x="0" y="0"/>
                </a:moveTo>
                <a:lnTo>
                  <a:pt x="1863609" y="990256"/>
                </a:lnTo>
                <a:lnTo>
                  <a:pt x="1113400" y="1387792"/>
                </a:lnTo>
                <a:lnTo>
                  <a:pt x="0" y="1387792"/>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Рисунок 10">
            <a:extLst>
              <a:ext uri="{FF2B5EF4-FFF2-40B4-BE49-F238E27FC236}">
                <a16:creationId xmlns:a16="http://schemas.microsoft.com/office/drawing/2014/main" xmlns="" id="{124643CC-773E-4940-87FD-25D692E7CBEA}"/>
              </a:ext>
            </a:extLst>
          </p:cNvPr>
          <p:cNvPicPr>
            <a:picLocks noChangeAspect="1"/>
          </p:cNvPicPr>
          <p:nvPr/>
        </p:nvPicPr>
        <p:blipFill>
          <a:blip r:embed="rId2" cstate="print"/>
          <a:stretch>
            <a:fillRect/>
          </a:stretch>
        </p:blipFill>
        <p:spPr>
          <a:xfrm>
            <a:off x="267370" y="586151"/>
            <a:ext cx="743747" cy="543952"/>
          </a:xfrm>
          <a:prstGeom prst="rect">
            <a:avLst/>
          </a:prstGeom>
        </p:spPr>
      </p:pic>
      <p:sp>
        <p:nvSpPr>
          <p:cNvPr id="7" name="Заголовок 1">
            <a:extLst>
              <a:ext uri="{FF2B5EF4-FFF2-40B4-BE49-F238E27FC236}">
                <a16:creationId xmlns:a16="http://schemas.microsoft.com/office/drawing/2014/main" xmlns="" id="{16614483-D788-4B09-8D24-4D9A01DCFDEC}"/>
              </a:ext>
            </a:extLst>
          </p:cNvPr>
          <p:cNvSpPr txBox="1">
            <a:spLocks/>
          </p:cNvSpPr>
          <p:nvPr/>
        </p:nvSpPr>
        <p:spPr>
          <a:xfrm>
            <a:off x="1863610" y="669137"/>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endParaRPr lang="ru-RU" sz="2800" b="1" dirty="0">
              <a:solidFill>
                <a:schemeClr val="bg1"/>
              </a:solidFill>
              <a:latin typeface="+mn-lt"/>
            </a:endParaRPr>
          </a:p>
        </p:txBody>
      </p:sp>
      <p:graphicFrame>
        <p:nvGraphicFramePr>
          <p:cNvPr id="4" name="Схема 3">
            <a:extLst>
              <a:ext uri="{FF2B5EF4-FFF2-40B4-BE49-F238E27FC236}">
                <a16:creationId xmlns:a16="http://schemas.microsoft.com/office/drawing/2014/main" xmlns="" id="{F88740D3-F97E-40BE-BC2B-7DD9366219C5}"/>
              </a:ext>
            </a:extLst>
          </p:cNvPr>
          <p:cNvGraphicFramePr/>
          <p:nvPr>
            <p:extLst>
              <p:ext uri="{D42A27DB-BD31-4B8C-83A1-F6EECF244321}">
                <p14:modId xmlns:p14="http://schemas.microsoft.com/office/powerpoint/2010/main" val="2194923166"/>
              </p:ext>
            </p:extLst>
          </p:nvPr>
        </p:nvGraphicFramePr>
        <p:xfrm>
          <a:off x="0" y="260648"/>
          <a:ext cx="12000656" cy="65973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7651573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Заголовок 1">
            <a:extLst>
              <a:ext uri="{FF2B5EF4-FFF2-40B4-BE49-F238E27FC236}">
                <a16:creationId xmlns:a16="http://schemas.microsoft.com/office/drawing/2014/main" xmlns="" id="{5672858B-0C40-B842-A796-8568E232E9C5}"/>
              </a:ext>
            </a:extLst>
          </p:cNvPr>
          <p:cNvSpPr txBox="1">
            <a:spLocks/>
          </p:cNvSpPr>
          <p:nvPr/>
        </p:nvSpPr>
        <p:spPr>
          <a:xfrm>
            <a:off x="267370" y="328136"/>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r>
              <a:rPr lang="ru-RU" sz="2800" b="1" dirty="0">
                <a:solidFill>
                  <a:schemeClr val="bg1"/>
                </a:solidFill>
              </a:rPr>
              <a:t>РЕМОНТ</a:t>
            </a:r>
          </a:p>
        </p:txBody>
      </p:sp>
      <p:sp>
        <p:nvSpPr>
          <p:cNvPr id="17" name="Freeform 22">
            <a:extLst>
              <a:ext uri="{FF2B5EF4-FFF2-40B4-BE49-F238E27FC236}">
                <a16:creationId xmlns:a16="http://schemas.microsoft.com/office/drawing/2014/main" xmlns="" id="{8F104BEC-F3A1-244F-99E4-C58F3E5E6E52}"/>
              </a:ext>
            </a:extLst>
          </p:cNvPr>
          <p:cNvSpPr/>
          <p:nvPr/>
        </p:nvSpPr>
        <p:spPr>
          <a:xfrm rot="12419817">
            <a:off x="-2573178" y="-2978620"/>
            <a:ext cx="18031808" cy="7694036"/>
          </a:xfrm>
          <a:custGeom>
            <a:avLst/>
            <a:gdLst>
              <a:gd name="connsiteX0" fmla="*/ 10215615 w 12175385"/>
              <a:gd name="connsiteY0" fmla="*/ 0 h 5132388"/>
              <a:gd name="connsiteX1" fmla="*/ 12175385 w 12175385"/>
              <a:gd name="connsiteY1" fmla="*/ 1133839 h 5132388"/>
              <a:gd name="connsiteX2" fmla="*/ 12175385 w 12175385"/>
              <a:gd name="connsiteY2" fmla="*/ 1914889 h 5132388"/>
              <a:gd name="connsiteX3" fmla="*/ 10215615 w 12175385"/>
              <a:gd name="connsiteY3" fmla="*/ 781050 h 5132388"/>
              <a:gd name="connsiteX4" fmla="*/ 1857428 w 12175385"/>
              <a:gd name="connsiteY4" fmla="*/ 5132388 h 5132388"/>
              <a:gd name="connsiteX5" fmla="*/ 0 w 12175385"/>
              <a:gd name="connsiteY5" fmla="*/ 4157340 h 5132388"/>
              <a:gd name="connsiteX6" fmla="*/ 0 w 12175385"/>
              <a:gd name="connsiteY6" fmla="*/ 3376290 h 5132388"/>
              <a:gd name="connsiteX7" fmla="*/ 1857428 w 12175385"/>
              <a:gd name="connsiteY7" fmla="*/ 4351338 h 51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75385" h="5132388">
                <a:moveTo>
                  <a:pt x="10215615" y="0"/>
                </a:moveTo>
                <a:lnTo>
                  <a:pt x="12175385" y="1133839"/>
                </a:lnTo>
                <a:lnTo>
                  <a:pt x="12175385" y="1914889"/>
                </a:lnTo>
                <a:lnTo>
                  <a:pt x="10215615" y="781050"/>
                </a:lnTo>
                <a:lnTo>
                  <a:pt x="1857428" y="5132388"/>
                </a:lnTo>
                <a:lnTo>
                  <a:pt x="0" y="4157340"/>
                </a:lnTo>
                <a:lnTo>
                  <a:pt x="0" y="3376290"/>
                </a:lnTo>
                <a:lnTo>
                  <a:pt x="1857428" y="4351338"/>
                </a:lnTo>
                <a:close/>
              </a:path>
            </a:pathLst>
          </a:custGeom>
          <a:solidFill>
            <a:srgbClr val="0070C0"/>
          </a:solidFill>
          <a:ln>
            <a:noFill/>
          </a:ln>
          <a:effectLst>
            <a:outerShdw blurRad="76200" dist="50800" dir="5400000" algn="tl" rotWithShape="0">
              <a:schemeClr val="accent1">
                <a:lumMod val="75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46">
            <a:extLst>
              <a:ext uri="{FF2B5EF4-FFF2-40B4-BE49-F238E27FC236}">
                <a16:creationId xmlns:a16="http://schemas.microsoft.com/office/drawing/2014/main" xmlns="" id="{7BC94787-AB04-404B-9BAB-B963520D5FF0}"/>
              </a:ext>
            </a:extLst>
          </p:cNvPr>
          <p:cNvSpPr/>
          <p:nvPr/>
        </p:nvSpPr>
        <p:spPr>
          <a:xfrm>
            <a:off x="0" y="-5024"/>
            <a:ext cx="1863610" cy="1387793"/>
          </a:xfrm>
          <a:custGeom>
            <a:avLst/>
            <a:gdLst>
              <a:gd name="connsiteX0" fmla="*/ 0 w 1863609"/>
              <a:gd name="connsiteY0" fmla="*/ 0 h 1387792"/>
              <a:gd name="connsiteX1" fmla="*/ 1863609 w 1863609"/>
              <a:gd name="connsiteY1" fmla="*/ 990256 h 1387792"/>
              <a:gd name="connsiteX2" fmla="*/ 1113400 w 1863609"/>
              <a:gd name="connsiteY2" fmla="*/ 1387792 h 1387792"/>
              <a:gd name="connsiteX3" fmla="*/ 0 w 1863609"/>
              <a:gd name="connsiteY3" fmla="*/ 1387792 h 1387792"/>
            </a:gdLst>
            <a:ahLst/>
            <a:cxnLst>
              <a:cxn ang="0">
                <a:pos x="connsiteX0" y="connsiteY0"/>
              </a:cxn>
              <a:cxn ang="0">
                <a:pos x="connsiteX1" y="connsiteY1"/>
              </a:cxn>
              <a:cxn ang="0">
                <a:pos x="connsiteX2" y="connsiteY2"/>
              </a:cxn>
              <a:cxn ang="0">
                <a:pos x="connsiteX3" y="connsiteY3"/>
              </a:cxn>
            </a:cxnLst>
            <a:rect l="l" t="t" r="r" b="b"/>
            <a:pathLst>
              <a:path w="1863609" h="1387792">
                <a:moveTo>
                  <a:pt x="0" y="0"/>
                </a:moveTo>
                <a:lnTo>
                  <a:pt x="1863609" y="990256"/>
                </a:lnTo>
                <a:lnTo>
                  <a:pt x="1113400" y="1387792"/>
                </a:lnTo>
                <a:lnTo>
                  <a:pt x="0" y="1387792"/>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Рисунок 10">
            <a:extLst>
              <a:ext uri="{FF2B5EF4-FFF2-40B4-BE49-F238E27FC236}">
                <a16:creationId xmlns:a16="http://schemas.microsoft.com/office/drawing/2014/main" xmlns="" id="{124643CC-773E-4940-87FD-25D692E7CBEA}"/>
              </a:ext>
            </a:extLst>
          </p:cNvPr>
          <p:cNvPicPr>
            <a:picLocks noChangeAspect="1"/>
          </p:cNvPicPr>
          <p:nvPr/>
        </p:nvPicPr>
        <p:blipFill>
          <a:blip r:embed="rId2" cstate="print"/>
          <a:stretch>
            <a:fillRect/>
          </a:stretch>
        </p:blipFill>
        <p:spPr>
          <a:xfrm>
            <a:off x="267370" y="586151"/>
            <a:ext cx="743747" cy="543952"/>
          </a:xfrm>
          <a:prstGeom prst="rect">
            <a:avLst/>
          </a:prstGeom>
        </p:spPr>
      </p:pic>
      <p:sp>
        <p:nvSpPr>
          <p:cNvPr id="7" name="Заголовок 1">
            <a:extLst>
              <a:ext uri="{FF2B5EF4-FFF2-40B4-BE49-F238E27FC236}">
                <a16:creationId xmlns:a16="http://schemas.microsoft.com/office/drawing/2014/main" xmlns="" id="{16614483-D788-4B09-8D24-4D9A01DCFDEC}"/>
              </a:ext>
            </a:extLst>
          </p:cNvPr>
          <p:cNvSpPr txBox="1">
            <a:spLocks/>
          </p:cNvSpPr>
          <p:nvPr/>
        </p:nvSpPr>
        <p:spPr>
          <a:xfrm>
            <a:off x="1863610" y="669137"/>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endParaRPr lang="ru-RU" sz="2800" b="1" dirty="0">
              <a:solidFill>
                <a:schemeClr val="bg1"/>
              </a:solidFill>
              <a:latin typeface="+mn-lt"/>
            </a:endParaRPr>
          </a:p>
        </p:txBody>
      </p:sp>
      <p:graphicFrame>
        <p:nvGraphicFramePr>
          <p:cNvPr id="4" name="Схема 3">
            <a:extLst>
              <a:ext uri="{FF2B5EF4-FFF2-40B4-BE49-F238E27FC236}">
                <a16:creationId xmlns:a16="http://schemas.microsoft.com/office/drawing/2014/main" xmlns="" id="{F88740D3-F97E-40BE-BC2B-7DD9366219C5}"/>
              </a:ext>
            </a:extLst>
          </p:cNvPr>
          <p:cNvGraphicFramePr/>
          <p:nvPr>
            <p:extLst>
              <p:ext uri="{D42A27DB-BD31-4B8C-83A1-F6EECF244321}">
                <p14:modId xmlns:p14="http://schemas.microsoft.com/office/powerpoint/2010/main" val="2194923166"/>
              </p:ext>
            </p:extLst>
          </p:nvPr>
        </p:nvGraphicFramePr>
        <p:xfrm>
          <a:off x="0" y="260648"/>
          <a:ext cx="12000656" cy="65973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7651573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Заголовок 1">
            <a:extLst>
              <a:ext uri="{FF2B5EF4-FFF2-40B4-BE49-F238E27FC236}">
                <a16:creationId xmlns:a16="http://schemas.microsoft.com/office/drawing/2014/main" xmlns="" id="{5672858B-0C40-B842-A796-8568E232E9C5}"/>
              </a:ext>
            </a:extLst>
          </p:cNvPr>
          <p:cNvSpPr txBox="1">
            <a:spLocks/>
          </p:cNvSpPr>
          <p:nvPr/>
        </p:nvSpPr>
        <p:spPr>
          <a:xfrm>
            <a:off x="267370" y="328136"/>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r>
              <a:rPr lang="ru-RU" sz="2800" b="1" dirty="0">
                <a:solidFill>
                  <a:schemeClr val="bg1"/>
                </a:solidFill>
              </a:rPr>
              <a:t>РЕМОНТ</a:t>
            </a:r>
          </a:p>
        </p:txBody>
      </p:sp>
      <p:sp>
        <p:nvSpPr>
          <p:cNvPr id="17" name="Freeform 22">
            <a:extLst>
              <a:ext uri="{FF2B5EF4-FFF2-40B4-BE49-F238E27FC236}">
                <a16:creationId xmlns:a16="http://schemas.microsoft.com/office/drawing/2014/main" xmlns="" id="{8F104BEC-F3A1-244F-99E4-C58F3E5E6E52}"/>
              </a:ext>
            </a:extLst>
          </p:cNvPr>
          <p:cNvSpPr/>
          <p:nvPr/>
        </p:nvSpPr>
        <p:spPr>
          <a:xfrm rot="12419817">
            <a:off x="-2645186" y="-3266653"/>
            <a:ext cx="18031808" cy="7694036"/>
          </a:xfrm>
          <a:custGeom>
            <a:avLst/>
            <a:gdLst>
              <a:gd name="connsiteX0" fmla="*/ 10215615 w 12175385"/>
              <a:gd name="connsiteY0" fmla="*/ 0 h 5132388"/>
              <a:gd name="connsiteX1" fmla="*/ 12175385 w 12175385"/>
              <a:gd name="connsiteY1" fmla="*/ 1133839 h 5132388"/>
              <a:gd name="connsiteX2" fmla="*/ 12175385 w 12175385"/>
              <a:gd name="connsiteY2" fmla="*/ 1914889 h 5132388"/>
              <a:gd name="connsiteX3" fmla="*/ 10215615 w 12175385"/>
              <a:gd name="connsiteY3" fmla="*/ 781050 h 5132388"/>
              <a:gd name="connsiteX4" fmla="*/ 1857428 w 12175385"/>
              <a:gd name="connsiteY4" fmla="*/ 5132388 h 5132388"/>
              <a:gd name="connsiteX5" fmla="*/ 0 w 12175385"/>
              <a:gd name="connsiteY5" fmla="*/ 4157340 h 5132388"/>
              <a:gd name="connsiteX6" fmla="*/ 0 w 12175385"/>
              <a:gd name="connsiteY6" fmla="*/ 3376290 h 5132388"/>
              <a:gd name="connsiteX7" fmla="*/ 1857428 w 12175385"/>
              <a:gd name="connsiteY7" fmla="*/ 4351338 h 51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75385" h="5132388">
                <a:moveTo>
                  <a:pt x="10215615" y="0"/>
                </a:moveTo>
                <a:lnTo>
                  <a:pt x="12175385" y="1133839"/>
                </a:lnTo>
                <a:lnTo>
                  <a:pt x="12175385" y="1914889"/>
                </a:lnTo>
                <a:lnTo>
                  <a:pt x="10215615" y="781050"/>
                </a:lnTo>
                <a:lnTo>
                  <a:pt x="1857428" y="5132388"/>
                </a:lnTo>
                <a:lnTo>
                  <a:pt x="0" y="4157340"/>
                </a:lnTo>
                <a:lnTo>
                  <a:pt x="0" y="3376290"/>
                </a:lnTo>
                <a:lnTo>
                  <a:pt x="1857428" y="4351338"/>
                </a:lnTo>
                <a:close/>
              </a:path>
            </a:pathLst>
          </a:custGeom>
          <a:solidFill>
            <a:srgbClr val="0070C0"/>
          </a:solidFill>
          <a:ln>
            <a:noFill/>
          </a:ln>
          <a:effectLst>
            <a:outerShdw blurRad="76200" dist="50800" dir="5400000" algn="tl" rotWithShape="0">
              <a:schemeClr val="accent1">
                <a:lumMod val="75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46">
            <a:extLst>
              <a:ext uri="{FF2B5EF4-FFF2-40B4-BE49-F238E27FC236}">
                <a16:creationId xmlns:a16="http://schemas.microsoft.com/office/drawing/2014/main" xmlns="" id="{7BC94787-AB04-404B-9BAB-B963520D5FF0}"/>
              </a:ext>
            </a:extLst>
          </p:cNvPr>
          <p:cNvSpPr/>
          <p:nvPr/>
        </p:nvSpPr>
        <p:spPr>
          <a:xfrm>
            <a:off x="0" y="-5024"/>
            <a:ext cx="1863610" cy="1387793"/>
          </a:xfrm>
          <a:custGeom>
            <a:avLst/>
            <a:gdLst>
              <a:gd name="connsiteX0" fmla="*/ 0 w 1863609"/>
              <a:gd name="connsiteY0" fmla="*/ 0 h 1387792"/>
              <a:gd name="connsiteX1" fmla="*/ 1863609 w 1863609"/>
              <a:gd name="connsiteY1" fmla="*/ 990256 h 1387792"/>
              <a:gd name="connsiteX2" fmla="*/ 1113400 w 1863609"/>
              <a:gd name="connsiteY2" fmla="*/ 1387792 h 1387792"/>
              <a:gd name="connsiteX3" fmla="*/ 0 w 1863609"/>
              <a:gd name="connsiteY3" fmla="*/ 1387792 h 1387792"/>
            </a:gdLst>
            <a:ahLst/>
            <a:cxnLst>
              <a:cxn ang="0">
                <a:pos x="connsiteX0" y="connsiteY0"/>
              </a:cxn>
              <a:cxn ang="0">
                <a:pos x="connsiteX1" y="connsiteY1"/>
              </a:cxn>
              <a:cxn ang="0">
                <a:pos x="connsiteX2" y="connsiteY2"/>
              </a:cxn>
              <a:cxn ang="0">
                <a:pos x="connsiteX3" y="connsiteY3"/>
              </a:cxn>
            </a:cxnLst>
            <a:rect l="l" t="t" r="r" b="b"/>
            <a:pathLst>
              <a:path w="1863609" h="1387792">
                <a:moveTo>
                  <a:pt x="0" y="0"/>
                </a:moveTo>
                <a:lnTo>
                  <a:pt x="1863609" y="990256"/>
                </a:lnTo>
                <a:lnTo>
                  <a:pt x="1113400" y="1387792"/>
                </a:lnTo>
                <a:lnTo>
                  <a:pt x="0" y="1387792"/>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Рисунок 10">
            <a:extLst>
              <a:ext uri="{FF2B5EF4-FFF2-40B4-BE49-F238E27FC236}">
                <a16:creationId xmlns:a16="http://schemas.microsoft.com/office/drawing/2014/main" xmlns="" id="{124643CC-773E-4940-87FD-25D692E7CBEA}"/>
              </a:ext>
            </a:extLst>
          </p:cNvPr>
          <p:cNvPicPr>
            <a:picLocks noChangeAspect="1"/>
          </p:cNvPicPr>
          <p:nvPr/>
        </p:nvPicPr>
        <p:blipFill>
          <a:blip r:embed="rId2" cstate="print"/>
          <a:stretch>
            <a:fillRect/>
          </a:stretch>
        </p:blipFill>
        <p:spPr>
          <a:xfrm>
            <a:off x="267370" y="586151"/>
            <a:ext cx="743747" cy="543952"/>
          </a:xfrm>
          <a:prstGeom prst="rect">
            <a:avLst/>
          </a:prstGeom>
        </p:spPr>
      </p:pic>
      <p:sp>
        <p:nvSpPr>
          <p:cNvPr id="7" name="Заголовок 1">
            <a:extLst>
              <a:ext uri="{FF2B5EF4-FFF2-40B4-BE49-F238E27FC236}">
                <a16:creationId xmlns:a16="http://schemas.microsoft.com/office/drawing/2014/main" xmlns="" id="{16614483-D788-4B09-8D24-4D9A01DCFDEC}"/>
              </a:ext>
            </a:extLst>
          </p:cNvPr>
          <p:cNvSpPr txBox="1">
            <a:spLocks/>
          </p:cNvSpPr>
          <p:nvPr/>
        </p:nvSpPr>
        <p:spPr>
          <a:xfrm>
            <a:off x="2262857" y="645966"/>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endParaRPr lang="ru-RU" sz="2800" b="1" dirty="0">
              <a:solidFill>
                <a:schemeClr val="bg1"/>
              </a:solidFill>
              <a:latin typeface="+mn-lt"/>
            </a:endParaRPr>
          </a:p>
        </p:txBody>
      </p:sp>
      <p:graphicFrame>
        <p:nvGraphicFramePr>
          <p:cNvPr id="4" name="Схема 3">
            <a:extLst>
              <a:ext uri="{FF2B5EF4-FFF2-40B4-BE49-F238E27FC236}">
                <a16:creationId xmlns:a16="http://schemas.microsoft.com/office/drawing/2014/main" xmlns="" id="{F88740D3-F97E-40BE-BC2B-7DD9366219C5}"/>
              </a:ext>
            </a:extLst>
          </p:cNvPr>
          <p:cNvGraphicFramePr/>
          <p:nvPr>
            <p:extLst>
              <p:ext uri="{D42A27DB-BD31-4B8C-83A1-F6EECF244321}">
                <p14:modId xmlns:p14="http://schemas.microsoft.com/office/powerpoint/2010/main" val="1778083058"/>
              </p:ext>
            </p:extLst>
          </p:nvPr>
        </p:nvGraphicFramePr>
        <p:xfrm>
          <a:off x="191344" y="0"/>
          <a:ext cx="11589270" cy="685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7091564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Заголовок 1">
            <a:extLst>
              <a:ext uri="{FF2B5EF4-FFF2-40B4-BE49-F238E27FC236}">
                <a16:creationId xmlns:a16="http://schemas.microsoft.com/office/drawing/2014/main" xmlns="" id="{5672858B-0C40-B842-A796-8568E232E9C5}"/>
              </a:ext>
            </a:extLst>
          </p:cNvPr>
          <p:cNvSpPr txBox="1">
            <a:spLocks/>
          </p:cNvSpPr>
          <p:nvPr/>
        </p:nvSpPr>
        <p:spPr>
          <a:xfrm>
            <a:off x="267370" y="328136"/>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r>
              <a:rPr lang="ru-RU" sz="2800" b="1" dirty="0">
                <a:solidFill>
                  <a:schemeClr val="bg1"/>
                </a:solidFill>
              </a:rPr>
              <a:t>РЕМОНТ</a:t>
            </a:r>
          </a:p>
        </p:txBody>
      </p:sp>
      <p:sp>
        <p:nvSpPr>
          <p:cNvPr id="17" name="Freeform 22">
            <a:extLst>
              <a:ext uri="{FF2B5EF4-FFF2-40B4-BE49-F238E27FC236}">
                <a16:creationId xmlns:a16="http://schemas.microsoft.com/office/drawing/2014/main" xmlns="" id="{8F104BEC-F3A1-244F-99E4-C58F3E5E6E52}"/>
              </a:ext>
            </a:extLst>
          </p:cNvPr>
          <p:cNvSpPr/>
          <p:nvPr/>
        </p:nvSpPr>
        <p:spPr>
          <a:xfrm rot="12419817">
            <a:off x="-2573178" y="-2978620"/>
            <a:ext cx="18031808" cy="7694036"/>
          </a:xfrm>
          <a:custGeom>
            <a:avLst/>
            <a:gdLst>
              <a:gd name="connsiteX0" fmla="*/ 10215615 w 12175385"/>
              <a:gd name="connsiteY0" fmla="*/ 0 h 5132388"/>
              <a:gd name="connsiteX1" fmla="*/ 12175385 w 12175385"/>
              <a:gd name="connsiteY1" fmla="*/ 1133839 h 5132388"/>
              <a:gd name="connsiteX2" fmla="*/ 12175385 w 12175385"/>
              <a:gd name="connsiteY2" fmla="*/ 1914889 h 5132388"/>
              <a:gd name="connsiteX3" fmla="*/ 10215615 w 12175385"/>
              <a:gd name="connsiteY3" fmla="*/ 781050 h 5132388"/>
              <a:gd name="connsiteX4" fmla="*/ 1857428 w 12175385"/>
              <a:gd name="connsiteY4" fmla="*/ 5132388 h 5132388"/>
              <a:gd name="connsiteX5" fmla="*/ 0 w 12175385"/>
              <a:gd name="connsiteY5" fmla="*/ 4157340 h 5132388"/>
              <a:gd name="connsiteX6" fmla="*/ 0 w 12175385"/>
              <a:gd name="connsiteY6" fmla="*/ 3376290 h 5132388"/>
              <a:gd name="connsiteX7" fmla="*/ 1857428 w 12175385"/>
              <a:gd name="connsiteY7" fmla="*/ 4351338 h 51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75385" h="5132388">
                <a:moveTo>
                  <a:pt x="10215615" y="0"/>
                </a:moveTo>
                <a:lnTo>
                  <a:pt x="12175385" y="1133839"/>
                </a:lnTo>
                <a:lnTo>
                  <a:pt x="12175385" y="1914889"/>
                </a:lnTo>
                <a:lnTo>
                  <a:pt x="10215615" y="781050"/>
                </a:lnTo>
                <a:lnTo>
                  <a:pt x="1857428" y="5132388"/>
                </a:lnTo>
                <a:lnTo>
                  <a:pt x="0" y="4157340"/>
                </a:lnTo>
                <a:lnTo>
                  <a:pt x="0" y="3376290"/>
                </a:lnTo>
                <a:lnTo>
                  <a:pt x="1857428" y="4351338"/>
                </a:lnTo>
                <a:close/>
              </a:path>
            </a:pathLst>
          </a:custGeom>
          <a:solidFill>
            <a:srgbClr val="0070C0"/>
          </a:solidFill>
          <a:ln>
            <a:noFill/>
          </a:ln>
          <a:effectLst>
            <a:outerShdw blurRad="76200" dist="50800" dir="5400000" algn="tl" rotWithShape="0">
              <a:schemeClr val="accent1">
                <a:lumMod val="75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46">
            <a:extLst>
              <a:ext uri="{FF2B5EF4-FFF2-40B4-BE49-F238E27FC236}">
                <a16:creationId xmlns:a16="http://schemas.microsoft.com/office/drawing/2014/main" xmlns="" id="{7BC94787-AB04-404B-9BAB-B963520D5FF0}"/>
              </a:ext>
            </a:extLst>
          </p:cNvPr>
          <p:cNvSpPr/>
          <p:nvPr/>
        </p:nvSpPr>
        <p:spPr>
          <a:xfrm>
            <a:off x="0" y="-5024"/>
            <a:ext cx="1863610" cy="1387793"/>
          </a:xfrm>
          <a:custGeom>
            <a:avLst/>
            <a:gdLst>
              <a:gd name="connsiteX0" fmla="*/ 0 w 1863609"/>
              <a:gd name="connsiteY0" fmla="*/ 0 h 1387792"/>
              <a:gd name="connsiteX1" fmla="*/ 1863609 w 1863609"/>
              <a:gd name="connsiteY1" fmla="*/ 990256 h 1387792"/>
              <a:gd name="connsiteX2" fmla="*/ 1113400 w 1863609"/>
              <a:gd name="connsiteY2" fmla="*/ 1387792 h 1387792"/>
              <a:gd name="connsiteX3" fmla="*/ 0 w 1863609"/>
              <a:gd name="connsiteY3" fmla="*/ 1387792 h 1387792"/>
            </a:gdLst>
            <a:ahLst/>
            <a:cxnLst>
              <a:cxn ang="0">
                <a:pos x="connsiteX0" y="connsiteY0"/>
              </a:cxn>
              <a:cxn ang="0">
                <a:pos x="connsiteX1" y="connsiteY1"/>
              </a:cxn>
              <a:cxn ang="0">
                <a:pos x="connsiteX2" y="connsiteY2"/>
              </a:cxn>
              <a:cxn ang="0">
                <a:pos x="connsiteX3" y="connsiteY3"/>
              </a:cxn>
            </a:cxnLst>
            <a:rect l="l" t="t" r="r" b="b"/>
            <a:pathLst>
              <a:path w="1863609" h="1387792">
                <a:moveTo>
                  <a:pt x="0" y="0"/>
                </a:moveTo>
                <a:lnTo>
                  <a:pt x="1863609" y="990256"/>
                </a:lnTo>
                <a:lnTo>
                  <a:pt x="1113400" y="1387792"/>
                </a:lnTo>
                <a:lnTo>
                  <a:pt x="0" y="1387792"/>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Рисунок 10">
            <a:extLst>
              <a:ext uri="{FF2B5EF4-FFF2-40B4-BE49-F238E27FC236}">
                <a16:creationId xmlns:a16="http://schemas.microsoft.com/office/drawing/2014/main" xmlns="" id="{124643CC-773E-4940-87FD-25D692E7CBEA}"/>
              </a:ext>
            </a:extLst>
          </p:cNvPr>
          <p:cNvPicPr>
            <a:picLocks noChangeAspect="1"/>
          </p:cNvPicPr>
          <p:nvPr/>
        </p:nvPicPr>
        <p:blipFill>
          <a:blip r:embed="rId2" cstate="print"/>
          <a:stretch>
            <a:fillRect/>
          </a:stretch>
        </p:blipFill>
        <p:spPr>
          <a:xfrm>
            <a:off x="267370" y="586151"/>
            <a:ext cx="743747" cy="543952"/>
          </a:xfrm>
          <a:prstGeom prst="rect">
            <a:avLst/>
          </a:prstGeom>
        </p:spPr>
      </p:pic>
      <p:sp>
        <p:nvSpPr>
          <p:cNvPr id="7" name="Заголовок 1">
            <a:extLst>
              <a:ext uri="{FF2B5EF4-FFF2-40B4-BE49-F238E27FC236}">
                <a16:creationId xmlns:a16="http://schemas.microsoft.com/office/drawing/2014/main" xmlns="" id="{16614483-D788-4B09-8D24-4D9A01DCFDEC}"/>
              </a:ext>
            </a:extLst>
          </p:cNvPr>
          <p:cNvSpPr txBox="1">
            <a:spLocks/>
          </p:cNvSpPr>
          <p:nvPr/>
        </p:nvSpPr>
        <p:spPr>
          <a:xfrm>
            <a:off x="1863610" y="669137"/>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endParaRPr lang="ru-RU" sz="2800" b="1" dirty="0">
              <a:solidFill>
                <a:schemeClr val="bg1"/>
              </a:solidFill>
              <a:latin typeface="+mn-lt"/>
            </a:endParaRPr>
          </a:p>
        </p:txBody>
      </p:sp>
      <p:graphicFrame>
        <p:nvGraphicFramePr>
          <p:cNvPr id="4" name="Схема 3">
            <a:extLst>
              <a:ext uri="{FF2B5EF4-FFF2-40B4-BE49-F238E27FC236}">
                <a16:creationId xmlns:a16="http://schemas.microsoft.com/office/drawing/2014/main" xmlns="" id="{F88740D3-F97E-40BE-BC2B-7DD9366219C5}"/>
              </a:ext>
            </a:extLst>
          </p:cNvPr>
          <p:cNvGraphicFramePr/>
          <p:nvPr>
            <p:extLst>
              <p:ext uri="{D42A27DB-BD31-4B8C-83A1-F6EECF244321}">
                <p14:modId xmlns:p14="http://schemas.microsoft.com/office/powerpoint/2010/main" val="2194923166"/>
              </p:ext>
            </p:extLst>
          </p:nvPr>
        </p:nvGraphicFramePr>
        <p:xfrm>
          <a:off x="0" y="260648"/>
          <a:ext cx="12000656" cy="65973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7651573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Заголовок 1">
            <a:extLst>
              <a:ext uri="{FF2B5EF4-FFF2-40B4-BE49-F238E27FC236}">
                <a16:creationId xmlns:a16="http://schemas.microsoft.com/office/drawing/2014/main" xmlns="" id="{5672858B-0C40-B842-A796-8568E232E9C5}"/>
              </a:ext>
            </a:extLst>
          </p:cNvPr>
          <p:cNvSpPr txBox="1">
            <a:spLocks/>
          </p:cNvSpPr>
          <p:nvPr/>
        </p:nvSpPr>
        <p:spPr>
          <a:xfrm>
            <a:off x="267370" y="328136"/>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r>
              <a:rPr lang="ru-RU" sz="2800" b="1" dirty="0">
                <a:solidFill>
                  <a:schemeClr val="bg1"/>
                </a:solidFill>
              </a:rPr>
              <a:t>РЕМОНТ</a:t>
            </a:r>
          </a:p>
        </p:txBody>
      </p:sp>
      <p:sp>
        <p:nvSpPr>
          <p:cNvPr id="17" name="Freeform 22">
            <a:extLst>
              <a:ext uri="{FF2B5EF4-FFF2-40B4-BE49-F238E27FC236}">
                <a16:creationId xmlns:a16="http://schemas.microsoft.com/office/drawing/2014/main" xmlns="" id="{8F104BEC-F3A1-244F-99E4-C58F3E5E6E52}"/>
              </a:ext>
            </a:extLst>
          </p:cNvPr>
          <p:cNvSpPr/>
          <p:nvPr/>
        </p:nvSpPr>
        <p:spPr>
          <a:xfrm rot="12419817">
            <a:off x="-2573178" y="-2978620"/>
            <a:ext cx="18031808" cy="7694036"/>
          </a:xfrm>
          <a:custGeom>
            <a:avLst/>
            <a:gdLst>
              <a:gd name="connsiteX0" fmla="*/ 10215615 w 12175385"/>
              <a:gd name="connsiteY0" fmla="*/ 0 h 5132388"/>
              <a:gd name="connsiteX1" fmla="*/ 12175385 w 12175385"/>
              <a:gd name="connsiteY1" fmla="*/ 1133839 h 5132388"/>
              <a:gd name="connsiteX2" fmla="*/ 12175385 w 12175385"/>
              <a:gd name="connsiteY2" fmla="*/ 1914889 h 5132388"/>
              <a:gd name="connsiteX3" fmla="*/ 10215615 w 12175385"/>
              <a:gd name="connsiteY3" fmla="*/ 781050 h 5132388"/>
              <a:gd name="connsiteX4" fmla="*/ 1857428 w 12175385"/>
              <a:gd name="connsiteY4" fmla="*/ 5132388 h 5132388"/>
              <a:gd name="connsiteX5" fmla="*/ 0 w 12175385"/>
              <a:gd name="connsiteY5" fmla="*/ 4157340 h 5132388"/>
              <a:gd name="connsiteX6" fmla="*/ 0 w 12175385"/>
              <a:gd name="connsiteY6" fmla="*/ 3376290 h 5132388"/>
              <a:gd name="connsiteX7" fmla="*/ 1857428 w 12175385"/>
              <a:gd name="connsiteY7" fmla="*/ 4351338 h 51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75385" h="5132388">
                <a:moveTo>
                  <a:pt x="10215615" y="0"/>
                </a:moveTo>
                <a:lnTo>
                  <a:pt x="12175385" y="1133839"/>
                </a:lnTo>
                <a:lnTo>
                  <a:pt x="12175385" y="1914889"/>
                </a:lnTo>
                <a:lnTo>
                  <a:pt x="10215615" y="781050"/>
                </a:lnTo>
                <a:lnTo>
                  <a:pt x="1857428" y="5132388"/>
                </a:lnTo>
                <a:lnTo>
                  <a:pt x="0" y="4157340"/>
                </a:lnTo>
                <a:lnTo>
                  <a:pt x="0" y="3376290"/>
                </a:lnTo>
                <a:lnTo>
                  <a:pt x="1857428" y="4351338"/>
                </a:lnTo>
                <a:close/>
              </a:path>
            </a:pathLst>
          </a:custGeom>
          <a:solidFill>
            <a:srgbClr val="0070C0"/>
          </a:solidFill>
          <a:ln>
            <a:noFill/>
          </a:ln>
          <a:effectLst>
            <a:outerShdw blurRad="76200" dist="50800" dir="5400000" algn="tl" rotWithShape="0">
              <a:schemeClr val="accent1">
                <a:lumMod val="75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46">
            <a:extLst>
              <a:ext uri="{FF2B5EF4-FFF2-40B4-BE49-F238E27FC236}">
                <a16:creationId xmlns:a16="http://schemas.microsoft.com/office/drawing/2014/main" xmlns="" id="{7BC94787-AB04-404B-9BAB-B963520D5FF0}"/>
              </a:ext>
            </a:extLst>
          </p:cNvPr>
          <p:cNvSpPr/>
          <p:nvPr/>
        </p:nvSpPr>
        <p:spPr>
          <a:xfrm>
            <a:off x="0" y="-5024"/>
            <a:ext cx="1863610" cy="1387793"/>
          </a:xfrm>
          <a:custGeom>
            <a:avLst/>
            <a:gdLst>
              <a:gd name="connsiteX0" fmla="*/ 0 w 1863609"/>
              <a:gd name="connsiteY0" fmla="*/ 0 h 1387792"/>
              <a:gd name="connsiteX1" fmla="*/ 1863609 w 1863609"/>
              <a:gd name="connsiteY1" fmla="*/ 990256 h 1387792"/>
              <a:gd name="connsiteX2" fmla="*/ 1113400 w 1863609"/>
              <a:gd name="connsiteY2" fmla="*/ 1387792 h 1387792"/>
              <a:gd name="connsiteX3" fmla="*/ 0 w 1863609"/>
              <a:gd name="connsiteY3" fmla="*/ 1387792 h 1387792"/>
            </a:gdLst>
            <a:ahLst/>
            <a:cxnLst>
              <a:cxn ang="0">
                <a:pos x="connsiteX0" y="connsiteY0"/>
              </a:cxn>
              <a:cxn ang="0">
                <a:pos x="connsiteX1" y="connsiteY1"/>
              </a:cxn>
              <a:cxn ang="0">
                <a:pos x="connsiteX2" y="connsiteY2"/>
              </a:cxn>
              <a:cxn ang="0">
                <a:pos x="connsiteX3" y="connsiteY3"/>
              </a:cxn>
            </a:cxnLst>
            <a:rect l="l" t="t" r="r" b="b"/>
            <a:pathLst>
              <a:path w="1863609" h="1387792">
                <a:moveTo>
                  <a:pt x="0" y="0"/>
                </a:moveTo>
                <a:lnTo>
                  <a:pt x="1863609" y="990256"/>
                </a:lnTo>
                <a:lnTo>
                  <a:pt x="1113400" y="1387792"/>
                </a:lnTo>
                <a:lnTo>
                  <a:pt x="0" y="1387792"/>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Рисунок 10">
            <a:extLst>
              <a:ext uri="{FF2B5EF4-FFF2-40B4-BE49-F238E27FC236}">
                <a16:creationId xmlns:a16="http://schemas.microsoft.com/office/drawing/2014/main" xmlns="" id="{124643CC-773E-4940-87FD-25D692E7CBEA}"/>
              </a:ext>
            </a:extLst>
          </p:cNvPr>
          <p:cNvPicPr>
            <a:picLocks noChangeAspect="1"/>
          </p:cNvPicPr>
          <p:nvPr/>
        </p:nvPicPr>
        <p:blipFill>
          <a:blip r:embed="rId2" cstate="print"/>
          <a:stretch>
            <a:fillRect/>
          </a:stretch>
        </p:blipFill>
        <p:spPr>
          <a:xfrm>
            <a:off x="267370" y="586151"/>
            <a:ext cx="743747" cy="543952"/>
          </a:xfrm>
          <a:prstGeom prst="rect">
            <a:avLst/>
          </a:prstGeom>
        </p:spPr>
      </p:pic>
      <p:sp>
        <p:nvSpPr>
          <p:cNvPr id="7" name="Заголовок 1">
            <a:extLst>
              <a:ext uri="{FF2B5EF4-FFF2-40B4-BE49-F238E27FC236}">
                <a16:creationId xmlns:a16="http://schemas.microsoft.com/office/drawing/2014/main" xmlns="" id="{16614483-D788-4B09-8D24-4D9A01DCFDEC}"/>
              </a:ext>
            </a:extLst>
          </p:cNvPr>
          <p:cNvSpPr txBox="1">
            <a:spLocks/>
          </p:cNvSpPr>
          <p:nvPr/>
        </p:nvSpPr>
        <p:spPr>
          <a:xfrm>
            <a:off x="1863610" y="669137"/>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endParaRPr lang="ru-RU" sz="2800" b="1" dirty="0">
              <a:solidFill>
                <a:schemeClr val="bg1"/>
              </a:solidFill>
              <a:latin typeface="+mn-lt"/>
            </a:endParaRPr>
          </a:p>
        </p:txBody>
      </p:sp>
      <p:graphicFrame>
        <p:nvGraphicFramePr>
          <p:cNvPr id="4" name="Схема 3">
            <a:extLst>
              <a:ext uri="{FF2B5EF4-FFF2-40B4-BE49-F238E27FC236}">
                <a16:creationId xmlns:a16="http://schemas.microsoft.com/office/drawing/2014/main" xmlns="" id="{F88740D3-F97E-40BE-BC2B-7DD9366219C5}"/>
              </a:ext>
            </a:extLst>
          </p:cNvPr>
          <p:cNvGraphicFramePr/>
          <p:nvPr>
            <p:extLst>
              <p:ext uri="{D42A27DB-BD31-4B8C-83A1-F6EECF244321}">
                <p14:modId xmlns:p14="http://schemas.microsoft.com/office/powerpoint/2010/main" val="2194923166"/>
              </p:ext>
            </p:extLst>
          </p:nvPr>
        </p:nvGraphicFramePr>
        <p:xfrm>
          <a:off x="0" y="260648"/>
          <a:ext cx="12000656" cy="65973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7651573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Заголовок 1">
            <a:extLst>
              <a:ext uri="{FF2B5EF4-FFF2-40B4-BE49-F238E27FC236}">
                <a16:creationId xmlns:a16="http://schemas.microsoft.com/office/drawing/2014/main" xmlns="" id="{5672858B-0C40-B842-A796-8568E232E9C5}"/>
              </a:ext>
            </a:extLst>
          </p:cNvPr>
          <p:cNvSpPr txBox="1">
            <a:spLocks/>
          </p:cNvSpPr>
          <p:nvPr/>
        </p:nvSpPr>
        <p:spPr>
          <a:xfrm>
            <a:off x="267370" y="328136"/>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r>
              <a:rPr lang="ru-RU" sz="2800" b="1" dirty="0">
                <a:solidFill>
                  <a:schemeClr val="bg1"/>
                </a:solidFill>
              </a:rPr>
              <a:t>РЕМОНТ</a:t>
            </a:r>
          </a:p>
        </p:txBody>
      </p:sp>
      <p:sp>
        <p:nvSpPr>
          <p:cNvPr id="17" name="Freeform 22">
            <a:extLst>
              <a:ext uri="{FF2B5EF4-FFF2-40B4-BE49-F238E27FC236}">
                <a16:creationId xmlns:a16="http://schemas.microsoft.com/office/drawing/2014/main" xmlns="" id="{8F104BEC-F3A1-244F-99E4-C58F3E5E6E52}"/>
              </a:ext>
            </a:extLst>
          </p:cNvPr>
          <p:cNvSpPr/>
          <p:nvPr/>
        </p:nvSpPr>
        <p:spPr>
          <a:xfrm rot="12419817">
            <a:off x="-2573178" y="-2978620"/>
            <a:ext cx="18031808" cy="7694036"/>
          </a:xfrm>
          <a:custGeom>
            <a:avLst/>
            <a:gdLst>
              <a:gd name="connsiteX0" fmla="*/ 10215615 w 12175385"/>
              <a:gd name="connsiteY0" fmla="*/ 0 h 5132388"/>
              <a:gd name="connsiteX1" fmla="*/ 12175385 w 12175385"/>
              <a:gd name="connsiteY1" fmla="*/ 1133839 h 5132388"/>
              <a:gd name="connsiteX2" fmla="*/ 12175385 w 12175385"/>
              <a:gd name="connsiteY2" fmla="*/ 1914889 h 5132388"/>
              <a:gd name="connsiteX3" fmla="*/ 10215615 w 12175385"/>
              <a:gd name="connsiteY3" fmla="*/ 781050 h 5132388"/>
              <a:gd name="connsiteX4" fmla="*/ 1857428 w 12175385"/>
              <a:gd name="connsiteY4" fmla="*/ 5132388 h 5132388"/>
              <a:gd name="connsiteX5" fmla="*/ 0 w 12175385"/>
              <a:gd name="connsiteY5" fmla="*/ 4157340 h 5132388"/>
              <a:gd name="connsiteX6" fmla="*/ 0 w 12175385"/>
              <a:gd name="connsiteY6" fmla="*/ 3376290 h 5132388"/>
              <a:gd name="connsiteX7" fmla="*/ 1857428 w 12175385"/>
              <a:gd name="connsiteY7" fmla="*/ 4351338 h 51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75385" h="5132388">
                <a:moveTo>
                  <a:pt x="10215615" y="0"/>
                </a:moveTo>
                <a:lnTo>
                  <a:pt x="12175385" y="1133839"/>
                </a:lnTo>
                <a:lnTo>
                  <a:pt x="12175385" y="1914889"/>
                </a:lnTo>
                <a:lnTo>
                  <a:pt x="10215615" y="781050"/>
                </a:lnTo>
                <a:lnTo>
                  <a:pt x="1857428" y="5132388"/>
                </a:lnTo>
                <a:lnTo>
                  <a:pt x="0" y="4157340"/>
                </a:lnTo>
                <a:lnTo>
                  <a:pt x="0" y="3376290"/>
                </a:lnTo>
                <a:lnTo>
                  <a:pt x="1857428" y="4351338"/>
                </a:lnTo>
                <a:close/>
              </a:path>
            </a:pathLst>
          </a:custGeom>
          <a:solidFill>
            <a:srgbClr val="0070C0"/>
          </a:solidFill>
          <a:ln>
            <a:noFill/>
          </a:ln>
          <a:effectLst>
            <a:outerShdw blurRad="76200" dist="50800" dir="5400000" algn="tl" rotWithShape="0">
              <a:schemeClr val="accent1">
                <a:lumMod val="75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46">
            <a:extLst>
              <a:ext uri="{FF2B5EF4-FFF2-40B4-BE49-F238E27FC236}">
                <a16:creationId xmlns:a16="http://schemas.microsoft.com/office/drawing/2014/main" xmlns="" id="{7BC94787-AB04-404B-9BAB-B963520D5FF0}"/>
              </a:ext>
            </a:extLst>
          </p:cNvPr>
          <p:cNvSpPr/>
          <p:nvPr/>
        </p:nvSpPr>
        <p:spPr>
          <a:xfrm>
            <a:off x="0" y="-5024"/>
            <a:ext cx="1863610" cy="1387793"/>
          </a:xfrm>
          <a:custGeom>
            <a:avLst/>
            <a:gdLst>
              <a:gd name="connsiteX0" fmla="*/ 0 w 1863609"/>
              <a:gd name="connsiteY0" fmla="*/ 0 h 1387792"/>
              <a:gd name="connsiteX1" fmla="*/ 1863609 w 1863609"/>
              <a:gd name="connsiteY1" fmla="*/ 990256 h 1387792"/>
              <a:gd name="connsiteX2" fmla="*/ 1113400 w 1863609"/>
              <a:gd name="connsiteY2" fmla="*/ 1387792 h 1387792"/>
              <a:gd name="connsiteX3" fmla="*/ 0 w 1863609"/>
              <a:gd name="connsiteY3" fmla="*/ 1387792 h 1387792"/>
            </a:gdLst>
            <a:ahLst/>
            <a:cxnLst>
              <a:cxn ang="0">
                <a:pos x="connsiteX0" y="connsiteY0"/>
              </a:cxn>
              <a:cxn ang="0">
                <a:pos x="connsiteX1" y="connsiteY1"/>
              </a:cxn>
              <a:cxn ang="0">
                <a:pos x="connsiteX2" y="connsiteY2"/>
              </a:cxn>
              <a:cxn ang="0">
                <a:pos x="connsiteX3" y="connsiteY3"/>
              </a:cxn>
            </a:cxnLst>
            <a:rect l="l" t="t" r="r" b="b"/>
            <a:pathLst>
              <a:path w="1863609" h="1387792">
                <a:moveTo>
                  <a:pt x="0" y="0"/>
                </a:moveTo>
                <a:lnTo>
                  <a:pt x="1863609" y="990256"/>
                </a:lnTo>
                <a:lnTo>
                  <a:pt x="1113400" y="1387792"/>
                </a:lnTo>
                <a:lnTo>
                  <a:pt x="0" y="1387792"/>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Рисунок 10">
            <a:extLst>
              <a:ext uri="{FF2B5EF4-FFF2-40B4-BE49-F238E27FC236}">
                <a16:creationId xmlns:a16="http://schemas.microsoft.com/office/drawing/2014/main" xmlns="" id="{124643CC-773E-4940-87FD-25D692E7CBEA}"/>
              </a:ext>
            </a:extLst>
          </p:cNvPr>
          <p:cNvPicPr>
            <a:picLocks noChangeAspect="1"/>
          </p:cNvPicPr>
          <p:nvPr/>
        </p:nvPicPr>
        <p:blipFill>
          <a:blip r:embed="rId2" cstate="print"/>
          <a:stretch>
            <a:fillRect/>
          </a:stretch>
        </p:blipFill>
        <p:spPr>
          <a:xfrm>
            <a:off x="267370" y="586151"/>
            <a:ext cx="743747" cy="543952"/>
          </a:xfrm>
          <a:prstGeom prst="rect">
            <a:avLst/>
          </a:prstGeom>
        </p:spPr>
      </p:pic>
      <p:sp>
        <p:nvSpPr>
          <p:cNvPr id="7" name="Заголовок 1">
            <a:extLst>
              <a:ext uri="{FF2B5EF4-FFF2-40B4-BE49-F238E27FC236}">
                <a16:creationId xmlns:a16="http://schemas.microsoft.com/office/drawing/2014/main" xmlns="" id="{16614483-D788-4B09-8D24-4D9A01DCFDEC}"/>
              </a:ext>
            </a:extLst>
          </p:cNvPr>
          <p:cNvSpPr txBox="1">
            <a:spLocks/>
          </p:cNvSpPr>
          <p:nvPr/>
        </p:nvSpPr>
        <p:spPr>
          <a:xfrm>
            <a:off x="1863610" y="669137"/>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endParaRPr lang="ru-RU" sz="2800" b="1" dirty="0">
              <a:solidFill>
                <a:schemeClr val="bg1"/>
              </a:solidFill>
              <a:latin typeface="+mn-lt"/>
            </a:endParaRPr>
          </a:p>
        </p:txBody>
      </p:sp>
      <p:graphicFrame>
        <p:nvGraphicFramePr>
          <p:cNvPr id="4" name="Схема 3">
            <a:extLst>
              <a:ext uri="{FF2B5EF4-FFF2-40B4-BE49-F238E27FC236}">
                <a16:creationId xmlns:a16="http://schemas.microsoft.com/office/drawing/2014/main" xmlns="" id="{F88740D3-F97E-40BE-BC2B-7DD9366219C5}"/>
              </a:ext>
            </a:extLst>
          </p:cNvPr>
          <p:cNvGraphicFramePr/>
          <p:nvPr>
            <p:extLst>
              <p:ext uri="{D42A27DB-BD31-4B8C-83A1-F6EECF244321}">
                <p14:modId xmlns:p14="http://schemas.microsoft.com/office/powerpoint/2010/main" val="2194923166"/>
              </p:ext>
            </p:extLst>
          </p:nvPr>
        </p:nvGraphicFramePr>
        <p:xfrm>
          <a:off x="0" y="1412776"/>
          <a:ext cx="12000656" cy="54452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7651573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Заголовок 1">
            <a:extLst>
              <a:ext uri="{FF2B5EF4-FFF2-40B4-BE49-F238E27FC236}">
                <a16:creationId xmlns:a16="http://schemas.microsoft.com/office/drawing/2014/main" xmlns="" id="{5672858B-0C40-B842-A796-8568E232E9C5}"/>
              </a:ext>
            </a:extLst>
          </p:cNvPr>
          <p:cNvSpPr txBox="1">
            <a:spLocks/>
          </p:cNvSpPr>
          <p:nvPr/>
        </p:nvSpPr>
        <p:spPr>
          <a:xfrm>
            <a:off x="267370" y="328136"/>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r>
              <a:rPr lang="ru-RU" sz="2800" b="1" dirty="0">
                <a:solidFill>
                  <a:schemeClr val="bg1"/>
                </a:solidFill>
              </a:rPr>
              <a:t>РЕМОНТ</a:t>
            </a:r>
          </a:p>
        </p:txBody>
      </p:sp>
      <p:sp>
        <p:nvSpPr>
          <p:cNvPr id="17" name="Freeform 22">
            <a:extLst>
              <a:ext uri="{FF2B5EF4-FFF2-40B4-BE49-F238E27FC236}">
                <a16:creationId xmlns:a16="http://schemas.microsoft.com/office/drawing/2014/main" xmlns="" id="{8F104BEC-F3A1-244F-99E4-C58F3E5E6E52}"/>
              </a:ext>
            </a:extLst>
          </p:cNvPr>
          <p:cNvSpPr/>
          <p:nvPr/>
        </p:nvSpPr>
        <p:spPr>
          <a:xfrm rot="12419817">
            <a:off x="-2573178" y="-2978620"/>
            <a:ext cx="18031808" cy="7694036"/>
          </a:xfrm>
          <a:custGeom>
            <a:avLst/>
            <a:gdLst>
              <a:gd name="connsiteX0" fmla="*/ 10215615 w 12175385"/>
              <a:gd name="connsiteY0" fmla="*/ 0 h 5132388"/>
              <a:gd name="connsiteX1" fmla="*/ 12175385 w 12175385"/>
              <a:gd name="connsiteY1" fmla="*/ 1133839 h 5132388"/>
              <a:gd name="connsiteX2" fmla="*/ 12175385 w 12175385"/>
              <a:gd name="connsiteY2" fmla="*/ 1914889 h 5132388"/>
              <a:gd name="connsiteX3" fmla="*/ 10215615 w 12175385"/>
              <a:gd name="connsiteY3" fmla="*/ 781050 h 5132388"/>
              <a:gd name="connsiteX4" fmla="*/ 1857428 w 12175385"/>
              <a:gd name="connsiteY4" fmla="*/ 5132388 h 5132388"/>
              <a:gd name="connsiteX5" fmla="*/ 0 w 12175385"/>
              <a:gd name="connsiteY5" fmla="*/ 4157340 h 5132388"/>
              <a:gd name="connsiteX6" fmla="*/ 0 w 12175385"/>
              <a:gd name="connsiteY6" fmla="*/ 3376290 h 5132388"/>
              <a:gd name="connsiteX7" fmla="*/ 1857428 w 12175385"/>
              <a:gd name="connsiteY7" fmla="*/ 4351338 h 51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75385" h="5132388">
                <a:moveTo>
                  <a:pt x="10215615" y="0"/>
                </a:moveTo>
                <a:lnTo>
                  <a:pt x="12175385" y="1133839"/>
                </a:lnTo>
                <a:lnTo>
                  <a:pt x="12175385" y="1914889"/>
                </a:lnTo>
                <a:lnTo>
                  <a:pt x="10215615" y="781050"/>
                </a:lnTo>
                <a:lnTo>
                  <a:pt x="1857428" y="5132388"/>
                </a:lnTo>
                <a:lnTo>
                  <a:pt x="0" y="4157340"/>
                </a:lnTo>
                <a:lnTo>
                  <a:pt x="0" y="3376290"/>
                </a:lnTo>
                <a:lnTo>
                  <a:pt x="1857428" y="4351338"/>
                </a:lnTo>
                <a:close/>
              </a:path>
            </a:pathLst>
          </a:custGeom>
          <a:solidFill>
            <a:srgbClr val="0070C0"/>
          </a:solidFill>
          <a:ln>
            <a:noFill/>
          </a:ln>
          <a:effectLst>
            <a:outerShdw blurRad="76200" dist="50800" dir="5400000" algn="tl" rotWithShape="0">
              <a:schemeClr val="accent1">
                <a:lumMod val="75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46">
            <a:extLst>
              <a:ext uri="{FF2B5EF4-FFF2-40B4-BE49-F238E27FC236}">
                <a16:creationId xmlns:a16="http://schemas.microsoft.com/office/drawing/2014/main" xmlns="" id="{7BC94787-AB04-404B-9BAB-B963520D5FF0}"/>
              </a:ext>
            </a:extLst>
          </p:cNvPr>
          <p:cNvSpPr/>
          <p:nvPr/>
        </p:nvSpPr>
        <p:spPr>
          <a:xfrm>
            <a:off x="0" y="-5024"/>
            <a:ext cx="1863610" cy="1387793"/>
          </a:xfrm>
          <a:custGeom>
            <a:avLst/>
            <a:gdLst>
              <a:gd name="connsiteX0" fmla="*/ 0 w 1863609"/>
              <a:gd name="connsiteY0" fmla="*/ 0 h 1387792"/>
              <a:gd name="connsiteX1" fmla="*/ 1863609 w 1863609"/>
              <a:gd name="connsiteY1" fmla="*/ 990256 h 1387792"/>
              <a:gd name="connsiteX2" fmla="*/ 1113400 w 1863609"/>
              <a:gd name="connsiteY2" fmla="*/ 1387792 h 1387792"/>
              <a:gd name="connsiteX3" fmla="*/ 0 w 1863609"/>
              <a:gd name="connsiteY3" fmla="*/ 1387792 h 1387792"/>
            </a:gdLst>
            <a:ahLst/>
            <a:cxnLst>
              <a:cxn ang="0">
                <a:pos x="connsiteX0" y="connsiteY0"/>
              </a:cxn>
              <a:cxn ang="0">
                <a:pos x="connsiteX1" y="connsiteY1"/>
              </a:cxn>
              <a:cxn ang="0">
                <a:pos x="connsiteX2" y="connsiteY2"/>
              </a:cxn>
              <a:cxn ang="0">
                <a:pos x="connsiteX3" y="connsiteY3"/>
              </a:cxn>
            </a:cxnLst>
            <a:rect l="l" t="t" r="r" b="b"/>
            <a:pathLst>
              <a:path w="1863609" h="1387792">
                <a:moveTo>
                  <a:pt x="0" y="0"/>
                </a:moveTo>
                <a:lnTo>
                  <a:pt x="1863609" y="990256"/>
                </a:lnTo>
                <a:lnTo>
                  <a:pt x="1113400" y="1387792"/>
                </a:lnTo>
                <a:lnTo>
                  <a:pt x="0" y="1387792"/>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Рисунок 10">
            <a:extLst>
              <a:ext uri="{FF2B5EF4-FFF2-40B4-BE49-F238E27FC236}">
                <a16:creationId xmlns:a16="http://schemas.microsoft.com/office/drawing/2014/main" xmlns="" id="{124643CC-773E-4940-87FD-25D692E7CBEA}"/>
              </a:ext>
            </a:extLst>
          </p:cNvPr>
          <p:cNvPicPr>
            <a:picLocks noChangeAspect="1"/>
          </p:cNvPicPr>
          <p:nvPr/>
        </p:nvPicPr>
        <p:blipFill>
          <a:blip r:embed="rId2" cstate="print"/>
          <a:stretch>
            <a:fillRect/>
          </a:stretch>
        </p:blipFill>
        <p:spPr>
          <a:xfrm>
            <a:off x="267370" y="586151"/>
            <a:ext cx="743747" cy="543952"/>
          </a:xfrm>
          <a:prstGeom prst="rect">
            <a:avLst/>
          </a:prstGeom>
        </p:spPr>
      </p:pic>
      <p:sp>
        <p:nvSpPr>
          <p:cNvPr id="7" name="Заголовок 1">
            <a:extLst>
              <a:ext uri="{FF2B5EF4-FFF2-40B4-BE49-F238E27FC236}">
                <a16:creationId xmlns:a16="http://schemas.microsoft.com/office/drawing/2014/main" xmlns="" id="{16614483-D788-4B09-8D24-4D9A01DCFDEC}"/>
              </a:ext>
            </a:extLst>
          </p:cNvPr>
          <p:cNvSpPr txBox="1">
            <a:spLocks/>
          </p:cNvSpPr>
          <p:nvPr/>
        </p:nvSpPr>
        <p:spPr>
          <a:xfrm>
            <a:off x="1863610" y="669137"/>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endParaRPr lang="ru-RU" sz="2800" b="1" dirty="0">
              <a:solidFill>
                <a:schemeClr val="bg1"/>
              </a:solidFill>
              <a:latin typeface="+mn-lt"/>
            </a:endParaRPr>
          </a:p>
        </p:txBody>
      </p:sp>
      <p:graphicFrame>
        <p:nvGraphicFramePr>
          <p:cNvPr id="4" name="Схема 3">
            <a:extLst>
              <a:ext uri="{FF2B5EF4-FFF2-40B4-BE49-F238E27FC236}">
                <a16:creationId xmlns:a16="http://schemas.microsoft.com/office/drawing/2014/main" xmlns="" id="{F88740D3-F97E-40BE-BC2B-7DD9366219C5}"/>
              </a:ext>
            </a:extLst>
          </p:cNvPr>
          <p:cNvGraphicFramePr/>
          <p:nvPr>
            <p:extLst>
              <p:ext uri="{D42A27DB-BD31-4B8C-83A1-F6EECF244321}">
                <p14:modId xmlns:p14="http://schemas.microsoft.com/office/powerpoint/2010/main" val="2194923166"/>
              </p:ext>
            </p:extLst>
          </p:nvPr>
        </p:nvGraphicFramePr>
        <p:xfrm>
          <a:off x="0" y="0"/>
          <a:ext cx="12000656" cy="685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7651573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Заголовок 1">
            <a:extLst>
              <a:ext uri="{FF2B5EF4-FFF2-40B4-BE49-F238E27FC236}">
                <a16:creationId xmlns:a16="http://schemas.microsoft.com/office/drawing/2014/main" xmlns="" id="{5672858B-0C40-B842-A796-8568E232E9C5}"/>
              </a:ext>
            </a:extLst>
          </p:cNvPr>
          <p:cNvSpPr txBox="1">
            <a:spLocks/>
          </p:cNvSpPr>
          <p:nvPr/>
        </p:nvSpPr>
        <p:spPr>
          <a:xfrm>
            <a:off x="267370" y="328136"/>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r>
              <a:rPr lang="ru-RU" sz="2800" b="1" dirty="0">
                <a:solidFill>
                  <a:schemeClr val="bg1"/>
                </a:solidFill>
              </a:rPr>
              <a:t>РЕМОНТ</a:t>
            </a:r>
          </a:p>
        </p:txBody>
      </p:sp>
      <p:sp>
        <p:nvSpPr>
          <p:cNvPr id="17" name="Freeform 22">
            <a:extLst>
              <a:ext uri="{FF2B5EF4-FFF2-40B4-BE49-F238E27FC236}">
                <a16:creationId xmlns:a16="http://schemas.microsoft.com/office/drawing/2014/main" xmlns="" id="{8F104BEC-F3A1-244F-99E4-C58F3E5E6E52}"/>
              </a:ext>
            </a:extLst>
          </p:cNvPr>
          <p:cNvSpPr/>
          <p:nvPr/>
        </p:nvSpPr>
        <p:spPr>
          <a:xfrm rot="12419817">
            <a:off x="-2573178" y="-2978620"/>
            <a:ext cx="18031808" cy="7694036"/>
          </a:xfrm>
          <a:custGeom>
            <a:avLst/>
            <a:gdLst>
              <a:gd name="connsiteX0" fmla="*/ 10215615 w 12175385"/>
              <a:gd name="connsiteY0" fmla="*/ 0 h 5132388"/>
              <a:gd name="connsiteX1" fmla="*/ 12175385 w 12175385"/>
              <a:gd name="connsiteY1" fmla="*/ 1133839 h 5132388"/>
              <a:gd name="connsiteX2" fmla="*/ 12175385 w 12175385"/>
              <a:gd name="connsiteY2" fmla="*/ 1914889 h 5132388"/>
              <a:gd name="connsiteX3" fmla="*/ 10215615 w 12175385"/>
              <a:gd name="connsiteY3" fmla="*/ 781050 h 5132388"/>
              <a:gd name="connsiteX4" fmla="*/ 1857428 w 12175385"/>
              <a:gd name="connsiteY4" fmla="*/ 5132388 h 5132388"/>
              <a:gd name="connsiteX5" fmla="*/ 0 w 12175385"/>
              <a:gd name="connsiteY5" fmla="*/ 4157340 h 5132388"/>
              <a:gd name="connsiteX6" fmla="*/ 0 w 12175385"/>
              <a:gd name="connsiteY6" fmla="*/ 3376290 h 5132388"/>
              <a:gd name="connsiteX7" fmla="*/ 1857428 w 12175385"/>
              <a:gd name="connsiteY7" fmla="*/ 4351338 h 51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75385" h="5132388">
                <a:moveTo>
                  <a:pt x="10215615" y="0"/>
                </a:moveTo>
                <a:lnTo>
                  <a:pt x="12175385" y="1133839"/>
                </a:lnTo>
                <a:lnTo>
                  <a:pt x="12175385" y="1914889"/>
                </a:lnTo>
                <a:lnTo>
                  <a:pt x="10215615" y="781050"/>
                </a:lnTo>
                <a:lnTo>
                  <a:pt x="1857428" y="5132388"/>
                </a:lnTo>
                <a:lnTo>
                  <a:pt x="0" y="4157340"/>
                </a:lnTo>
                <a:lnTo>
                  <a:pt x="0" y="3376290"/>
                </a:lnTo>
                <a:lnTo>
                  <a:pt x="1857428" y="4351338"/>
                </a:lnTo>
                <a:close/>
              </a:path>
            </a:pathLst>
          </a:custGeom>
          <a:solidFill>
            <a:srgbClr val="0070C0"/>
          </a:solidFill>
          <a:ln>
            <a:noFill/>
          </a:ln>
          <a:effectLst>
            <a:outerShdw blurRad="76200" dist="50800" dir="5400000" algn="tl" rotWithShape="0">
              <a:schemeClr val="accent1">
                <a:lumMod val="75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46">
            <a:extLst>
              <a:ext uri="{FF2B5EF4-FFF2-40B4-BE49-F238E27FC236}">
                <a16:creationId xmlns:a16="http://schemas.microsoft.com/office/drawing/2014/main" xmlns="" id="{7BC94787-AB04-404B-9BAB-B963520D5FF0}"/>
              </a:ext>
            </a:extLst>
          </p:cNvPr>
          <p:cNvSpPr/>
          <p:nvPr/>
        </p:nvSpPr>
        <p:spPr>
          <a:xfrm>
            <a:off x="0" y="-5024"/>
            <a:ext cx="1863610" cy="1387793"/>
          </a:xfrm>
          <a:custGeom>
            <a:avLst/>
            <a:gdLst>
              <a:gd name="connsiteX0" fmla="*/ 0 w 1863609"/>
              <a:gd name="connsiteY0" fmla="*/ 0 h 1387792"/>
              <a:gd name="connsiteX1" fmla="*/ 1863609 w 1863609"/>
              <a:gd name="connsiteY1" fmla="*/ 990256 h 1387792"/>
              <a:gd name="connsiteX2" fmla="*/ 1113400 w 1863609"/>
              <a:gd name="connsiteY2" fmla="*/ 1387792 h 1387792"/>
              <a:gd name="connsiteX3" fmla="*/ 0 w 1863609"/>
              <a:gd name="connsiteY3" fmla="*/ 1387792 h 1387792"/>
            </a:gdLst>
            <a:ahLst/>
            <a:cxnLst>
              <a:cxn ang="0">
                <a:pos x="connsiteX0" y="connsiteY0"/>
              </a:cxn>
              <a:cxn ang="0">
                <a:pos x="connsiteX1" y="connsiteY1"/>
              </a:cxn>
              <a:cxn ang="0">
                <a:pos x="connsiteX2" y="connsiteY2"/>
              </a:cxn>
              <a:cxn ang="0">
                <a:pos x="connsiteX3" y="connsiteY3"/>
              </a:cxn>
            </a:cxnLst>
            <a:rect l="l" t="t" r="r" b="b"/>
            <a:pathLst>
              <a:path w="1863609" h="1387792">
                <a:moveTo>
                  <a:pt x="0" y="0"/>
                </a:moveTo>
                <a:lnTo>
                  <a:pt x="1863609" y="990256"/>
                </a:lnTo>
                <a:lnTo>
                  <a:pt x="1113400" y="1387792"/>
                </a:lnTo>
                <a:lnTo>
                  <a:pt x="0" y="1387792"/>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Рисунок 10">
            <a:extLst>
              <a:ext uri="{FF2B5EF4-FFF2-40B4-BE49-F238E27FC236}">
                <a16:creationId xmlns:a16="http://schemas.microsoft.com/office/drawing/2014/main" xmlns="" id="{124643CC-773E-4940-87FD-25D692E7CBEA}"/>
              </a:ext>
            </a:extLst>
          </p:cNvPr>
          <p:cNvPicPr>
            <a:picLocks noChangeAspect="1"/>
          </p:cNvPicPr>
          <p:nvPr/>
        </p:nvPicPr>
        <p:blipFill>
          <a:blip r:embed="rId2" cstate="print"/>
          <a:stretch>
            <a:fillRect/>
          </a:stretch>
        </p:blipFill>
        <p:spPr>
          <a:xfrm>
            <a:off x="267370" y="586151"/>
            <a:ext cx="743747" cy="543952"/>
          </a:xfrm>
          <a:prstGeom prst="rect">
            <a:avLst/>
          </a:prstGeom>
        </p:spPr>
      </p:pic>
      <p:sp>
        <p:nvSpPr>
          <p:cNvPr id="7" name="Заголовок 1">
            <a:extLst>
              <a:ext uri="{FF2B5EF4-FFF2-40B4-BE49-F238E27FC236}">
                <a16:creationId xmlns:a16="http://schemas.microsoft.com/office/drawing/2014/main" xmlns="" id="{16614483-D788-4B09-8D24-4D9A01DCFDEC}"/>
              </a:ext>
            </a:extLst>
          </p:cNvPr>
          <p:cNvSpPr txBox="1">
            <a:spLocks/>
          </p:cNvSpPr>
          <p:nvPr/>
        </p:nvSpPr>
        <p:spPr>
          <a:xfrm>
            <a:off x="1863610" y="669137"/>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endParaRPr lang="ru-RU" sz="2800" b="1" dirty="0">
              <a:solidFill>
                <a:schemeClr val="bg1"/>
              </a:solidFill>
              <a:latin typeface="+mn-lt"/>
            </a:endParaRPr>
          </a:p>
        </p:txBody>
      </p:sp>
      <p:graphicFrame>
        <p:nvGraphicFramePr>
          <p:cNvPr id="4" name="Схема 3">
            <a:extLst>
              <a:ext uri="{FF2B5EF4-FFF2-40B4-BE49-F238E27FC236}">
                <a16:creationId xmlns:a16="http://schemas.microsoft.com/office/drawing/2014/main" xmlns="" id="{F88740D3-F97E-40BE-BC2B-7DD9366219C5}"/>
              </a:ext>
            </a:extLst>
          </p:cNvPr>
          <p:cNvGraphicFramePr/>
          <p:nvPr>
            <p:extLst>
              <p:ext uri="{D42A27DB-BD31-4B8C-83A1-F6EECF244321}">
                <p14:modId xmlns:p14="http://schemas.microsoft.com/office/powerpoint/2010/main" val="2194923166"/>
              </p:ext>
            </p:extLst>
          </p:nvPr>
        </p:nvGraphicFramePr>
        <p:xfrm>
          <a:off x="0" y="0"/>
          <a:ext cx="12000656" cy="685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7651573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Заголовок 1">
            <a:extLst>
              <a:ext uri="{FF2B5EF4-FFF2-40B4-BE49-F238E27FC236}">
                <a16:creationId xmlns:a16="http://schemas.microsoft.com/office/drawing/2014/main" xmlns="" id="{5672858B-0C40-B842-A796-8568E232E9C5}"/>
              </a:ext>
            </a:extLst>
          </p:cNvPr>
          <p:cNvSpPr txBox="1">
            <a:spLocks/>
          </p:cNvSpPr>
          <p:nvPr/>
        </p:nvSpPr>
        <p:spPr>
          <a:xfrm>
            <a:off x="267370" y="328136"/>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r>
              <a:rPr lang="ru-RU" sz="2800" b="1" dirty="0">
                <a:solidFill>
                  <a:schemeClr val="bg1"/>
                </a:solidFill>
              </a:rPr>
              <a:t>РЕМОНТ</a:t>
            </a:r>
          </a:p>
        </p:txBody>
      </p:sp>
      <p:sp>
        <p:nvSpPr>
          <p:cNvPr id="17" name="Freeform 22">
            <a:extLst>
              <a:ext uri="{FF2B5EF4-FFF2-40B4-BE49-F238E27FC236}">
                <a16:creationId xmlns:a16="http://schemas.microsoft.com/office/drawing/2014/main" xmlns="" id="{8F104BEC-F3A1-244F-99E4-C58F3E5E6E52}"/>
              </a:ext>
            </a:extLst>
          </p:cNvPr>
          <p:cNvSpPr/>
          <p:nvPr/>
        </p:nvSpPr>
        <p:spPr>
          <a:xfrm rot="12419817">
            <a:off x="-2573178" y="-2978620"/>
            <a:ext cx="18031808" cy="7694036"/>
          </a:xfrm>
          <a:custGeom>
            <a:avLst/>
            <a:gdLst>
              <a:gd name="connsiteX0" fmla="*/ 10215615 w 12175385"/>
              <a:gd name="connsiteY0" fmla="*/ 0 h 5132388"/>
              <a:gd name="connsiteX1" fmla="*/ 12175385 w 12175385"/>
              <a:gd name="connsiteY1" fmla="*/ 1133839 h 5132388"/>
              <a:gd name="connsiteX2" fmla="*/ 12175385 w 12175385"/>
              <a:gd name="connsiteY2" fmla="*/ 1914889 h 5132388"/>
              <a:gd name="connsiteX3" fmla="*/ 10215615 w 12175385"/>
              <a:gd name="connsiteY3" fmla="*/ 781050 h 5132388"/>
              <a:gd name="connsiteX4" fmla="*/ 1857428 w 12175385"/>
              <a:gd name="connsiteY4" fmla="*/ 5132388 h 5132388"/>
              <a:gd name="connsiteX5" fmla="*/ 0 w 12175385"/>
              <a:gd name="connsiteY5" fmla="*/ 4157340 h 5132388"/>
              <a:gd name="connsiteX6" fmla="*/ 0 w 12175385"/>
              <a:gd name="connsiteY6" fmla="*/ 3376290 h 5132388"/>
              <a:gd name="connsiteX7" fmla="*/ 1857428 w 12175385"/>
              <a:gd name="connsiteY7" fmla="*/ 4351338 h 51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75385" h="5132388">
                <a:moveTo>
                  <a:pt x="10215615" y="0"/>
                </a:moveTo>
                <a:lnTo>
                  <a:pt x="12175385" y="1133839"/>
                </a:lnTo>
                <a:lnTo>
                  <a:pt x="12175385" y="1914889"/>
                </a:lnTo>
                <a:lnTo>
                  <a:pt x="10215615" y="781050"/>
                </a:lnTo>
                <a:lnTo>
                  <a:pt x="1857428" y="5132388"/>
                </a:lnTo>
                <a:lnTo>
                  <a:pt x="0" y="4157340"/>
                </a:lnTo>
                <a:lnTo>
                  <a:pt x="0" y="3376290"/>
                </a:lnTo>
                <a:lnTo>
                  <a:pt x="1857428" y="4351338"/>
                </a:lnTo>
                <a:close/>
              </a:path>
            </a:pathLst>
          </a:custGeom>
          <a:solidFill>
            <a:srgbClr val="0070C0"/>
          </a:solidFill>
          <a:ln>
            <a:noFill/>
          </a:ln>
          <a:effectLst>
            <a:outerShdw blurRad="76200" dist="50800" dir="5400000" algn="tl" rotWithShape="0">
              <a:schemeClr val="accent1">
                <a:lumMod val="75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46">
            <a:extLst>
              <a:ext uri="{FF2B5EF4-FFF2-40B4-BE49-F238E27FC236}">
                <a16:creationId xmlns:a16="http://schemas.microsoft.com/office/drawing/2014/main" xmlns="" id="{7BC94787-AB04-404B-9BAB-B963520D5FF0}"/>
              </a:ext>
            </a:extLst>
          </p:cNvPr>
          <p:cNvSpPr/>
          <p:nvPr/>
        </p:nvSpPr>
        <p:spPr>
          <a:xfrm>
            <a:off x="0" y="-5024"/>
            <a:ext cx="1863610" cy="1387793"/>
          </a:xfrm>
          <a:custGeom>
            <a:avLst/>
            <a:gdLst>
              <a:gd name="connsiteX0" fmla="*/ 0 w 1863609"/>
              <a:gd name="connsiteY0" fmla="*/ 0 h 1387792"/>
              <a:gd name="connsiteX1" fmla="*/ 1863609 w 1863609"/>
              <a:gd name="connsiteY1" fmla="*/ 990256 h 1387792"/>
              <a:gd name="connsiteX2" fmla="*/ 1113400 w 1863609"/>
              <a:gd name="connsiteY2" fmla="*/ 1387792 h 1387792"/>
              <a:gd name="connsiteX3" fmla="*/ 0 w 1863609"/>
              <a:gd name="connsiteY3" fmla="*/ 1387792 h 1387792"/>
            </a:gdLst>
            <a:ahLst/>
            <a:cxnLst>
              <a:cxn ang="0">
                <a:pos x="connsiteX0" y="connsiteY0"/>
              </a:cxn>
              <a:cxn ang="0">
                <a:pos x="connsiteX1" y="connsiteY1"/>
              </a:cxn>
              <a:cxn ang="0">
                <a:pos x="connsiteX2" y="connsiteY2"/>
              </a:cxn>
              <a:cxn ang="0">
                <a:pos x="connsiteX3" y="connsiteY3"/>
              </a:cxn>
            </a:cxnLst>
            <a:rect l="l" t="t" r="r" b="b"/>
            <a:pathLst>
              <a:path w="1863609" h="1387792">
                <a:moveTo>
                  <a:pt x="0" y="0"/>
                </a:moveTo>
                <a:lnTo>
                  <a:pt x="1863609" y="990256"/>
                </a:lnTo>
                <a:lnTo>
                  <a:pt x="1113400" y="1387792"/>
                </a:lnTo>
                <a:lnTo>
                  <a:pt x="0" y="1387792"/>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Рисунок 10">
            <a:extLst>
              <a:ext uri="{FF2B5EF4-FFF2-40B4-BE49-F238E27FC236}">
                <a16:creationId xmlns:a16="http://schemas.microsoft.com/office/drawing/2014/main" xmlns="" id="{124643CC-773E-4940-87FD-25D692E7CBEA}"/>
              </a:ext>
            </a:extLst>
          </p:cNvPr>
          <p:cNvPicPr>
            <a:picLocks noChangeAspect="1"/>
          </p:cNvPicPr>
          <p:nvPr/>
        </p:nvPicPr>
        <p:blipFill>
          <a:blip r:embed="rId2" cstate="print"/>
          <a:stretch>
            <a:fillRect/>
          </a:stretch>
        </p:blipFill>
        <p:spPr>
          <a:xfrm>
            <a:off x="267370" y="586151"/>
            <a:ext cx="743747" cy="543952"/>
          </a:xfrm>
          <a:prstGeom prst="rect">
            <a:avLst/>
          </a:prstGeom>
        </p:spPr>
      </p:pic>
      <p:sp>
        <p:nvSpPr>
          <p:cNvPr id="7" name="Заголовок 1">
            <a:extLst>
              <a:ext uri="{FF2B5EF4-FFF2-40B4-BE49-F238E27FC236}">
                <a16:creationId xmlns:a16="http://schemas.microsoft.com/office/drawing/2014/main" xmlns="" id="{16614483-D788-4B09-8D24-4D9A01DCFDEC}"/>
              </a:ext>
            </a:extLst>
          </p:cNvPr>
          <p:cNvSpPr txBox="1">
            <a:spLocks/>
          </p:cNvSpPr>
          <p:nvPr/>
        </p:nvSpPr>
        <p:spPr>
          <a:xfrm>
            <a:off x="1863610" y="669137"/>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endParaRPr lang="ru-RU" sz="2800" b="1" dirty="0">
              <a:solidFill>
                <a:schemeClr val="bg1"/>
              </a:solidFill>
              <a:latin typeface="+mn-lt"/>
            </a:endParaRPr>
          </a:p>
        </p:txBody>
      </p:sp>
      <p:graphicFrame>
        <p:nvGraphicFramePr>
          <p:cNvPr id="4" name="Схема 3">
            <a:extLst>
              <a:ext uri="{FF2B5EF4-FFF2-40B4-BE49-F238E27FC236}">
                <a16:creationId xmlns:a16="http://schemas.microsoft.com/office/drawing/2014/main" xmlns="" id="{F88740D3-F97E-40BE-BC2B-7DD9366219C5}"/>
              </a:ext>
            </a:extLst>
          </p:cNvPr>
          <p:cNvGraphicFramePr/>
          <p:nvPr>
            <p:extLst>
              <p:ext uri="{D42A27DB-BD31-4B8C-83A1-F6EECF244321}">
                <p14:modId xmlns:p14="http://schemas.microsoft.com/office/powerpoint/2010/main" val="2194923166"/>
              </p:ext>
            </p:extLst>
          </p:nvPr>
        </p:nvGraphicFramePr>
        <p:xfrm>
          <a:off x="0" y="1412776"/>
          <a:ext cx="12000656" cy="54452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7651573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Заголовок 1">
            <a:extLst>
              <a:ext uri="{FF2B5EF4-FFF2-40B4-BE49-F238E27FC236}">
                <a16:creationId xmlns:a16="http://schemas.microsoft.com/office/drawing/2014/main" xmlns="" id="{5672858B-0C40-B842-A796-8568E232E9C5}"/>
              </a:ext>
            </a:extLst>
          </p:cNvPr>
          <p:cNvSpPr txBox="1">
            <a:spLocks/>
          </p:cNvSpPr>
          <p:nvPr/>
        </p:nvSpPr>
        <p:spPr>
          <a:xfrm>
            <a:off x="267370" y="328136"/>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r>
              <a:rPr lang="ru-RU" sz="2800" b="1" dirty="0">
                <a:solidFill>
                  <a:schemeClr val="bg1"/>
                </a:solidFill>
              </a:rPr>
              <a:t>РЕМОНТ</a:t>
            </a:r>
          </a:p>
        </p:txBody>
      </p:sp>
      <p:sp>
        <p:nvSpPr>
          <p:cNvPr id="17" name="Freeform 22">
            <a:extLst>
              <a:ext uri="{FF2B5EF4-FFF2-40B4-BE49-F238E27FC236}">
                <a16:creationId xmlns:a16="http://schemas.microsoft.com/office/drawing/2014/main" xmlns="" id="{8F104BEC-F3A1-244F-99E4-C58F3E5E6E52}"/>
              </a:ext>
            </a:extLst>
          </p:cNvPr>
          <p:cNvSpPr/>
          <p:nvPr/>
        </p:nvSpPr>
        <p:spPr>
          <a:xfrm rot="12419817">
            <a:off x="-2573178" y="-2978620"/>
            <a:ext cx="18031808" cy="7694036"/>
          </a:xfrm>
          <a:custGeom>
            <a:avLst/>
            <a:gdLst>
              <a:gd name="connsiteX0" fmla="*/ 10215615 w 12175385"/>
              <a:gd name="connsiteY0" fmla="*/ 0 h 5132388"/>
              <a:gd name="connsiteX1" fmla="*/ 12175385 w 12175385"/>
              <a:gd name="connsiteY1" fmla="*/ 1133839 h 5132388"/>
              <a:gd name="connsiteX2" fmla="*/ 12175385 w 12175385"/>
              <a:gd name="connsiteY2" fmla="*/ 1914889 h 5132388"/>
              <a:gd name="connsiteX3" fmla="*/ 10215615 w 12175385"/>
              <a:gd name="connsiteY3" fmla="*/ 781050 h 5132388"/>
              <a:gd name="connsiteX4" fmla="*/ 1857428 w 12175385"/>
              <a:gd name="connsiteY4" fmla="*/ 5132388 h 5132388"/>
              <a:gd name="connsiteX5" fmla="*/ 0 w 12175385"/>
              <a:gd name="connsiteY5" fmla="*/ 4157340 h 5132388"/>
              <a:gd name="connsiteX6" fmla="*/ 0 w 12175385"/>
              <a:gd name="connsiteY6" fmla="*/ 3376290 h 5132388"/>
              <a:gd name="connsiteX7" fmla="*/ 1857428 w 12175385"/>
              <a:gd name="connsiteY7" fmla="*/ 4351338 h 51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75385" h="5132388">
                <a:moveTo>
                  <a:pt x="10215615" y="0"/>
                </a:moveTo>
                <a:lnTo>
                  <a:pt x="12175385" y="1133839"/>
                </a:lnTo>
                <a:lnTo>
                  <a:pt x="12175385" y="1914889"/>
                </a:lnTo>
                <a:lnTo>
                  <a:pt x="10215615" y="781050"/>
                </a:lnTo>
                <a:lnTo>
                  <a:pt x="1857428" y="5132388"/>
                </a:lnTo>
                <a:lnTo>
                  <a:pt x="0" y="4157340"/>
                </a:lnTo>
                <a:lnTo>
                  <a:pt x="0" y="3376290"/>
                </a:lnTo>
                <a:lnTo>
                  <a:pt x="1857428" y="4351338"/>
                </a:lnTo>
                <a:close/>
              </a:path>
            </a:pathLst>
          </a:custGeom>
          <a:solidFill>
            <a:srgbClr val="0070C0"/>
          </a:solidFill>
          <a:ln>
            <a:noFill/>
          </a:ln>
          <a:effectLst>
            <a:outerShdw blurRad="76200" dist="50800" dir="5400000" algn="tl" rotWithShape="0">
              <a:schemeClr val="accent1">
                <a:lumMod val="75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46">
            <a:extLst>
              <a:ext uri="{FF2B5EF4-FFF2-40B4-BE49-F238E27FC236}">
                <a16:creationId xmlns:a16="http://schemas.microsoft.com/office/drawing/2014/main" xmlns="" id="{7BC94787-AB04-404B-9BAB-B963520D5FF0}"/>
              </a:ext>
            </a:extLst>
          </p:cNvPr>
          <p:cNvSpPr/>
          <p:nvPr/>
        </p:nvSpPr>
        <p:spPr>
          <a:xfrm>
            <a:off x="0" y="-5024"/>
            <a:ext cx="1863610" cy="1387793"/>
          </a:xfrm>
          <a:custGeom>
            <a:avLst/>
            <a:gdLst>
              <a:gd name="connsiteX0" fmla="*/ 0 w 1863609"/>
              <a:gd name="connsiteY0" fmla="*/ 0 h 1387792"/>
              <a:gd name="connsiteX1" fmla="*/ 1863609 w 1863609"/>
              <a:gd name="connsiteY1" fmla="*/ 990256 h 1387792"/>
              <a:gd name="connsiteX2" fmla="*/ 1113400 w 1863609"/>
              <a:gd name="connsiteY2" fmla="*/ 1387792 h 1387792"/>
              <a:gd name="connsiteX3" fmla="*/ 0 w 1863609"/>
              <a:gd name="connsiteY3" fmla="*/ 1387792 h 1387792"/>
            </a:gdLst>
            <a:ahLst/>
            <a:cxnLst>
              <a:cxn ang="0">
                <a:pos x="connsiteX0" y="connsiteY0"/>
              </a:cxn>
              <a:cxn ang="0">
                <a:pos x="connsiteX1" y="connsiteY1"/>
              </a:cxn>
              <a:cxn ang="0">
                <a:pos x="connsiteX2" y="connsiteY2"/>
              </a:cxn>
              <a:cxn ang="0">
                <a:pos x="connsiteX3" y="connsiteY3"/>
              </a:cxn>
            </a:cxnLst>
            <a:rect l="l" t="t" r="r" b="b"/>
            <a:pathLst>
              <a:path w="1863609" h="1387792">
                <a:moveTo>
                  <a:pt x="0" y="0"/>
                </a:moveTo>
                <a:lnTo>
                  <a:pt x="1863609" y="990256"/>
                </a:lnTo>
                <a:lnTo>
                  <a:pt x="1113400" y="1387792"/>
                </a:lnTo>
                <a:lnTo>
                  <a:pt x="0" y="1387792"/>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Рисунок 10">
            <a:extLst>
              <a:ext uri="{FF2B5EF4-FFF2-40B4-BE49-F238E27FC236}">
                <a16:creationId xmlns:a16="http://schemas.microsoft.com/office/drawing/2014/main" xmlns="" id="{124643CC-773E-4940-87FD-25D692E7CBEA}"/>
              </a:ext>
            </a:extLst>
          </p:cNvPr>
          <p:cNvPicPr>
            <a:picLocks noChangeAspect="1"/>
          </p:cNvPicPr>
          <p:nvPr/>
        </p:nvPicPr>
        <p:blipFill>
          <a:blip r:embed="rId2" cstate="print"/>
          <a:stretch>
            <a:fillRect/>
          </a:stretch>
        </p:blipFill>
        <p:spPr>
          <a:xfrm>
            <a:off x="267370" y="586151"/>
            <a:ext cx="743747" cy="543952"/>
          </a:xfrm>
          <a:prstGeom prst="rect">
            <a:avLst/>
          </a:prstGeom>
        </p:spPr>
      </p:pic>
      <p:sp>
        <p:nvSpPr>
          <p:cNvPr id="7" name="Заголовок 1">
            <a:extLst>
              <a:ext uri="{FF2B5EF4-FFF2-40B4-BE49-F238E27FC236}">
                <a16:creationId xmlns:a16="http://schemas.microsoft.com/office/drawing/2014/main" xmlns="" id="{16614483-D788-4B09-8D24-4D9A01DCFDEC}"/>
              </a:ext>
            </a:extLst>
          </p:cNvPr>
          <p:cNvSpPr txBox="1">
            <a:spLocks/>
          </p:cNvSpPr>
          <p:nvPr/>
        </p:nvSpPr>
        <p:spPr>
          <a:xfrm>
            <a:off x="1863610" y="669137"/>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endParaRPr lang="ru-RU" sz="2800" b="1" dirty="0">
              <a:solidFill>
                <a:schemeClr val="bg1"/>
              </a:solidFill>
              <a:latin typeface="+mn-lt"/>
            </a:endParaRPr>
          </a:p>
        </p:txBody>
      </p:sp>
      <p:graphicFrame>
        <p:nvGraphicFramePr>
          <p:cNvPr id="4" name="Схема 3">
            <a:extLst>
              <a:ext uri="{FF2B5EF4-FFF2-40B4-BE49-F238E27FC236}">
                <a16:creationId xmlns:a16="http://schemas.microsoft.com/office/drawing/2014/main" xmlns="" id="{F88740D3-F97E-40BE-BC2B-7DD9366219C5}"/>
              </a:ext>
            </a:extLst>
          </p:cNvPr>
          <p:cNvGraphicFramePr/>
          <p:nvPr>
            <p:extLst>
              <p:ext uri="{D42A27DB-BD31-4B8C-83A1-F6EECF244321}">
                <p14:modId xmlns:p14="http://schemas.microsoft.com/office/powerpoint/2010/main" val="2194923166"/>
              </p:ext>
            </p:extLst>
          </p:nvPr>
        </p:nvGraphicFramePr>
        <p:xfrm>
          <a:off x="0" y="620688"/>
          <a:ext cx="12000656" cy="62373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7651573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Заголовок 1">
            <a:extLst>
              <a:ext uri="{FF2B5EF4-FFF2-40B4-BE49-F238E27FC236}">
                <a16:creationId xmlns:a16="http://schemas.microsoft.com/office/drawing/2014/main" xmlns="" id="{5672858B-0C40-B842-A796-8568E232E9C5}"/>
              </a:ext>
            </a:extLst>
          </p:cNvPr>
          <p:cNvSpPr txBox="1">
            <a:spLocks/>
          </p:cNvSpPr>
          <p:nvPr/>
        </p:nvSpPr>
        <p:spPr>
          <a:xfrm>
            <a:off x="267370" y="328136"/>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r>
              <a:rPr lang="ru-RU" sz="2800" b="1" dirty="0">
                <a:solidFill>
                  <a:schemeClr val="bg1"/>
                </a:solidFill>
              </a:rPr>
              <a:t>РЕМОНТ</a:t>
            </a:r>
          </a:p>
        </p:txBody>
      </p:sp>
      <p:sp>
        <p:nvSpPr>
          <p:cNvPr id="17" name="Freeform 22">
            <a:extLst>
              <a:ext uri="{FF2B5EF4-FFF2-40B4-BE49-F238E27FC236}">
                <a16:creationId xmlns:a16="http://schemas.microsoft.com/office/drawing/2014/main" xmlns="" id="{8F104BEC-F3A1-244F-99E4-C58F3E5E6E52}"/>
              </a:ext>
            </a:extLst>
          </p:cNvPr>
          <p:cNvSpPr/>
          <p:nvPr/>
        </p:nvSpPr>
        <p:spPr>
          <a:xfrm rot="12419817">
            <a:off x="-2573178" y="-2978620"/>
            <a:ext cx="18031808" cy="7694036"/>
          </a:xfrm>
          <a:custGeom>
            <a:avLst/>
            <a:gdLst>
              <a:gd name="connsiteX0" fmla="*/ 10215615 w 12175385"/>
              <a:gd name="connsiteY0" fmla="*/ 0 h 5132388"/>
              <a:gd name="connsiteX1" fmla="*/ 12175385 w 12175385"/>
              <a:gd name="connsiteY1" fmla="*/ 1133839 h 5132388"/>
              <a:gd name="connsiteX2" fmla="*/ 12175385 w 12175385"/>
              <a:gd name="connsiteY2" fmla="*/ 1914889 h 5132388"/>
              <a:gd name="connsiteX3" fmla="*/ 10215615 w 12175385"/>
              <a:gd name="connsiteY3" fmla="*/ 781050 h 5132388"/>
              <a:gd name="connsiteX4" fmla="*/ 1857428 w 12175385"/>
              <a:gd name="connsiteY4" fmla="*/ 5132388 h 5132388"/>
              <a:gd name="connsiteX5" fmla="*/ 0 w 12175385"/>
              <a:gd name="connsiteY5" fmla="*/ 4157340 h 5132388"/>
              <a:gd name="connsiteX6" fmla="*/ 0 w 12175385"/>
              <a:gd name="connsiteY6" fmla="*/ 3376290 h 5132388"/>
              <a:gd name="connsiteX7" fmla="*/ 1857428 w 12175385"/>
              <a:gd name="connsiteY7" fmla="*/ 4351338 h 51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75385" h="5132388">
                <a:moveTo>
                  <a:pt x="10215615" y="0"/>
                </a:moveTo>
                <a:lnTo>
                  <a:pt x="12175385" y="1133839"/>
                </a:lnTo>
                <a:lnTo>
                  <a:pt x="12175385" y="1914889"/>
                </a:lnTo>
                <a:lnTo>
                  <a:pt x="10215615" y="781050"/>
                </a:lnTo>
                <a:lnTo>
                  <a:pt x="1857428" y="5132388"/>
                </a:lnTo>
                <a:lnTo>
                  <a:pt x="0" y="4157340"/>
                </a:lnTo>
                <a:lnTo>
                  <a:pt x="0" y="3376290"/>
                </a:lnTo>
                <a:lnTo>
                  <a:pt x="1857428" y="4351338"/>
                </a:lnTo>
                <a:close/>
              </a:path>
            </a:pathLst>
          </a:custGeom>
          <a:solidFill>
            <a:srgbClr val="0070C0"/>
          </a:solidFill>
          <a:ln>
            <a:noFill/>
          </a:ln>
          <a:effectLst>
            <a:outerShdw blurRad="76200" dist="50800" dir="5400000" algn="tl" rotWithShape="0">
              <a:schemeClr val="accent1">
                <a:lumMod val="75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46">
            <a:extLst>
              <a:ext uri="{FF2B5EF4-FFF2-40B4-BE49-F238E27FC236}">
                <a16:creationId xmlns:a16="http://schemas.microsoft.com/office/drawing/2014/main" xmlns="" id="{7BC94787-AB04-404B-9BAB-B963520D5FF0}"/>
              </a:ext>
            </a:extLst>
          </p:cNvPr>
          <p:cNvSpPr/>
          <p:nvPr/>
        </p:nvSpPr>
        <p:spPr>
          <a:xfrm>
            <a:off x="0" y="-5024"/>
            <a:ext cx="1863610" cy="1387793"/>
          </a:xfrm>
          <a:custGeom>
            <a:avLst/>
            <a:gdLst>
              <a:gd name="connsiteX0" fmla="*/ 0 w 1863609"/>
              <a:gd name="connsiteY0" fmla="*/ 0 h 1387792"/>
              <a:gd name="connsiteX1" fmla="*/ 1863609 w 1863609"/>
              <a:gd name="connsiteY1" fmla="*/ 990256 h 1387792"/>
              <a:gd name="connsiteX2" fmla="*/ 1113400 w 1863609"/>
              <a:gd name="connsiteY2" fmla="*/ 1387792 h 1387792"/>
              <a:gd name="connsiteX3" fmla="*/ 0 w 1863609"/>
              <a:gd name="connsiteY3" fmla="*/ 1387792 h 1387792"/>
            </a:gdLst>
            <a:ahLst/>
            <a:cxnLst>
              <a:cxn ang="0">
                <a:pos x="connsiteX0" y="connsiteY0"/>
              </a:cxn>
              <a:cxn ang="0">
                <a:pos x="connsiteX1" y="connsiteY1"/>
              </a:cxn>
              <a:cxn ang="0">
                <a:pos x="connsiteX2" y="connsiteY2"/>
              </a:cxn>
              <a:cxn ang="0">
                <a:pos x="connsiteX3" y="connsiteY3"/>
              </a:cxn>
            </a:cxnLst>
            <a:rect l="l" t="t" r="r" b="b"/>
            <a:pathLst>
              <a:path w="1863609" h="1387792">
                <a:moveTo>
                  <a:pt x="0" y="0"/>
                </a:moveTo>
                <a:lnTo>
                  <a:pt x="1863609" y="990256"/>
                </a:lnTo>
                <a:lnTo>
                  <a:pt x="1113400" y="1387792"/>
                </a:lnTo>
                <a:lnTo>
                  <a:pt x="0" y="1387792"/>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Рисунок 10">
            <a:extLst>
              <a:ext uri="{FF2B5EF4-FFF2-40B4-BE49-F238E27FC236}">
                <a16:creationId xmlns:a16="http://schemas.microsoft.com/office/drawing/2014/main" xmlns="" id="{124643CC-773E-4940-87FD-25D692E7CBEA}"/>
              </a:ext>
            </a:extLst>
          </p:cNvPr>
          <p:cNvPicPr>
            <a:picLocks noChangeAspect="1"/>
          </p:cNvPicPr>
          <p:nvPr/>
        </p:nvPicPr>
        <p:blipFill>
          <a:blip r:embed="rId2" cstate="print"/>
          <a:stretch>
            <a:fillRect/>
          </a:stretch>
        </p:blipFill>
        <p:spPr>
          <a:xfrm>
            <a:off x="267370" y="586151"/>
            <a:ext cx="743747" cy="543952"/>
          </a:xfrm>
          <a:prstGeom prst="rect">
            <a:avLst/>
          </a:prstGeom>
        </p:spPr>
      </p:pic>
      <p:sp>
        <p:nvSpPr>
          <p:cNvPr id="7" name="Заголовок 1">
            <a:extLst>
              <a:ext uri="{FF2B5EF4-FFF2-40B4-BE49-F238E27FC236}">
                <a16:creationId xmlns:a16="http://schemas.microsoft.com/office/drawing/2014/main" xmlns="" id="{16614483-D788-4B09-8D24-4D9A01DCFDEC}"/>
              </a:ext>
            </a:extLst>
          </p:cNvPr>
          <p:cNvSpPr txBox="1">
            <a:spLocks/>
          </p:cNvSpPr>
          <p:nvPr/>
        </p:nvSpPr>
        <p:spPr>
          <a:xfrm>
            <a:off x="1863610" y="669137"/>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endParaRPr lang="ru-RU" sz="2800" b="1" dirty="0">
              <a:solidFill>
                <a:schemeClr val="bg1"/>
              </a:solidFill>
              <a:latin typeface="+mn-lt"/>
            </a:endParaRPr>
          </a:p>
        </p:txBody>
      </p:sp>
      <p:graphicFrame>
        <p:nvGraphicFramePr>
          <p:cNvPr id="4" name="Схема 3">
            <a:extLst>
              <a:ext uri="{FF2B5EF4-FFF2-40B4-BE49-F238E27FC236}">
                <a16:creationId xmlns:a16="http://schemas.microsoft.com/office/drawing/2014/main" xmlns="" id="{F88740D3-F97E-40BE-BC2B-7DD9366219C5}"/>
              </a:ext>
            </a:extLst>
          </p:cNvPr>
          <p:cNvGraphicFramePr/>
          <p:nvPr>
            <p:extLst>
              <p:ext uri="{D42A27DB-BD31-4B8C-83A1-F6EECF244321}">
                <p14:modId xmlns:p14="http://schemas.microsoft.com/office/powerpoint/2010/main" val="2194923166"/>
              </p:ext>
            </p:extLst>
          </p:nvPr>
        </p:nvGraphicFramePr>
        <p:xfrm>
          <a:off x="0" y="0"/>
          <a:ext cx="12000656" cy="685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7651573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Заголовок 1">
            <a:extLst>
              <a:ext uri="{FF2B5EF4-FFF2-40B4-BE49-F238E27FC236}">
                <a16:creationId xmlns:a16="http://schemas.microsoft.com/office/drawing/2014/main" xmlns="" id="{5672858B-0C40-B842-A796-8568E232E9C5}"/>
              </a:ext>
            </a:extLst>
          </p:cNvPr>
          <p:cNvSpPr txBox="1">
            <a:spLocks/>
          </p:cNvSpPr>
          <p:nvPr/>
        </p:nvSpPr>
        <p:spPr>
          <a:xfrm>
            <a:off x="267370" y="328136"/>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r>
              <a:rPr lang="ru-RU" sz="2800" b="1" dirty="0">
                <a:solidFill>
                  <a:schemeClr val="bg1"/>
                </a:solidFill>
              </a:rPr>
              <a:t>РЕМОНТ</a:t>
            </a:r>
          </a:p>
        </p:txBody>
      </p:sp>
      <p:sp>
        <p:nvSpPr>
          <p:cNvPr id="17" name="Freeform 22">
            <a:extLst>
              <a:ext uri="{FF2B5EF4-FFF2-40B4-BE49-F238E27FC236}">
                <a16:creationId xmlns:a16="http://schemas.microsoft.com/office/drawing/2014/main" xmlns="" id="{8F104BEC-F3A1-244F-99E4-C58F3E5E6E52}"/>
              </a:ext>
            </a:extLst>
          </p:cNvPr>
          <p:cNvSpPr/>
          <p:nvPr/>
        </p:nvSpPr>
        <p:spPr>
          <a:xfrm rot="12419817">
            <a:off x="-2573178" y="-2978620"/>
            <a:ext cx="18031808" cy="7694036"/>
          </a:xfrm>
          <a:custGeom>
            <a:avLst/>
            <a:gdLst>
              <a:gd name="connsiteX0" fmla="*/ 10215615 w 12175385"/>
              <a:gd name="connsiteY0" fmla="*/ 0 h 5132388"/>
              <a:gd name="connsiteX1" fmla="*/ 12175385 w 12175385"/>
              <a:gd name="connsiteY1" fmla="*/ 1133839 h 5132388"/>
              <a:gd name="connsiteX2" fmla="*/ 12175385 w 12175385"/>
              <a:gd name="connsiteY2" fmla="*/ 1914889 h 5132388"/>
              <a:gd name="connsiteX3" fmla="*/ 10215615 w 12175385"/>
              <a:gd name="connsiteY3" fmla="*/ 781050 h 5132388"/>
              <a:gd name="connsiteX4" fmla="*/ 1857428 w 12175385"/>
              <a:gd name="connsiteY4" fmla="*/ 5132388 h 5132388"/>
              <a:gd name="connsiteX5" fmla="*/ 0 w 12175385"/>
              <a:gd name="connsiteY5" fmla="*/ 4157340 h 5132388"/>
              <a:gd name="connsiteX6" fmla="*/ 0 w 12175385"/>
              <a:gd name="connsiteY6" fmla="*/ 3376290 h 5132388"/>
              <a:gd name="connsiteX7" fmla="*/ 1857428 w 12175385"/>
              <a:gd name="connsiteY7" fmla="*/ 4351338 h 51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75385" h="5132388">
                <a:moveTo>
                  <a:pt x="10215615" y="0"/>
                </a:moveTo>
                <a:lnTo>
                  <a:pt x="12175385" y="1133839"/>
                </a:lnTo>
                <a:lnTo>
                  <a:pt x="12175385" y="1914889"/>
                </a:lnTo>
                <a:lnTo>
                  <a:pt x="10215615" y="781050"/>
                </a:lnTo>
                <a:lnTo>
                  <a:pt x="1857428" y="5132388"/>
                </a:lnTo>
                <a:lnTo>
                  <a:pt x="0" y="4157340"/>
                </a:lnTo>
                <a:lnTo>
                  <a:pt x="0" y="3376290"/>
                </a:lnTo>
                <a:lnTo>
                  <a:pt x="1857428" y="4351338"/>
                </a:lnTo>
                <a:close/>
              </a:path>
            </a:pathLst>
          </a:custGeom>
          <a:solidFill>
            <a:srgbClr val="0070C0"/>
          </a:solidFill>
          <a:ln>
            <a:noFill/>
          </a:ln>
          <a:effectLst>
            <a:outerShdw blurRad="76200" dist="50800" dir="5400000" algn="tl" rotWithShape="0">
              <a:schemeClr val="accent1">
                <a:lumMod val="75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46">
            <a:extLst>
              <a:ext uri="{FF2B5EF4-FFF2-40B4-BE49-F238E27FC236}">
                <a16:creationId xmlns:a16="http://schemas.microsoft.com/office/drawing/2014/main" xmlns="" id="{7BC94787-AB04-404B-9BAB-B963520D5FF0}"/>
              </a:ext>
            </a:extLst>
          </p:cNvPr>
          <p:cNvSpPr/>
          <p:nvPr/>
        </p:nvSpPr>
        <p:spPr>
          <a:xfrm>
            <a:off x="0" y="-5024"/>
            <a:ext cx="1863610" cy="1387793"/>
          </a:xfrm>
          <a:custGeom>
            <a:avLst/>
            <a:gdLst>
              <a:gd name="connsiteX0" fmla="*/ 0 w 1863609"/>
              <a:gd name="connsiteY0" fmla="*/ 0 h 1387792"/>
              <a:gd name="connsiteX1" fmla="*/ 1863609 w 1863609"/>
              <a:gd name="connsiteY1" fmla="*/ 990256 h 1387792"/>
              <a:gd name="connsiteX2" fmla="*/ 1113400 w 1863609"/>
              <a:gd name="connsiteY2" fmla="*/ 1387792 h 1387792"/>
              <a:gd name="connsiteX3" fmla="*/ 0 w 1863609"/>
              <a:gd name="connsiteY3" fmla="*/ 1387792 h 1387792"/>
            </a:gdLst>
            <a:ahLst/>
            <a:cxnLst>
              <a:cxn ang="0">
                <a:pos x="connsiteX0" y="connsiteY0"/>
              </a:cxn>
              <a:cxn ang="0">
                <a:pos x="connsiteX1" y="connsiteY1"/>
              </a:cxn>
              <a:cxn ang="0">
                <a:pos x="connsiteX2" y="connsiteY2"/>
              </a:cxn>
              <a:cxn ang="0">
                <a:pos x="connsiteX3" y="connsiteY3"/>
              </a:cxn>
            </a:cxnLst>
            <a:rect l="l" t="t" r="r" b="b"/>
            <a:pathLst>
              <a:path w="1863609" h="1387792">
                <a:moveTo>
                  <a:pt x="0" y="0"/>
                </a:moveTo>
                <a:lnTo>
                  <a:pt x="1863609" y="990256"/>
                </a:lnTo>
                <a:lnTo>
                  <a:pt x="1113400" y="1387792"/>
                </a:lnTo>
                <a:lnTo>
                  <a:pt x="0" y="1387792"/>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Рисунок 10">
            <a:extLst>
              <a:ext uri="{FF2B5EF4-FFF2-40B4-BE49-F238E27FC236}">
                <a16:creationId xmlns:a16="http://schemas.microsoft.com/office/drawing/2014/main" xmlns="" id="{124643CC-773E-4940-87FD-25D692E7CBEA}"/>
              </a:ext>
            </a:extLst>
          </p:cNvPr>
          <p:cNvPicPr>
            <a:picLocks noChangeAspect="1"/>
          </p:cNvPicPr>
          <p:nvPr/>
        </p:nvPicPr>
        <p:blipFill>
          <a:blip r:embed="rId2" cstate="print"/>
          <a:stretch>
            <a:fillRect/>
          </a:stretch>
        </p:blipFill>
        <p:spPr>
          <a:xfrm>
            <a:off x="267370" y="586151"/>
            <a:ext cx="743747" cy="543952"/>
          </a:xfrm>
          <a:prstGeom prst="rect">
            <a:avLst/>
          </a:prstGeom>
        </p:spPr>
      </p:pic>
      <p:sp>
        <p:nvSpPr>
          <p:cNvPr id="7" name="Заголовок 1">
            <a:extLst>
              <a:ext uri="{FF2B5EF4-FFF2-40B4-BE49-F238E27FC236}">
                <a16:creationId xmlns:a16="http://schemas.microsoft.com/office/drawing/2014/main" xmlns="" id="{16614483-D788-4B09-8D24-4D9A01DCFDEC}"/>
              </a:ext>
            </a:extLst>
          </p:cNvPr>
          <p:cNvSpPr txBox="1">
            <a:spLocks/>
          </p:cNvSpPr>
          <p:nvPr/>
        </p:nvSpPr>
        <p:spPr>
          <a:xfrm>
            <a:off x="1863610" y="669137"/>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endParaRPr lang="ru-RU" sz="2800" b="1" dirty="0">
              <a:solidFill>
                <a:schemeClr val="bg1"/>
              </a:solidFill>
              <a:latin typeface="+mn-lt"/>
            </a:endParaRPr>
          </a:p>
        </p:txBody>
      </p:sp>
      <p:graphicFrame>
        <p:nvGraphicFramePr>
          <p:cNvPr id="4" name="Схема 3">
            <a:extLst>
              <a:ext uri="{FF2B5EF4-FFF2-40B4-BE49-F238E27FC236}">
                <a16:creationId xmlns:a16="http://schemas.microsoft.com/office/drawing/2014/main" xmlns="" id="{F88740D3-F97E-40BE-BC2B-7DD9366219C5}"/>
              </a:ext>
            </a:extLst>
          </p:cNvPr>
          <p:cNvGraphicFramePr/>
          <p:nvPr>
            <p:extLst>
              <p:ext uri="{D42A27DB-BD31-4B8C-83A1-F6EECF244321}">
                <p14:modId xmlns:p14="http://schemas.microsoft.com/office/powerpoint/2010/main" val="2194923166"/>
              </p:ext>
            </p:extLst>
          </p:nvPr>
        </p:nvGraphicFramePr>
        <p:xfrm>
          <a:off x="0" y="1196752"/>
          <a:ext cx="12000656" cy="56612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7651573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Заголовок 1">
            <a:extLst>
              <a:ext uri="{FF2B5EF4-FFF2-40B4-BE49-F238E27FC236}">
                <a16:creationId xmlns:a16="http://schemas.microsoft.com/office/drawing/2014/main" xmlns="" id="{5672858B-0C40-B842-A796-8568E232E9C5}"/>
              </a:ext>
            </a:extLst>
          </p:cNvPr>
          <p:cNvSpPr txBox="1">
            <a:spLocks/>
          </p:cNvSpPr>
          <p:nvPr/>
        </p:nvSpPr>
        <p:spPr>
          <a:xfrm>
            <a:off x="267370" y="328136"/>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r>
              <a:rPr lang="ru-RU" sz="2800" b="1" dirty="0">
                <a:solidFill>
                  <a:schemeClr val="bg1"/>
                </a:solidFill>
              </a:rPr>
              <a:t>РЕМОНТ</a:t>
            </a:r>
          </a:p>
        </p:txBody>
      </p:sp>
      <p:sp>
        <p:nvSpPr>
          <p:cNvPr id="17" name="Freeform 22">
            <a:extLst>
              <a:ext uri="{FF2B5EF4-FFF2-40B4-BE49-F238E27FC236}">
                <a16:creationId xmlns:a16="http://schemas.microsoft.com/office/drawing/2014/main" xmlns="" id="{8F104BEC-F3A1-244F-99E4-C58F3E5E6E52}"/>
              </a:ext>
            </a:extLst>
          </p:cNvPr>
          <p:cNvSpPr/>
          <p:nvPr/>
        </p:nvSpPr>
        <p:spPr>
          <a:xfrm rot="12419817">
            <a:off x="-2573178" y="-2978620"/>
            <a:ext cx="18031808" cy="7694036"/>
          </a:xfrm>
          <a:custGeom>
            <a:avLst/>
            <a:gdLst>
              <a:gd name="connsiteX0" fmla="*/ 10215615 w 12175385"/>
              <a:gd name="connsiteY0" fmla="*/ 0 h 5132388"/>
              <a:gd name="connsiteX1" fmla="*/ 12175385 w 12175385"/>
              <a:gd name="connsiteY1" fmla="*/ 1133839 h 5132388"/>
              <a:gd name="connsiteX2" fmla="*/ 12175385 w 12175385"/>
              <a:gd name="connsiteY2" fmla="*/ 1914889 h 5132388"/>
              <a:gd name="connsiteX3" fmla="*/ 10215615 w 12175385"/>
              <a:gd name="connsiteY3" fmla="*/ 781050 h 5132388"/>
              <a:gd name="connsiteX4" fmla="*/ 1857428 w 12175385"/>
              <a:gd name="connsiteY4" fmla="*/ 5132388 h 5132388"/>
              <a:gd name="connsiteX5" fmla="*/ 0 w 12175385"/>
              <a:gd name="connsiteY5" fmla="*/ 4157340 h 5132388"/>
              <a:gd name="connsiteX6" fmla="*/ 0 w 12175385"/>
              <a:gd name="connsiteY6" fmla="*/ 3376290 h 5132388"/>
              <a:gd name="connsiteX7" fmla="*/ 1857428 w 12175385"/>
              <a:gd name="connsiteY7" fmla="*/ 4351338 h 51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75385" h="5132388">
                <a:moveTo>
                  <a:pt x="10215615" y="0"/>
                </a:moveTo>
                <a:lnTo>
                  <a:pt x="12175385" y="1133839"/>
                </a:lnTo>
                <a:lnTo>
                  <a:pt x="12175385" y="1914889"/>
                </a:lnTo>
                <a:lnTo>
                  <a:pt x="10215615" y="781050"/>
                </a:lnTo>
                <a:lnTo>
                  <a:pt x="1857428" y="5132388"/>
                </a:lnTo>
                <a:lnTo>
                  <a:pt x="0" y="4157340"/>
                </a:lnTo>
                <a:lnTo>
                  <a:pt x="0" y="3376290"/>
                </a:lnTo>
                <a:lnTo>
                  <a:pt x="1857428" y="4351338"/>
                </a:lnTo>
                <a:close/>
              </a:path>
            </a:pathLst>
          </a:custGeom>
          <a:solidFill>
            <a:srgbClr val="0070C0"/>
          </a:solidFill>
          <a:ln>
            <a:noFill/>
          </a:ln>
          <a:effectLst>
            <a:outerShdw blurRad="76200" dist="50800" dir="5400000" algn="tl" rotWithShape="0">
              <a:schemeClr val="accent1">
                <a:lumMod val="75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46">
            <a:extLst>
              <a:ext uri="{FF2B5EF4-FFF2-40B4-BE49-F238E27FC236}">
                <a16:creationId xmlns:a16="http://schemas.microsoft.com/office/drawing/2014/main" xmlns="" id="{7BC94787-AB04-404B-9BAB-B963520D5FF0}"/>
              </a:ext>
            </a:extLst>
          </p:cNvPr>
          <p:cNvSpPr/>
          <p:nvPr/>
        </p:nvSpPr>
        <p:spPr>
          <a:xfrm>
            <a:off x="0" y="-5024"/>
            <a:ext cx="1863610" cy="1387793"/>
          </a:xfrm>
          <a:custGeom>
            <a:avLst/>
            <a:gdLst>
              <a:gd name="connsiteX0" fmla="*/ 0 w 1863609"/>
              <a:gd name="connsiteY0" fmla="*/ 0 h 1387792"/>
              <a:gd name="connsiteX1" fmla="*/ 1863609 w 1863609"/>
              <a:gd name="connsiteY1" fmla="*/ 990256 h 1387792"/>
              <a:gd name="connsiteX2" fmla="*/ 1113400 w 1863609"/>
              <a:gd name="connsiteY2" fmla="*/ 1387792 h 1387792"/>
              <a:gd name="connsiteX3" fmla="*/ 0 w 1863609"/>
              <a:gd name="connsiteY3" fmla="*/ 1387792 h 1387792"/>
            </a:gdLst>
            <a:ahLst/>
            <a:cxnLst>
              <a:cxn ang="0">
                <a:pos x="connsiteX0" y="connsiteY0"/>
              </a:cxn>
              <a:cxn ang="0">
                <a:pos x="connsiteX1" y="connsiteY1"/>
              </a:cxn>
              <a:cxn ang="0">
                <a:pos x="connsiteX2" y="connsiteY2"/>
              </a:cxn>
              <a:cxn ang="0">
                <a:pos x="connsiteX3" y="connsiteY3"/>
              </a:cxn>
            </a:cxnLst>
            <a:rect l="l" t="t" r="r" b="b"/>
            <a:pathLst>
              <a:path w="1863609" h="1387792">
                <a:moveTo>
                  <a:pt x="0" y="0"/>
                </a:moveTo>
                <a:lnTo>
                  <a:pt x="1863609" y="990256"/>
                </a:lnTo>
                <a:lnTo>
                  <a:pt x="1113400" y="1387792"/>
                </a:lnTo>
                <a:lnTo>
                  <a:pt x="0" y="1387792"/>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Рисунок 10">
            <a:extLst>
              <a:ext uri="{FF2B5EF4-FFF2-40B4-BE49-F238E27FC236}">
                <a16:creationId xmlns:a16="http://schemas.microsoft.com/office/drawing/2014/main" xmlns="" id="{124643CC-773E-4940-87FD-25D692E7CBEA}"/>
              </a:ext>
            </a:extLst>
          </p:cNvPr>
          <p:cNvPicPr>
            <a:picLocks noChangeAspect="1"/>
          </p:cNvPicPr>
          <p:nvPr/>
        </p:nvPicPr>
        <p:blipFill>
          <a:blip r:embed="rId2" cstate="print"/>
          <a:stretch>
            <a:fillRect/>
          </a:stretch>
        </p:blipFill>
        <p:spPr>
          <a:xfrm>
            <a:off x="267370" y="586151"/>
            <a:ext cx="743747" cy="543952"/>
          </a:xfrm>
          <a:prstGeom prst="rect">
            <a:avLst/>
          </a:prstGeom>
        </p:spPr>
      </p:pic>
      <p:sp>
        <p:nvSpPr>
          <p:cNvPr id="7" name="Заголовок 1">
            <a:extLst>
              <a:ext uri="{FF2B5EF4-FFF2-40B4-BE49-F238E27FC236}">
                <a16:creationId xmlns:a16="http://schemas.microsoft.com/office/drawing/2014/main" xmlns="" id="{16614483-D788-4B09-8D24-4D9A01DCFDEC}"/>
              </a:ext>
            </a:extLst>
          </p:cNvPr>
          <p:cNvSpPr txBox="1">
            <a:spLocks/>
          </p:cNvSpPr>
          <p:nvPr/>
        </p:nvSpPr>
        <p:spPr>
          <a:xfrm>
            <a:off x="839416" y="476672"/>
            <a:ext cx="10297144" cy="5832648"/>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r>
              <a:rPr lang="ru-RU" sz="2800" b="1" dirty="0" smtClean="0">
                <a:solidFill>
                  <a:schemeClr val="bg1"/>
                </a:solidFill>
                <a:latin typeface="+mn-lt"/>
              </a:rPr>
              <a:t>Вопросы для контроля:</a:t>
            </a:r>
          </a:p>
          <a:p>
            <a:endParaRPr lang="ru-RU" sz="2800" dirty="0" smtClean="0"/>
          </a:p>
          <a:p>
            <a:r>
              <a:rPr lang="ru-RU" sz="2800" dirty="0" smtClean="0"/>
              <a:t>1</a:t>
            </a:r>
            <a:r>
              <a:rPr lang="ru-RU" sz="2800" dirty="0" smtClean="0">
                <a:latin typeface="Times New Roman" pitchFamily="18" charset="0"/>
                <a:cs typeface="Times New Roman" pitchFamily="18" charset="0"/>
              </a:rPr>
              <a:t>. В чем основные особенности средневековой философии? </a:t>
            </a:r>
          </a:p>
          <a:p>
            <a:r>
              <a:rPr lang="ru-RU" sz="2800" dirty="0" smtClean="0">
                <a:latin typeface="Times New Roman" pitchFamily="18" charset="0"/>
                <a:cs typeface="Times New Roman" pitchFamily="18" charset="0"/>
              </a:rPr>
              <a:t>2. В чем заключаются причины непримиримой вражды язычников и христиан? </a:t>
            </a:r>
          </a:p>
          <a:p>
            <a:r>
              <a:rPr lang="ru-RU" sz="2800" dirty="0" smtClean="0">
                <a:latin typeface="Times New Roman" pitchFamily="18" charset="0"/>
                <a:cs typeface="Times New Roman" pitchFamily="18" charset="0"/>
              </a:rPr>
              <a:t>3. Каковы основные различия их мировоззрения? </a:t>
            </a:r>
            <a:r>
              <a:rPr lang="ru-RU" sz="2800" b="1" dirty="0" smtClean="0">
                <a:latin typeface="Times New Roman" pitchFamily="18" charset="0"/>
                <a:cs typeface="Times New Roman" pitchFamily="18" charset="0"/>
              </a:rPr>
              <a:t> </a:t>
            </a:r>
            <a:endParaRPr lang="ru-RU" sz="2800" dirty="0" smtClean="0">
              <a:latin typeface="Times New Roman" pitchFamily="18" charset="0"/>
              <a:cs typeface="Times New Roman" pitchFamily="18" charset="0"/>
            </a:endParaRPr>
          </a:p>
          <a:p>
            <a:r>
              <a:rPr lang="ru-RU" sz="2800" dirty="0" smtClean="0">
                <a:latin typeface="Times New Roman" pitchFamily="18" charset="0"/>
                <a:cs typeface="Times New Roman" pitchFamily="18" charset="0"/>
              </a:rPr>
              <a:t>4. Дайте определения понятиям </a:t>
            </a:r>
            <a:r>
              <a:rPr lang="ru-RU" sz="2800" dirty="0" err="1" smtClean="0">
                <a:latin typeface="Times New Roman" pitchFamily="18" charset="0"/>
                <a:cs typeface="Times New Roman" pitchFamily="18" charset="0"/>
              </a:rPr>
              <a:t>теологизм</a:t>
            </a:r>
            <a:r>
              <a:rPr lang="ru-RU" sz="2800" dirty="0" smtClean="0">
                <a:latin typeface="Times New Roman" pitchFamily="18" charset="0"/>
                <a:cs typeface="Times New Roman" pitchFamily="18" charset="0"/>
              </a:rPr>
              <a:t>, креационизм, дуализм. </a:t>
            </a:r>
          </a:p>
          <a:p>
            <a:r>
              <a:rPr lang="ru-RU" sz="2800" dirty="0" smtClean="0">
                <a:latin typeface="Times New Roman" pitchFamily="18" charset="0"/>
                <a:cs typeface="Times New Roman" pitchFamily="18" charset="0"/>
              </a:rPr>
              <a:t>5. В чем отличия, по Августину, Града Божьего от Града Земного? </a:t>
            </a:r>
          </a:p>
          <a:p>
            <a:r>
              <a:rPr lang="ru-RU" sz="2800" dirty="0" smtClean="0">
                <a:latin typeface="Times New Roman" pitchFamily="18" charset="0"/>
                <a:cs typeface="Times New Roman" pitchFamily="18" charset="0"/>
              </a:rPr>
              <a:t>6. Как соотносятся с античной философией представления Фомы Аквинского? </a:t>
            </a:r>
          </a:p>
          <a:p>
            <a:pPr algn="l">
              <a:defRPr/>
            </a:pPr>
            <a:endParaRPr lang="ru-RU" sz="2800" b="1" dirty="0">
              <a:solidFill>
                <a:schemeClr val="bg1"/>
              </a:solidFill>
              <a:latin typeface="+mn-lt"/>
            </a:endParaRPr>
          </a:p>
        </p:txBody>
      </p:sp>
    </p:spTree>
    <p:extLst>
      <p:ext uri="{BB962C8B-B14F-4D97-AF65-F5344CB8AC3E}">
        <p14:creationId xmlns:p14="http://schemas.microsoft.com/office/powerpoint/2010/main" val="15765157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Заголовок 1">
            <a:extLst>
              <a:ext uri="{FF2B5EF4-FFF2-40B4-BE49-F238E27FC236}">
                <a16:creationId xmlns:a16="http://schemas.microsoft.com/office/drawing/2014/main" xmlns="" id="{5672858B-0C40-B842-A796-8568E232E9C5}"/>
              </a:ext>
            </a:extLst>
          </p:cNvPr>
          <p:cNvSpPr txBox="1">
            <a:spLocks/>
          </p:cNvSpPr>
          <p:nvPr/>
        </p:nvSpPr>
        <p:spPr>
          <a:xfrm>
            <a:off x="267370" y="328136"/>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r>
              <a:rPr lang="ru-RU" sz="2800" b="1" dirty="0">
                <a:solidFill>
                  <a:schemeClr val="bg1"/>
                </a:solidFill>
              </a:rPr>
              <a:t>РЕМОНТ</a:t>
            </a:r>
          </a:p>
        </p:txBody>
      </p:sp>
      <p:sp>
        <p:nvSpPr>
          <p:cNvPr id="17" name="Freeform 22">
            <a:extLst>
              <a:ext uri="{FF2B5EF4-FFF2-40B4-BE49-F238E27FC236}">
                <a16:creationId xmlns:a16="http://schemas.microsoft.com/office/drawing/2014/main" xmlns="" id="{8F104BEC-F3A1-244F-99E4-C58F3E5E6E52}"/>
              </a:ext>
            </a:extLst>
          </p:cNvPr>
          <p:cNvSpPr/>
          <p:nvPr/>
        </p:nvSpPr>
        <p:spPr>
          <a:xfrm rot="12419817">
            <a:off x="-2682191" y="-3094559"/>
            <a:ext cx="18031808" cy="7694036"/>
          </a:xfrm>
          <a:custGeom>
            <a:avLst/>
            <a:gdLst>
              <a:gd name="connsiteX0" fmla="*/ 10215615 w 12175385"/>
              <a:gd name="connsiteY0" fmla="*/ 0 h 5132388"/>
              <a:gd name="connsiteX1" fmla="*/ 12175385 w 12175385"/>
              <a:gd name="connsiteY1" fmla="*/ 1133839 h 5132388"/>
              <a:gd name="connsiteX2" fmla="*/ 12175385 w 12175385"/>
              <a:gd name="connsiteY2" fmla="*/ 1914889 h 5132388"/>
              <a:gd name="connsiteX3" fmla="*/ 10215615 w 12175385"/>
              <a:gd name="connsiteY3" fmla="*/ 781050 h 5132388"/>
              <a:gd name="connsiteX4" fmla="*/ 1857428 w 12175385"/>
              <a:gd name="connsiteY4" fmla="*/ 5132388 h 5132388"/>
              <a:gd name="connsiteX5" fmla="*/ 0 w 12175385"/>
              <a:gd name="connsiteY5" fmla="*/ 4157340 h 5132388"/>
              <a:gd name="connsiteX6" fmla="*/ 0 w 12175385"/>
              <a:gd name="connsiteY6" fmla="*/ 3376290 h 5132388"/>
              <a:gd name="connsiteX7" fmla="*/ 1857428 w 12175385"/>
              <a:gd name="connsiteY7" fmla="*/ 4351338 h 51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75385" h="5132388">
                <a:moveTo>
                  <a:pt x="10215615" y="0"/>
                </a:moveTo>
                <a:lnTo>
                  <a:pt x="12175385" y="1133839"/>
                </a:lnTo>
                <a:lnTo>
                  <a:pt x="12175385" y="1914889"/>
                </a:lnTo>
                <a:lnTo>
                  <a:pt x="10215615" y="781050"/>
                </a:lnTo>
                <a:lnTo>
                  <a:pt x="1857428" y="5132388"/>
                </a:lnTo>
                <a:lnTo>
                  <a:pt x="0" y="4157340"/>
                </a:lnTo>
                <a:lnTo>
                  <a:pt x="0" y="3376290"/>
                </a:lnTo>
                <a:lnTo>
                  <a:pt x="1857428" y="4351338"/>
                </a:lnTo>
                <a:close/>
              </a:path>
            </a:pathLst>
          </a:custGeom>
          <a:solidFill>
            <a:srgbClr val="0070C0"/>
          </a:solidFill>
          <a:ln>
            <a:noFill/>
          </a:ln>
          <a:effectLst>
            <a:outerShdw blurRad="76200" dist="50800" dir="5400000" algn="tl" rotWithShape="0">
              <a:schemeClr val="accent1">
                <a:lumMod val="75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46">
            <a:extLst>
              <a:ext uri="{FF2B5EF4-FFF2-40B4-BE49-F238E27FC236}">
                <a16:creationId xmlns:a16="http://schemas.microsoft.com/office/drawing/2014/main" xmlns="" id="{7BC94787-AB04-404B-9BAB-B963520D5FF0}"/>
              </a:ext>
            </a:extLst>
          </p:cNvPr>
          <p:cNvSpPr/>
          <p:nvPr/>
        </p:nvSpPr>
        <p:spPr>
          <a:xfrm>
            <a:off x="0" y="-5024"/>
            <a:ext cx="1863610" cy="1387793"/>
          </a:xfrm>
          <a:custGeom>
            <a:avLst/>
            <a:gdLst>
              <a:gd name="connsiteX0" fmla="*/ 0 w 1863609"/>
              <a:gd name="connsiteY0" fmla="*/ 0 h 1387792"/>
              <a:gd name="connsiteX1" fmla="*/ 1863609 w 1863609"/>
              <a:gd name="connsiteY1" fmla="*/ 990256 h 1387792"/>
              <a:gd name="connsiteX2" fmla="*/ 1113400 w 1863609"/>
              <a:gd name="connsiteY2" fmla="*/ 1387792 h 1387792"/>
              <a:gd name="connsiteX3" fmla="*/ 0 w 1863609"/>
              <a:gd name="connsiteY3" fmla="*/ 1387792 h 1387792"/>
            </a:gdLst>
            <a:ahLst/>
            <a:cxnLst>
              <a:cxn ang="0">
                <a:pos x="connsiteX0" y="connsiteY0"/>
              </a:cxn>
              <a:cxn ang="0">
                <a:pos x="connsiteX1" y="connsiteY1"/>
              </a:cxn>
              <a:cxn ang="0">
                <a:pos x="connsiteX2" y="connsiteY2"/>
              </a:cxn>
              <a:cxn ang="0">
                <a:pos x="connsiteX3" y="connsiteY3"/>
              </a:cxn>
            </a:cxnLst>
            <a:rect l="l" t="t" r="r" b="b"/>
            <a:pathLst>
              <a:path w="1863609" h="1387792">
                <a:moveTo>
                  <a:pt x="0" y="0"/>
                </a:moveTo>
                <a:lnTo>
                  <a:pt x="1863609" y="990256"/>
                </a:lnTo>
                <a:lnTo>
                  <a:pt x="1113400" y="1387792"/>
                </a:lnTo>
                <a:lnTo>
                  <a:pt x="0" y="1387792"/>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Рисунок 10">
            <a:extLst>
              <a:ext uri="{FF2B5EF4-FFF2-40B4-BE49-F238E27FC236}">
                <a16:creationId xmlns:a16="http://schemas.microsoft.com/office/drawing/2014/main" xmlns="" id="{124643CC-773E-4940-87FD-25D692E7CBEA}"/>
              </a:ext>
            </a:extLst>
          </p:cNvPr>
          <p:cNvPicPr>
            <a:picLocks noChangeAspect="1"/>
          </p:cNvPicPr>
          <p:nvPr/>
        </p:nvPicPr>
        <p:blipFill>
          <a:blip r:embed="rId2" cstate="print"/>
          <a:stretch>
            <a:fillRect/>
          </a:stretch>
        </p:blipFill>
        <p:spPr>
          <a:xfrm>
            <a:off x="267370" y="586151"/>
            <a:ext cx="743747" cy="543952"/>
          </a:xfrm>
          <a:prstGeom prst="rect">
            <a:avLst/>
          </a:prstGeom>
        </p:spPr>
      </p:pic>
      <p:sp>
        <p:nvSpPr>
          <p:cNvPr id="7" name="Заголовок 1">
            <a:extLst>
              <a:ext uri="{FF2B5EF4-FFF2-40B4-BE49-F238E27FC236}">
                <a16:creationId xmlns:a16="http://schemas.microsoft.com/office/drawing/2014/main" xmlns="" id="{16614483-D788-4B09-8D24-4D9A01DCFDEC}"/>
              </a:ext>
            </a:extLst>
          </p:cNvPr>
          <p:cNvSpPr txBox="1">
            <a:spLocks/>
          </p:cNvSpPr>
          <p:nvPr/>
        </p:nvSpPr>
        <p:spPr>
          <a:xfrm>
            <a:off x="2262857" y="645966"/>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endParaRPr lang="ru-RU" sz="2800" b="1" dirty="0">
              <a:solidFill>
                <a:schemeClr val="bg1"/>
              </a:solidFill>
              <a:latin typeface="+mn-lt"/>
            </a:endParaRPr>
          </a:p>
        </p:txBody>
      </p:sp>
      <p:graphicFrame>
        <p:nvGraphicFramePr>
          <p:cNvPr id="4" name="Схема 3">
            <a:extLst>
              <a:ext uri="{FF2B5EF4-FFF2-40B4-BE49-F238E27FC236}">
                <a16:creationId xmlns:a16="http://schemas.microsoft.com/office/drawing/2014/main" xmlns="" id="{F88740D3-F97E-40BE-BC2B-7DD9366219C5}"/>
              </a:ext>
            </a:extLst>
          </p:cNvPr>
          <p:cNvGraphicFramePr/>
          <p:nvPr>
            <p:extLst>
              <p:ext uri="{D42A27DB-BD31-4B8C-83A1-F6EECF244321}">
                <p14:modId xmlns:p14="http://schemas.microsoft.com/office/powerpoint/2010/main" val="1778083058"/>
              </p:ext>
            </p:extLst>
          </p:nvPr>
        </p:nvGraphicFramePr>
        <p:xfrm>
          <a:off x="191344" y="548680"/>
          <a:ext cx="11589270" cy="57337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7091564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Заголовок 1">
            <a:extLst>
              <a:ext uri="{FF2B5EF4-FFF2-40B4-BE49-F238E27FC236}">
                <a16:creationId xmlns:a16="http://schemas.microsoft.com/office/drawing/2014/main" xmlns="" id="{5672858B-0C40-B842-A796-8568E232E9C5}"/>
              </a:ext>
            </a:extLst>
          </p:cNvPr>
          <p:cNvSpPr txBox="1">
            <a:spLocks/>
          </p:cNvSpPr>
          <p:nvPr/>
        </p:nvSpPr>
        <p:spPr>
          <a:xfrm>
            <a:off x="267370" y="328136"/>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r>
              <a:rPr lang="ru-RU" sz="2800" b="1" dirty="0">
                <a:solidFill>
                  <a:schemeClr val="bg1"/>
                </a:solidFill>
              </a:rPr>
              <a:t>РЕМОНТ</a:t>
            </a:r>
          </a:p>
        </p:txBody>
      </p:sp>
      <p:sp>
        <p:nvSpPr>
          <p:cNvPr id="17" name="Freeform 22">
            <a:extLst>
              <a:ext uri="{FF2B5EF4-FFF2-40B4-BE49-F238E27FC236}">
                <a16:creationId xmlns:a16="http://schemas.microsoft.com/office/drawing/2014/main" xmlns="" id="{8F104BEC-F3A1-244F-99E4-C58F3E5E6E52}"/>
              </a:ext>
            </a:extLst>
          </p:cNvPr>
          <p:cNvSpPr/>
          <p:nvPr/>
        </p:nvSpPr>
        <p:spPr>
          <a:xfrm rot="12419817">
            <a:off x="-2573178" y="-2978620"/>
            <a:ext cx="18031808" cy="7694036"/>
          </a:xfrm>
          <a:custGeom>
            <a:avLst/>
            <a:gdLst>
              <a:gd name="connsiteX0" fmla="*/ 10215615 w 12175385"/>
              <a:gd name="connsiteY0" fmla="*/ 0 h 5132388"/>
              <a:gd name="connsiteX1" fmla="*/ 12175385 w 12175385"/>
              <a:gd name="connsiteY1" fmla="*/ 1133839 h 5132388"/>
              <a:gd name="connsiteX2" fmla="*/ 12175385 w 12175385"/>
              <a:gd name="connsiteY2" fmla="*/ 1914889 h 5132388"/>
              <a:gd name="connsiteX3" fmla="*/ 10215615 w 12175385"/>
              <a:gd name="connsiteY3" fmla="*/ 781050 h 5132388"/>
              <a:gd name="connsiteX4" fmla="*/ 1857428 w 12175385"/>
              <a:gd name="connsiteY4" fmla="*/ 5132388 h 5132388"/>
              <a:gd name="connsiteX5" fmla="*/ 0 w 12175385"/>
              <a:gd name="connsiteY5" fmla="*/ 4157340 h 5132388"/>
              <a:gd name="connsiteX6" fmla="*/ 0 w 12175385"/>
              <a:gd name="connsiteY6" fmla="*/ 3376290 h 5132388"/>
              <a:gd name="connsiteX7" fmla="*/ 1857428 w 12175385"/>
              <a:gd name="connsiteY7" fmla="*/ 4351338 h 51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75385" h="5132388">
                <a:moveTo>
                  <a:pt x="10215615" y="0"/>
                </a:moveTo>
                <a:lnTo>
                  <a:pt x="12175385" y="1133839"/>
                </a:lnTo>
                <a:lnTo>
                  <a:pt x="12175385" y="1914889"/>
                </a:lnTo>
                <a:lnTo>
                  <a:pt x="10215615" y="781050"/>
                </a:lnTo>
                <a:lnTo>
                  <a:pt x="1857428" y="5132388"/>
                </a:lnTo>
                <a:lnTo>
                  <a:pt x="0" y="4157340"/>
                </a:lnTo>
                <a:lnTo>
                  <a:pt x="0" y="3376290"/>
                </a:lnTo>
                <a:lnTo>
                  <a:pt x="1857428" y="4351338"/>
                </a:lnTo>
                <a:close/>
              </a:path>
            </a:pathLst>
          </a:custGeom>
          <a:solidFill>
            <a:srgbClr val="0070C0"/>
          </a:solidFill>
          <a:ln>
            <a:noFill/>
          </a:ln>
          <a:effectLst>
            <a:outerShdw blurRad="76200" dist="50800" dir="5400000" algn="tl" rotWithShape="0">
              <a:schemeClr val="accent1">
                <a:lumMod val="75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46">
            <a:extLst>
              <a:ext uri="{FF2B5EF4-FFF2-40B4-BE49-F238E27FC236}">
                <a16:creationId xmlns:a16="http://schemas.microsoft.com/office/drawing/2014/main" xmlns="" id="{7BC94787-AB04-404B-9BAB-B963520D5FF0}"/>
              </a:ext>
            </a:extLst>
          </p:cNvPr>
          <p:cNvSpPr/>
          <p:nvPr/>
        </p:nvSpPr>
        <p:spPr>
          <a:xfrm>
            <a:off x="0" y="-5024"/>
            <a:ext cx="1863610" cy="1387793"/>
          </a:xfrm>
          <a:custGeom>
            <a:avLst/>
            <a:gdLst>
              <a:gd name="connsiteX0" fmla="*/ 0 w 1863609"/>
              <a:gd name="connsiteY0" fmla="*/ 0 h 1387792"/>
              <a:gd name="connsiteX1" fmla="*/ 1863609 w 1863609"/>
              <a:gd name="connsiteY1" fmla="*/ 990256 h 1387792"/>
              <a:gd name="connsiteX2" fmla="*/ 1113400 w 1863609"/>
              <a:gd name="connsiteY2" fmla="*/ 1387792 h 1387792"/>
              <a:gd name="connsiteX3" fmla="*/ 0 w 1863609"/>
              <a:gd name="connsiteY3" fmla="*/ 1387792 h 1387792"/>
            </a:gdLst>
            <a:ahLst/>
            <a:cxnLst>
              <a:cxn ang="0">
                <a:pos x="connsiteX0" y="connsiteY0"/>
              </a:cxn>
              <a:cxn ang="0">
                <a:pos x="connsiteX1" y="connsiteY1"/>
              </a:cxn>
              <a:cxn ang="0">
                <a:pos x="connsiteX2" y="connsiteY2"/>
              </a:cxn>
              <a:cxn ang="0">
                <a:pos x="connsiteX3" y="connsiteY3"/>
              </a:cxn>
            </a:cxnLst>
            <a:rect l="l" t="t" r="r" b="b"/>
            <a:pathLst>
              <a:path w="1863609" h="1387792">
                <a:moveTo>
                  <a:pt x="0" y="0"/>
                </a:moveTo>
                <a:lnTo>
                  <a:pt x="1863609" y="990256"/>
                </a:lnTo>
                <a:lnTo>
                  <a:pt x="1113400" y="1387792"/>
                </a:lnTo>
                <a:lnTo>
                  <a:pt x="0" y="1387792"/>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Рисунок 10">
            <a:extLst>
              <a:ext uri="{FF2B5EF4-FFF2-40B4-BE49-F238E27FC236}">
                <a16:creationId xmlns:a16="http://schemas.microsoft.com/office/drawing/2014/main" xmlns="" id="{124643CC-773E-4940-87FD-25D692E7CBEA}"/>
              </a:ext>
            </a:extLst>
          </p:cNvPr>
          <p:cNvPicPr>
            <a:picLocks noChangeAspect="1"/>
          </p:cNvPicPr>
          <p:nvPr/>
        </p:nvPicPr>
        <p:blipFill>
          <a:blip r:embed="rId2" cstate="print"/>
          <a:stretch>
            <a:fillRect/>
          </a:stretch>
        </p:blipFill>
        <p:spPr>
          <a:xfrm>
            <a:off x="267370" y="586151"/>
            <a:ext cx="743747" cy="543952"/>
          </a:xfrm>
          <a:prstGeom prst="rect">
            <a:avLst/>
          </a:prstGeom>
        </p:spPr>
      </p:pic>
      <p:sp>
        <p:nvSpPr>
          <p:cNvPr id="7" name="Заголовок 1">
            <a:extLst>
              <a:ext uri="{FF2B5EF4-FFF2-40B4-BE49-F238E27FC236}">
                <a16:creationId xmlns:a16="http://schemas.microsoft.com/office/drawing/2014/main" xmlns="" id="{16614483-D788-4B09-8D24-4D9A01DCFDEC}"/>
              </a:ext>
            </a:extLst>
          </p:cNvPr>
          <p:cNvSpPr txBox="1">
            <a:spLocks/>
          </p:cNvSpPr>
          <p:nvPr/>
        </p:nvSpPr>
        <p:spPr>
          <a:xfrm>
            <a:off x="839416" y="669136"/>
            <a:ext cx="10297144" cy="5640184"/>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r>
              <a:rPr lang="ru-RU" sz="2800" b="1" dirty="0" smtClean="0">
                <a:solidFill>
                  <a:schemeClr val="bg1"/>
                </a:solidFill>
                <a:latin typeface="+mn-lt"/>
              </a:rPr>
              <a:t>Вопросы для контроля:</a:t>
            </a:r>
          </a:p>
          <a:p>
            <a:endParaRPr lang="ru-RU" sz="2800" smtClean="0">
              <a:latin typeface="Times New Roman" pitchFamily="18" charset="0"/>
              <a:cs typeface="Times New Roman" pitchFamily="18" charset="0"/>
            </a:endParaRPr>
          </a:p>
          <a:p>
            <a:r>
              <a:rPr lang="ru-RU" sz="2800" smtClean="0">
                <a:latin typeface="Times New Roman" pitchFamily="18" charset="0"/>
                <a:cs typeface="Times New Roman" pitchFamily="18" charset="0"/>
              </a:rPr>
              <a:t>7</a:t>
            </a:r>
            <a:r>
              <a:rPr lang="ru-RU" sz="2800" dirty="0" smtClean="0">
                <a:latin typeface="Times New Roman" pitchFamily="18" charset="0"/>
                <a:cs typeface="Times New Roman" pitchFamily="18" charset="0"/>
              </a:rPr>
              <a:t>. Каким образом Фома Аквинский обосновывает утверждение о том, что между разумом и верой не должно быть противоречий? </a:t>
            </a:r>
          </a:p>
          <a:p>
            <a:r>
              <a:rPr lang="ru-RU" sz="2800" dirty="0" smtClean="0">
                <a:latin typeface="Times New Roman" pitchFamily="18" charset="0"/>
                <a:cs typeface="Times New Roman" pitchFamily="18" charset="0"/>
              </a:rPr>
              <a:t>8. Какова роль средневековой схоластики? </a:t>
            </a:r>
          </a:p>
          <a:p>
            <a:r>
              <a:rPr lang="ru-RU" sz="2800" dirty="0" smtClean="0">
                <a:latin typeface="Times New Roman" pitchFamily="18" charset="0"/>
                <a:cs typeface="Times New Roman" pitchFamily="18" charset="0"/>
              </a:rPr>
              <a:t>9. Что такое реализм и номинализм средневековой философии? </a:t>
            </a:r>
          </a:p>
          <a:p>
            <a:r>
              <a:rPr lang="ru-RU" sz="2800" dirty="0" smtClean="0">
                <a:latin typeface="Times New Roman" pitchFamily="18" charset="0"/>
                <a:cs typeface="Times New Roman" pitchFamily="18" charset="0"/>
              </a:rPr>
              <a:t>10. В чем отличие средневековой философии от античной? </a:t>
            </a:r>
          </a:p>
          <a:p>
            <a:r>
              <a:rPr lang="ru-RU" sz="2800" dirty="0" smtClean="0">
                <a:latin typeface="Times New Roman" pitchFamily="18" charset="0"/>
                <a:cs typeface="Times New Roman" pitchFamily="18" charset="0"/>
              </a:rPr>
              <a:t>11. Кто из мыслителей Средневековья сформулировал принцип: «Без веры нет знания, нет истины»? Можете ли вы согласиться с подобным утверждением? Свое мнение обоснуйте. </a:t>
            </a:r>
          </a:p>
          <a:p>
            <a:r>
              <a:rPr lang="ru-RU" sz="2800" dirty="0" smtClean="0">
                <a:latin typeface="Times New Roman" pitchFamily="18" charset="0"/>
                <a:cs typeface="Times New Roman" pitchFamily="18" charset="0"/>
              </a:rPr>
              <a:t>12. Кто из философов средневековья хотел примирить религию и науку, считая, что истина одна, но ведут к ней два пути: путь науки и путь религии? </a:t>
            </a:r>
          </a:p>
          <a:p>
            <a:endParaRPr lang="ru-RU" sz="2800" dirty="0" smtClean="0"/>
          </a:p>
        </p:txBody>
      </p:sp>
    </p:spTree>
    <p:extLst>
      <p:ext uri="{BB962C8B-B14F-4D97-AF65-F5344CB8AC3E}">
        <p14:creationId xmlns:p14="http://schemas.microsoft.com/office/powerpoint/2010/main" val="157651573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Рисунок 9">
            <a:extLst>
              <a:ext uri="{FF2B5EF4-FFF2-40B4-BE49-F238E27FC236}">
                <a16:creationId xmlns:a16="http://schemas.microsoft.com/office/drawing/2014/main" xmlns="" id="{51D407DE-0885-2947-B051-6B35CE924FF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700" y="-26697"/>
            <a:ext cx="12179300" cy="4114800"/>
          </a:xfrm>
          <a:prstGeom prst="rect">
            <a:avLst/>
          </a:prstGeom>
        </p:spPr>
      </p:pic>
      <p:sp>
        <p:nvSpPr>
          <p:cNvPr id="25" name="Freeform 24"/>
          <p:cNvSpPr>
            <a:spLocks/>
          </p:cNvSpPr>
          <p:nvPr/>
        </p:nvSpPr>
        <p:spPr bwMode="auto">
          <a:xfrm>
            <a:off x="10090008" y="2797528"/>
            <a:ext cx="2101992" cy="2358232"/>
          </a:xfrm>
          <a:custGeom>
            <a:avLst/>
            <a:gdLst>
              <a:gd name="connsiteX0" fmla="*/ 2086833 w 2086833"/>
              <a:gd name="connsiteY0" fmla="*/ 0 h 2312943"/>
              <a:gd name="connsiteX1" fmla="*/ 2086833 w 2086833"/>
              <a:gd name="connsiteY1" fmla="*/ 2312943 h 2312943"/>
              <a:gd name="connsiteX2" fmla="*/ 0 w 2086833"/>
              <a:gd name="connsiteY2" fmla="*/ 1130920 h 2312943"/>
              <a:gd name="connsiteX3" fmla="*/ 1828800 w 2086833"/>
              <a:gd name="connsiteY3" fmla="*/ 140320 h 2312943"/>
            </a:gdLst>
            <a:ahLst/>
            <a:cxnLst>
              <a:cxn ang="0">
                <a:pos x="connsiteX0" y="connsiteY0"/>
              </a:cxn>
              <a:cxn ang="0">
                <a:pos x="connsiteX1" y="connsiteY1"/>
              </a:cxn>
              <a:cxn ang="0">
                <a:pos x="connsiteX2" y="connsiteY2"/>
              </a:cxn>
              <a:cxn ang="0">
                <a:pos x="connsiteX3" y="connsiteY3"/>
              </a:cxn>
            </a:cxnLst>
            <a:rect l="l" t="t" r="r" b="b"/>
            <a:pathLst>
              <a:path w="2086833" h="2312943">
                <a:moveTo>
                  <a:pt x="2086833" y="0"/>
                </a:moveTo>
                <a:lnTo>
                  <a:pt x="2086833" y="2312943"/>
                </a:lnTo>
                <a:lnTo>
                  <a:pt x="0" y="1130920"/>
                </a:lnTo>
                <a:lnTo>
                  <a:pt x="1828800" y="140320"/>
                </a:lnTo>
                <a:close/>
              </a:path>
            </a:pathLst>
          </a:custGeom>
          <a:solidFill>
            <a:srgbClr val="00B0F0"/>
          </a:solidFill>
          <a:ln>
            <a:noFill/>
          </a:ln>
        </p:spPr>
        <p:txBody>
          <a:bodyPr vert="horz" wrap="square" lIns="91440" tIns="45720" rIns="91440" bIns="45720" numCol="1" anchor="t" anchorCtr="0" compatLnSpc="1">
            <a:prstTxWarp prst="textNoShape">
              <a:avLst/>
            </a:prstTxWarp>
            <a:noAutofit/>
          </a:bodyPr>
          <a:lstStyle/>
          <a:p>
            <a:endParaRPr lang="en-US" dirty="0"/>
          </a:p>
        </p:txBody>
      </p:sp>
      <p:sp>
        <p:nvSpPr>
          <p:cNvPr id="13" name="Freeform 9"/>
          <p:cNvSpPr>
            <a:spLocks/>
          </p:cNvSpPr>
          <p:nvPr/>
        </p:nvSpPr>
        <p:spPr bwMode="auto">
          <a:xfrm>
            <a:off x="10107820" y="1875492"/>
            <a:ext cx="1834476" cy="2077355"/>
          </a:xfrm>
          <a:custGeom>
            <a:avLst/>
            <a:gdLst>
              <a:gd name="T0" fmla="*/ 0 w 1154"/>
              <a:gd name="T1" fmla="*/ 0 h 1291"/>
              <a:gd name="T2" fmla="*/ 1154 w 1154"/>
              <a:gd name="T3" fmla="*/ 667 h 1291"/>
              <a:gd name="T4" fmla="*/ 0 w 1154"/>
              <a:gd name="T5" fmla="*/ 1291 h 1291"/>
              <a:gd name="T6" fmla="*/ 0 w 1154"/>
              <a:gd name="T7" fmla="*/ 1291 h 1291"/>
              <a:gd name="T8" fmla="*/ 0 w 1154"/>
              <a:gd name="T9" fmla="*/ 0 h 1291"/>
            </a:gdLst>
            <a:ahLst/>
            <a:cxnLst>
              <a:cxn ang="0">
                <a:pos x="T0" y="T1"/>
              </a:cxn>
              <a:cxn ang="0">
                <a:pos x="T2" y="T3"/>
              </a:cxn>
              <a:cxn ang="0">
                <a:pos x="T4" y="T5"/>
              </a:cxn>
              <a:cxn ang="0">
                <a:pos x="T6" y="T7"/>
              </a:cxn>
              <a:cxn ang="0">
                <a:pos x="T8" y="T9"/>
              </a:cxn>
            </a:cxnLst>
            <a:rect l="0" t="0" r="r" b="b"/>
            <a:pathLst>
              <a:path w="1154" h="1291">
                <a:moveTo>
                  <a:pt x="0" y="0"/>
                </a:moveTo>
                <a:lnTo>
                  <a:pt x="1154" y="667"/>
                </a:lnTo>
                <a:lnTo>
                  <a:pt x="0" y="1291"/>
                </a:lnTo>
                <a:lnTo>
                  <a:pt x="0" y="1291"/>
                </a:lnTo>
                <a:lnTo>
                  <a:pt x="0" y="0"/>
                </a:lnTo>
                <a:close/>
              </a:path>
            </a:pathLst>
          </a:custGeom>
          <a:solidFill>
            <a:srgbClr val="55D2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10"/>
          <p:cNvSpPr>
            <a:spLocks/>
          </p:cNvSpPr>
          <p:nvPr/>
        </p:nvSpPr>
        <p:spPr bwMode="auto">
          <a:xfrm>
            <a:off x="8211389" y="2844660"/>
            <a:ext cx="1915549" cy="2124019"/>
          </a:xfrm>
          <a:custGeom>
            <a:avLst/>
            <a:gdLst>
              <a:gd name="T0" fmla="*/ 1205 w 1205"/>
              <a:gd name="T1" fmla="*/ 679 h 1320"/>
              <a:gd name="T2" fmla="*/ 0 w 1205"/>
              <a:gd name="T3" fmla="*/ 1320 h 1320"/>
              <a:gd name="T4" fmla="*/ 0 w 1205"/>
              <a:gd name="T5" fmla="*/ 14 h 1320"/>
              <a:gd name="T6" fmla="*/ 30 w 1205"/>
              <a:gd name="T7" fmla="*/ 0 h 1320"/>
              <a:gd name="T8" fmla="*/ 1205 w 1205"/>
              <a:gd name="T9" fmla="*/ 679 h 1320"/>
            </a:gdLst>
            <a:ahLst/>
            <a:cxnLst>
              <a:cxn ang="0">
                <a:pos x="T0" y="T1"/>
              </a:cxn>
              <a:cxn ang="0">
                <a:pos x="T2" y="T3"/>
              </a:cxn>
              <a:cxn ang="0">
                <a:pos x="T4" y="T5"/>
              </a:cxn>
              <a:cxn ang="0">
                <a:pos x="T6" y="T7"/>
              </a:cxn>
              <a:cxn ang="0">
                <a:pos x="T8" y="T9"/>
              </a:cxn>
            </a:cxnLst>
            <a:rect l="0" t="0" r="r" b="b"/>
            <a:pathLst>
              <a:path w="1205" h="1320">
                <a:moveTo>
                  <a:pt x="1205" y="679"/>
                </a:moveTo>
                <a:lnTo>
                  <a:pt x="0" y="1320"/>
                </a:lnTo>
                <a:lnTo>
                  <a:pt x="0" y="14"/>
                </a:lnTo>
                <a:lnTo>
                  <a:pt x="30" y="0"/>
                </a:lnTo>
                <a:lnTo>
                  <a:pt x="1205" y="679"/>
                </a:lnTo>
                <a:close/>
              </a:path>
            </a:pathLst>
          </a:custGeom>
          <a:solidFill>
            <a:srgbClr val="7ED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1"/>
          <p:cNvSpPr>
            <a:spLocks/>
          </p:cNvSpPr>
          <p:nvPr/>
        </p:nvSpPr>
        <p:spPr bwMode="auto">
          <a:xfrm>
            <a:off x="8239960" y="1875570"/>
            <a:ext cx="1867859" cy="2077355"/>
          </a:xfrm>
          <a:custGeom>
            <a:avLst/>
            <a:gdLst>
              <a:gd name="T0" fmla="*/ 1175 w 1175"/>
              <a:gd name="T1" fmla="*/ 0 h 1291"/>
              <a:gd name="T2" fmla="*/ 1175 w 1175"/>
              <a:gd name="T3" fmla="*/ 1291 h 1291"/>
              <a:gd name="T4" fmla="*/ 1173 w 1175"/>
              <a:gd name="T5" fmla="*/ 1291 h 1291"/>
              <a:gd name="T6" fmla="*/ 0 w 1175"/>
              <a:gd name="T7" fmla="*/ 610 h 1291"/>
              <a:gd name="T8" fmla="*/ 1175 w 1175"/>
              <a:gd name="T9" fmla="*/ 0 h 1291"/>
              <a:gd name="T10" fmla="*/ 1175 w 1175"/>
              <a:gd name="T11" fmla="*/ 0 h 1291"/>
            </a:gdLst>
            <a:ahLst/>
            <a:cxnLst>
              <a:cxn ang="0">
                <a:pos x="T0" y="T1"/>
              </a:cxn>
              <a:cxn ang="0">
                <a:pos x="T2" y="T3"/>
              </a:cxn>
              <a:cxn ang="0">
                <a:pos x="T4" y="T5"/>
              </a:cxn>
              <a:cxn ang="0">
                <a:pos x="T6" y="T7"/>
              </a:cxn>
              <a:cxn ang="0">
                <a:pos x="T8" y="T9"/>
              </a:cxn>
              <a:cxn ang="0">
                <a:pos x="T10" y="T11"/>
              </a:cxn>
            </a:cxnLst>
            <a:rect l="0" t="0" r="r" b="b"/>
            <a:pathLst>
              <a:path w="1175" h="1291">
                <a:moveTo>
                  <a:pt x="1175" y="0"/>
                </a:moveTo>
                <a:lnTo>
                  <a:pt x="1175" y="1291"/>
                </a:lnTo>
                <a:lnTo>
                  <a:pt x="1173" y="1291"/>
                </a:lnTo>
                <a:lnTo>
                  <a:pt x="0" y="610"/>
                </a:lnTo>
                <a:lnTo>
                  <a:pt x="1175" y="0"/>
                </a:lnTo>
                <a:lnTo>
                  <a:pt x="1175" y="0"/>
                </a:ln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12"/>
          <p:cNvSpPr>
            <a:spLocks/>
          </p:cNvSpPr>
          <p:nvPr/>
        </p:nvSpPr>
        <p:spPr bwMode="auto">
          <a:xfrm>
            <a:off x="6135285" y="2823545"/>
            <a:ext cx="2076105" cy="2124019"/>
          </a:xfrm>
          <a:custGeom>
            <a:avLst/>
            <a:gdLst>
              <a:gd name="T0" fmla="*/ 1306 w 1306"/>
              <a:gd name="T1" fmla="*/ 0 h 1320"/>
              <a:gd name="T2" fmla="*/ 1306 w 1306"/>
              <a:gd name="T3" fmla="*/ 1320 h 1320"/>
              <a:gd name="T4" fmla="*/ 0 w 1306"/>
              <a:gd name="T5" fmla="*/ 682 h 1320"/>
              <a:gd name="T6" fmla="*/ 1306 w 1306"/>
              <a:gd name="T7" fmla="*/ 0 h 1320"/>
            </a:gdLst>
            <a:ahLst/>
            <a:cxnLst>
              <a:cxn ang="0">
                <a:pos x="T0" y="T1"/>
              </a:cxn>
              <a:cxn ang="0">
                <a:pos x="T2" y="T3"/>
              </a:cxn>
              <a:cxn ang="0">
                <a:pos x="T4" y="T5"/>
              </a:cxn>
              <a:cxn ang="0">
                <a:pos x="T6" y="T7"/>
              </a:cxn>
            </a:cxnLst>
            <a:rect l="0" t="0" r="r" b="b"/>
            <a:pathLst>
              <a:path w="1306" h="1320">
                <a:moveTo>
                  <a:pt x="1306" y="0"/>
                </a:moveTo>
                <a:lnTo>
                  <a:pt x="1306" y="1320"/>
                </a:lnTo>
                <a:lnTo>
                  <a:pt x="0" y="682"/>
                </a:lnTo>
                <a:lnTo>
                  <a:pt x="1306" y="0"/>
                </a:ln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en-US"/>
          </a:p>
        </p:txBody>
      </p:sp>
      <p:sp>
        <p:nvSpPr>
          <p:cNvPr id="43" name="Freeform 42"/>
          <p:cNvSpPr/>
          <p:nvPr/>
        </p:nvSpPr>
        <p:spPr>
          <a:xfrm>
            <a:off x="-4" y="1"/>
            <a:ext cx="6648042" cy="4841118"/>
          </a:xfrm>
          <a:custGeom>
            <a:avLst/>
            <a:gdLst>
              <a:gd name="connsiteX0" fmla="*/ 0 w 6648038"/>
              <a:gd name="connsiteY0" fmla="*/ 0 h 4841115"/>
              <a:gd name="connsiteX1" fmla="*/ 1162864 w 6648038"/>
              <a:gd name="connsiteY1" fmla="*/ 0 h 4841115"/>
              <a:gd name="connsiteX2" fmla="*/ 6648038 w 6648038"/>
              <a:gd name="connsiteY2" fmla="*/ 3223965 h 4841115"/>
              <a:gd name="connsiteX3" fmla="*/ 3570444 w 6648038"/>
              <a:gd name="connsiteY3" fmla="*/ 4841115 h 4841115"/>
              <a:gd name="connsiteX4" fmla="*/ 0 w 6648038"/>
              <a:gd name="connsiteY4" fmla="*/ 2862839 h 48411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48038" h="4841115">
                <a:moveTo>
                  <a:pt x="0" y="0"/>
                </a:moveTo>
                <a:lnTo>
                  <a:pt x="1162864" y="0"/>
                </a:lnTo>
                <a:lnTo>
                  <a:pt x="6648038" y="3223965"/>
                </a:lnTo>
                <a:lnTo>
                  <a:pt x="3570444" y="4841115"/>
                </a:lnTo>
                <a:lnTo>
                  <a:pt x="0" y="2862839"/>
                </a:lnTo>
                <a:close/>
              </a:path>
            </a:pathLst>
          </a:custGeom>
          <a:gradFill flip="none" rotWithShape="1">
            <a:gsLst>
              <a:gs pos="0">
                <a:srgbClr val="04BEFE">
                  <a:alpha val="52000"/>
                </a:srgbClr>
              </a:gs>
              <a:gs pos="100000">
                <a:srgbClr val="4498EC">
                  <a:alpha val="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Freeform 44"/>
          <p:cNvSpPr>
            <a:spLocks/>
          </p:cNvSpPr>
          <p:nvPr/>
        </p:nvSpPr>
        <p:spPr bwMode="auto">
          <a:xfrm>
            <a:off x="-1" y="1218884"/>
            <a:ext cx="4934380" cy="4524942"/>
          </a:xfrm>
          <a:custGeom>
            <a:avLst/>
            <a:gdLst>
              <a:gd name="connsiteX0" fmla="*/ 0 w 4927653"/>
              <a:gd name="connsiteY0" fmla="*/ 0 h 4464186"/>
              <a:gd name="connsiteX1" fmla="*/ 4927653 w 4927653"/>
              <a:gd name="connsiteY1" fmla="*/ 2867161 h 4464186"/>
              <a:gd name="connsiteX2" fmla="*/ 4357741 w 4927653"/>
              <a:gd name="connsiteY2" fmla="*/ 3164023 h 4464186"/>
              <a:gd name="connsiteX3" fmla="*/ 2228903 w 4927653"/>
              <a:gd name="connsiteY3" fmla="*/ 4272099 h 4464186"/>
              <a:gd name="connsiteX4" fmla="*/ 1984428 w 4927653"/>
              <a:gd name="connsiteY4" fmla="*/ 4392749 h 4464186"/>
              <a:gd name="connsiteX5" fmla="*/ 1857428 w 4927653"/>
              <a:gd name="connsiteY5" fmla="*/ 4464186 h 4464186"/>
              <a:gd name="connsiteX6" fmla="*/ 0 w 4927653"/>
              <a:gd name="connsiteY6" fmla="*/ 3491824 h 4464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27653" h="4464186">
                <a:moveTo>
                  <a:pt x="0" y="0"/>
                </a:moveTo>
                <a:lnTo>
                  <a:pt x="4927653" y="2867161"/>
                </a:lnTo>
                <a:lnTo>
                  <a:pt x="4357741" y="3164023"/>
                </a:lnTo>
                <a:lnTo>
                  <a:pt x="2228903" y="4272099"/>
                </a:lnTo>
                <a:lnTo>
                  <a:pt x="1984428" y="4392749"/>
                </a:lnTo>
                <a:lnTo>
                  <a:pt x="1857428" y="4464186"/>
                </a:lnTo>
                <a:lnTo>
                  <a:pt x="0" y="3491824"/>
                </a:lnTo>
                <a:close/>
              </a:path>
            </a:pathLst>
          </a:custGeom>
          <a:solidFill>
            <a:srgbClr val="002060"/>
          </a:solidFill>
          <a:ln>
            <a:noFill/>
          </a:ln>
        </p:spPr>
        <p:txBody>
          <a:bodyPr vert="horz" wrap="square" lIns="91440" tIns="45720" rIns="91440" bIns="45720" numCol="1" anchor="t" anchorCtr="0" compatLnSpc="1">
            <a:prstTxWarp prst="textNoShape">
              <a:avLst/>
            </a:prstTxWarp>
            <a:noAutofit/>
          </a:bodyPr>
          <a:lstStyle/>
          <a:p>
            <a:endParaRPr lang="en-US"/>
          </a:p>
        </p:txBody>
      </p:sp>
      <p:sp>
        <p:nvSpPr>
          <p:cNvPr id="29" name="Freeform 28"/>
          <p:cNvSpPr>
            <a:spLocks/>
          </p:cNvSpPr>
          <p:nvPr/>
        </p:nvSpPr>
        <p:spPr bwMode="auto">
          <a:xfrm>
            <a:off x="-1" y="1218886"/>
            <a:ext cx="4934380" cy="3207084"/>
          </a:xfrm>
          <a:custGeom>
            <a:avLst/>
            <a:gdLst>
              <a:gd name="connsiteX0" fmla="*/ 0 w 4927653"/>
              <a:gd name="connsiteY0" fmla="*/ 0 h 3164023"/>
              <a:gd name="connsiteX1" fmla="*/ 4927653 w 4927653"/>
              <a:gd name="connsiteY1" fmla="*/ 2867161 h 3164023"/>
              <a:gd name="connsiteX2" fmla="*/ 4357741 w 4927653"/>
              <a:gd name="connsiteY2" fmla="*/ 3164023 h 3164023"/>
              <a:gd name="connsiteX3" fmla="*/ 0 w 4927653"/>
              <a:gd name="connsiteY3" fmla="*/ 627164 h 3164023"/>
            </a:gdLst>
            <a:ahLst/>
            <a:cxnLst>
              <a:cxn ang="0">
                <a:pos x="connsiteX0" y="connsiteY0"/>
              </a:cxn>
              <a:cxn ang="0">
                <a:pos x="connsiteX1" y="connsiteY1"/>
              </a:cxn>
              <a:cxn ang="0">
                <a:pos x="connsiteX2" y="connsiteY2"/>
              </a:cxn>
              <a:cxn ang="0">
                <a:pos x="connsiteX3" y="connsiteY3"/>
              </a:cxn>
            </a:cxnLst>
            <a:rect l="l" t="t" r="r" b="b"/>
            <a:pathLst>
              <a:path w="4927653" h="3164023">
                <a:moveTo>
                  <a:pt x="0" y="0"/>
                </a:moveTo>
                <a:lnTo>
                  <a:pt x="4927653" y="2867161"/>
                </a:lnTo>
                <a:lnTo>
                  <a:pt x="4357741" y="3164023"/>
                </a:lnTo>
                <a:lnTo>
                  <a:pt x="0" y="627164"/>
                </a:lnTo>
                <a:close/>
              </a:path>
            </a:pathLst>
          </a:custGeom>
          <a:gradFill flip="none" rotWithShape="1">
            <a:gsLst>
              <a:gs pos="0">
                <a:srgbClr val="38CAFE"/>
              </a:gs>
              <a:gs pos="53000">
                <a:srgbClr val="A9E8FF">
                  <a:alpha val="4000"/>
                </a:srgbClr>
              </a:gs>
              <a:gs pos="100000">
                <a:srgbClr val="FFFFFF">
                  <a:alpha val="0"/>
                </a:srgbClr>
              </a:gs>
            </a:gsLst>
            <a:lin ang="2700000" scaled="1"/>
            <a:tileRect/>
          </a:gradFill>
          <a:ln>
            <a:noFill/>
          </a:ln>
        </p:spPr>
        <p:txBody>
          <a:bodyPr vert="horz" wrap="square" lIns="91440" tIns="45720" rIns="91440" bIns="45720" numCol="1" anchor="t" anchorCtr="0" compatLnSpc="1">
            <a:prstTxWarp prst="textNoShape">
              <a:avLst/>
            </a:prstTxWarp>
            <a:noAutofit/>
          </a:bodyPr>
          <a:lstStyle/>
          <a:p>
            <a:endParaRPr lang="en-US" dirty="0"/>
          </a:p>
        </p:txBody>
      </p:sp>
      <p:sp>
        <p:nvSpPr>
          <p:cNvPr id="23" name="Freeform 22"/>
          <p:cNvSpPr/>
          <p:nvPr/>
        </p:nvSpPr>
        <p:spPr>
          <a:xfrm>
            <a:off x="-7" y="1263878"/>
            <a:ext cx="12192007" cy="5202237"/>
          </a:xfrm>
          <a:custGeom>
            <a:avLst/>
            <a:gdLst>
              <a:gd name="connsiteX0" fmla="*/ 10215615 w 12175385"/>
              <a:gd name="connsiteY0" fmla="*/ 0 h 5132388"/>
              <a:gd name="connsiteX1" fmla="*/ 12175385 w 12175385"/>
              <a:gd name="connsiteY1" fmla="*/ 1133839 h 5132388"/>
              <a:gd name="connsiteX2" fmla="*/ 12175385 w 12175385"/>
              <a:gd name="connsiteY2" fmla="*/ 1914889 h 5132388"/>
              <a:gd name="connsiteX3" fmla="*/ 10215615 w 12175385"/>
              <a:gd name="connsiteY3" fmla="*/ 781050 h 5132388"/>
              <a:gd name="connsiteX4" fmla="*/ 1857428 w 12175385"/>
              <a:gd name="connsiteY4" fmla="*/ 5132388 h 5132388"/>
              <a:gd name="connsiteX5" fmla="*/ 0 w 12175385"/>
              <a:gd name="connsiteY5" fmla="*/ 4157340 h 5132388"/>
              <a:gd name="connsiteX6" fmla="*/ 0 w 12175385"/>
              <a:gd name="connsiteY6" fmla="*/ 3376290 h 5132388"/>
              <a:gd name="connsiteX7" fmla="*/ 1857428 w 12175385"/>
              <a:gd name="connsiteY7" fmla="*/ 4351338 h 51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75385" h="5132388">
                <a:moveTo>
                  <a:pt x="10215615" y="0"/>
                </a:moveTo>
                <a:lnTo>
                  <a:pt x="12175385" y="1133839"/>
                </a:lnTo>
                <a:lnTo>
                  <a:pt x="12175385" y="1914889"/>
                </a:lnTo>
                <a:lnTo>
                  <a:pt x="10215615" y="781050"/>
                </a:lnTo>
                <a:lnTo>
                  <a:pt x="1857428" y="5132388"/>
                </a:lnTo>
                <a:lnTo>
                  <a:pt x="0" y="4157340"/>
                </a:lnTo>
                <a:lnTo>
                  <a:pt x="0" y="3376290"/>
                </a:lnTo>
                <a:lnTo>
                  <a:pt x="1857428" y="4351338"/>
                </a:lnTo>
                <a:close/>
              </a:path>
            </a:pathLst>
          </a:custGeom>
          <a:solidFill>
            <a:srgbClr val="0070C0"/>
          </a:solidFill>
          <a:ln>
            <a:noFill/>
          </a:ln>
          <a:effectLst>
            <a:outerShdw blurRad="76200" dist="50800" dir="5400000" algn="tl" rotWithShape="0">
              <a:schemeClr val="accent1">
                <a:lumMod val="75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Freeform 46"/>
          <p:cNvSpPr/>
          <p:nvPr/>
        </p:nvSpPr>
        <p:spPr>
          <a:xfrm>
            <a:off x="1" y="5470207"/>
            <a:ext cx="1863610" cy="1387793"/>
          </a:xfrm>
          <a:custGeom>
            <a:avLst/>
            <a:gdLst>
              <a:gd name="connsiteX0" fmla="*/ 0 w 1863609"/>
              <a:gd name="connsiteY0" fmla="*/ 0 h 1387792"/>
              <a:gd name="connsiteX1" fmla="*/ 1863609 w 1863609"/>
              <a:gd name="connsiteY1" fmla="*/ 990256 h 1387792"/>
              <a:gd name="connsiteX2" fmla="*/ 1113400 w 1863609"/>
              <a:gd name="connsiteY2" fmla="*/ 1387792 h 1387792"/>
              <a:gd name="connsiteX3" fmla="*/ 0 w 1863609"/>
              <a:gd name="connsiteY3" fmla="*/ 1387792 h 1387792"/>
            </a:gdLst>
            <a:ahLst/>
            <a:cxnLst>
              <a:cxn ang="0">
                <a:pos x="connsiteX0" y="connsiteY0"/>
              </a:cxn>
              <a:cxn ang="0">
                <a:pos x="connsiteX1" y="connsiteY1"/>
              </a:cxn>
              <a:cxn ang="0">
                <a:pos x="connsiteX2" y="connsiteY2"/>
              </a:cxn>
              <a:cxn ang="0">
                <a:pos x="connsiteX3" y="connsiteY3"/>
              </a:cxn>
            </a:cxnLst>
            <a:rect l="l" t="t" r="r" b="b"/>
            <a:pathLst>
              <a:path w="1863609" h="1387792">
                <a:moveTo>
                  <a:pt x="0" y="0"/>
                </a:moveTo>
                <a:lnTo>
                  <a:pt x="1863609" y="990256"/>
                </a:lnTo>
                <a:lnTo>
                  <a:pt x="1113400" y="1387792"/>
                </a:lnTo>
                <a:lnTo>
                  <a:pt x="0" y="1387792"/>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6" name="Рисунок 25">
            <a:extLst>
              <a:ext uri="{FF2B5EF4-FFF2-40B4-BE49-F238E27FC236}">
                <a16:creationId xmlns:a16="http://schemas.microsoft.com/office/drawing/2014/main" xmlns="" id="{67C8DE2B-FDE4-6C4F-B882-7E383D41996B}"/>
              </a:ext>
            </a:extLst>
          </p:cNvPr>
          <p:cNvPicPr>
            <a:picLocks noChangeAspect="1"/>
          </p:cNvPicPr>
          <p:nvPr/>
        </p:nvPicPr>
        <p:blipFill>
          <a:blip r:embed="rId4" cstate="print"/>
          <a:stretch>
            <a:fillRect/>
          </a:stretch>
        </p:blipFill>
        <p:spPr>
          <a:xfrm>
            <a:off x="881853" y="3431767"/>
            <a:ext cx="1963516" cy="1436050"/>
          </a:xfrm>
          <a:prstGeom prst="rect">
            <a:avLst/>
          </a:prstGeom>
        </p:spPr>
      </p:pic>
      <p:cxnSp>
        <p:nvCxnSpPr>
          <p:cNvPr id="3" name="Прямая соединительная линия 2"/>
          <p:cNvCxnSpPr/>
          <p:nvPr/>
        </p:nvCxnSpPr>
        <p:spPr>
          <a:xfrm>
            <a:off x="8652390" y="5337711"/>
            <a:ext cx="0" cy="1128404"/>
          </a:xfrm>
          <a:prstGeom prst="line">
            <a:avLst/>
          </a:prstGeom>
        </p:spPr>
        <p:style>
          <a:lnRef idx="1">
            <a:schemeClr val="accent1"/>
          </a:lnRef>
          <a:fillRef idx="0">
            <a:schemeClr val="accent1"/>
          </a:fillRef>
          <a:effectRef idx="0">
            <a:schemeClr val="accent1"/>
          </a:effectRef>
          <a:fontRef idx="minor">
            <a:schemeClr val="tx1"/>
          </a:fontRef>
        </p:style>
      </p:cxnSp>
      <p:sp>
        <p:nvSpPr>
          <p:cNvPr id="18" name="Rectangle 70">
            <a:extLst>
              <a:ext uri="{FF2B5EF4-FFF2-40B4-BE49-F238E27FC236}">
                <a16:creationId xmlns:a16="http://schemas.microsoft.com/office/drawing/2014/main" xmlns="" id="{63608C4C-5367-4F24-949A-A6327E09C602}"/>
              </a:ext>
            </a:extLst>
          </p:cNvPr>
          <p:cNvSpPr/>
          <p:nvPr/>
        </p:nvSpPr>
        <p:spPr>
          <a:xfrm>
            <a:off x="3088606" y="5645487"/>
            <a:ext cx="4986032" cy="561692"/>
          </a:xfrm>
          <a:prstGeom prst="rect">
            <a:avLst/>
          </a:prstGeom>
          <a:noFill/>
        </p:spPr>
        <p:txBody>
          <a:bodyPr wrap="square" lIns="68580" tIns="34290" rIns="68580" bIns="34290">
            <a:spAutoFit/>
          </a:bodyPr>
          <a:lstStyle/>
          <a:p>
            <a:pPr algn="r"/>
            <a:r>
              <a:rPr lang="ru-RU" sz="3200" dirty="0">
                <a:solidFill>
                  <a:srgbClr val="002060"/>
                </a:solidFill>
                <a:latin typeface="Bahnschrift SemiBold Condensed" panose="020B0502040204020203" pitchFamily="34" charset="0"/>
              </a:rPr>
              <a:t>СПАСИБО ЗА ВНИМАНИЕ!</a:t>
            </a:r>
            <a:endParaRPr lang="en-US" sz="3200" b="1" dirty="0">
              <a:ln w="0">
                <a:noFill/>
              </a:ln>
              <a:solidFill>
                <a:srgbClr val="002060"/>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7" name="Подзаголовок 2">
            <a:extLst>
              <a:ext uri="{FF2B5EF4-FFF2-40B4-BE49-F238E27FC236}">
                <a16:creationId xmlns:a16="http://schemas.microsoft.com/office/drawing/2014/main" xmlns="" id="{6250AFAC-1230-41EF-AC91-09E7A1B0107B}"/>
              </a:ext>
            </a:extLst>
          </p:cNvPr>
          <p:cNvSpPr txBox="1">
            <a:spLocks/>
          </p:cNvSpPr>
          <p:nvPr/>
        </p:nvSpPr>
        <p:spPr>
          <a:xfrm>
            <a:off x="8764152" y="5437781"/>
            <a:ext cx="3060073" cy="117724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None/>
            </a:pPr>
            <a:endParaRPr lang="ru-RU" sz="1800" dirty="0">
              <a:solidFill>
                <a:srgbClr val="002060"/>
              </a:solidFill>
            </a:endParaRPr>
          </a:p>
        </p:txBody>
      </p:sp>
    </p:spTree>
    <p:extLst>
      <p:ext uri="{BB962C8B-B14F-4D97-AF65-F5344CB8AC3E}">
        <p14:creationId xmlns:p14="http://schemas.microsoft.com/office/powerpoint/2010/main" val="29109764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Заголовок 1">
            <a:extLst>
              <a:ext uri="{FF2B5EF4-FFF2-40B4-BE49-F238E27FC236}">
                <a16:creationId xmlns:a16="http://schemas.microsoft.com/office/drawing/2014/main" xmlns="" id="{5672858B-0C40-B842-A796-8568E232E9C5}"/>
              </a:ext>
            </a:extLst>
          </p:cNvPr>
          <p:cNvSpPr txBox="1">
            <a:spLocks/>
          </p:cNvSpPr>
          <p:nvPr/>
        </p:nvSpPr>
        <p:spPr>
          <a:xfrm>
            <a:off x="267370" y="328136"/>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r>
              <a:rPr lang="ru-RU" sz="2800" b="1" dirty="0">
                <a:solidFill>
                  <a:schemeClr val="bg1"/>
                </a:solidFill>
              </a:rPr>
              <a:t>РЕМОНТ</a:t>
            </a:r>
          </a:p>
        </p:txBody>
      </p:sp>
      <p:sp>
        <p:nvSpPr>
          <p:cNvPr id="17" name="Freeform 22">
            <a:extLst>
              <a:ext uri="{FF2B5EF4-FFF2-40B4-BE49-F238E27FC236}">
                <a16:creationId xmlns:a16="http://schemas.microsoft.com/office/drawing/2014/main" xmlns="" id="{8F104BEC-F3A1-244F-99E4-C58F3E5E6E52}"/>
              </a:ext>
            </a:extLst>
          </p:cNvPr>
          <p:cNvSpPr/>
          <p:nvPr/>
        </p:nvSpPr>
        <p:spPr>
          <a:xfrm rot="12419817">
            <a:off x="-2682191" y="-3094559"/>
            <a:ext cx="18031808" cy="7694036"/>
          </a:xfrm>
          <a:custGeom>
            <a:avLst/>
            <a:gdLst>
              <a:gd name="connsiteX0" fmla="*/ 10215615 w 12175385"/>
              <a:gd name="connsiteY0" fmla="*/ 0 h 5132388"/>
              <a:gd name="connsiteX1" fmla="*/ 12175385 w 12175385"/>
              <a:gd name="connsiteY1" fmla="*/ 1133839 h 5132388"/>
              <a:gd name="connsiteX2" fmla="*/ 12175385 w 12175385"/>
              <a:gd name="connsiteY2" fmla="*/ 1914889 h 5132388"/>
              <a:gd name="connsiteX3" fmla="*/ 10215615 w 12175385"/>
              <a:gd name="connsiteY3" fmla="*/ 781050 h 5132388"/>
              <a:gd name="connsiteX4" fmla="*/ 1857428 w 12175385"/>
              <a:gd name="connsiteY4" fmla="*/ 5132388 h 5132388"/>
              <a:gd name="connsiteX5" fmla="*/ 0 w 12175385"/>
              <a:gd name="connsiteY5" fmla="*/ 4157340 h 5132388"/>
              <a:gd name="connsiteX6" fmla="*/ 0 w 12175385"/>
              <a:gd name="connsiteY6" fmla="*/ 3376290 h 5132388"/>
              <a:gd name="connsiteX7" fmla="*/ 1857428 w 12175385"/>
              <a:gd name="connsiteY7" fmla="*/ 4351338 h 51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75385" h="5132388">
                <a:moveTo>
                  <a:pt x="10215615" y="0"/>
                </a:moveTo>
                <a:lnTo>
                  <a:pt x="12175385" y="1133839"/>
                </a:lnTo>
                <a:lnTo>
                  <a:pt x="12175385" y="1914889"/>
                </a:lnTo>
                <a:lnTo>
                  <a:pt x="10215615" y="781050"/>
                </a:lnTo>
                <a:lnTo>
                  <a:pt x="1857428" y="5132388"/>
                </a:lnTo>
                <a:lnTo>
                  <a:pt x="0" y="4157340"/>
                </a:lnTo>
                <a:lnTo>
                  <a:pt x="0" y="3376290"/>
                </a:lnTo>
                <a:lnTo>
                  <a:pt x="1857428" y="4351338"/>
                </a:lnTo>
                <a:close/>
              </a:path>
            </a:pathLst>
          </a:custGeom>
          <a:solidFill>
            <a:srgbClr val="0070C0"/>
          </a:solidFill>
          <a:ln>
            <a:noFill/>
          </a:ln>
          <a:effectLst>
            <a:outerShdw blurRad="76200" dist="50800" dir="5400000" algn="tl" rotWithShape="0">
              <a:schemeClr val="accent1">
                <a:lumMod val="75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46">
            <a:extLst>
              <a:ext uri="{FF2B5EF4-FFF2-40B4-BE49-F238E27FC236}">
                <a16:creationId xmlns:a16="http://schemas.microsoft.com/office/drawing/2014/main" xmlns="" id="{7BC94787-AB04-404B-9BAB-B963520D5FF0}"/>
              </a:ext>
            </a:extLst>
          </p:cNvPr>
          <p:cNvSpPr/>
          <p:nvPr/>
        </p:nvSpPr>
        <p:spPr>
          <a:xfrm>
            <a:off x="0" y="-5024"/>
            <a:ext cx="1863610" cy="1387793"/>
          </a:xfrm>
          <a:custGeom>
            <a:avLst/>
            <a:gdLst>
              <a:gd name="connsiteX0" fmla="*/ 0 w 1863609"/>
              <a:gd name="connsiteY0" fmla="*/ 0 h 1387792"/>
              <a:gd name="connsiteX1" fmla="*/ 1863609 w 1863609"/>
              <a:gd name="connsiteY1" fmla="*/ 990256 h 1387792"/>
              <a:gd name="connsiteX2" fmla="*/ 1113400 w 1863609"/>
              <a:gd name="connsiteY2" fmla="*/ 1387792 h 1387792"/>
              <a:gd name="connsiteX3" fmla="*/ 0 w 1863609"/>
              <a:gd name="connsiteY3" fmla="*/ 1387792 h 1387792"/>
            </a:gdLst>
            <a:ahLst/>
            <a:cxnLst>
              <a:cxn ang="0">
                <a:pos x="connsiteX0" y="connsiteY0"/>
              </a:cxn>
              <a:cxn ang="0">
                <a:pos x="connsiteX1" y="connsiteY1"/>
              </a:cxn>
              <a:cxn ang="0">
                <a:pos x="connsiteX2" y="connsiteY2"/>
              </a:cxn>
              <a:cxn ang="0">
                <a:pos x="connsiteX3" y="connsiteY3"/>
              </a:cxn>
            </a:cxnLst>
            <a:rect l="l" t="t" r="r" b="b"/>
            <a:pathLst>
              <a:path w="1863609" h="1387792">
                <a:moveTo>
                  <a:pt x="0" y="0"/>
                </a:moveTo>
                <a:lnTo>
                  <a:pt x="1863609" y="990256"/>
                </a:lnTo>
                <a:lnTo>
                  <a:pt x="1113400" y="1387792"/>
                </a:lnTo>
                <a:lnTo>
                  <a:pt x="0" y="1387792"/>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Рисунок 10">
            <a:extLst>
              <a:ext uri="{FF2B5EF4-FFF2-40B4-BE49-F238E27FC236}">
                <a16:creationId xmlns:a16="http://schemas.microsoft.com/office/drawing/2014/main" xmlns="" id="{124643CC-773E-4940-87FD-25D692E7CBEA}"/>
              </a:ext>
            </a:extLst>
          </p:cNvPr>
          <p:cNvPicPr>
            <a:picLocks noChangeAspect="1"/>
          </p:cNvPicPr>
          <p:nvPr/>
        </p:nvPicPr>
        <p:blipFill>
          <a:blip r:embed="rId2" cstate="print"/>
          <a:stretch>
            <a:fillRect/>
          </a:stretch>
        </p:blipFill>
        <p:spPr>
          <a:xfrm>
            <a:off x="267370" y="586151"/>
            <a:ext cx="743747" cy="543952"/>
          </a:xfrm>
          <a:prstGeom prst="rect">
            <a:avLst/>
          </a:prstGeom>
        </p:spPr>
      </p:pic>
      <p:sp>
        <p:nvSpPr>
          <p:cNvPr id="7" name="Заголовок 1">
            <a:extLst>
              <a:ext uri="{FF2B5EF4-FFF2-40B4-BE49-F238E27FC236}">
                <a16:creationId xmlns:a16="http://schemas.microsoft.com/office/drawing/2014/main" xmlns="" id="{16614483-D788-4B09-8D24-4D9A01DCFDEC}"/>
              </a:ext>
            </a:extLst>
          </p:cNvPr>
          <p:cNvSpPr txBox="1">
            <a:spLocks/>
          </p:cNvSpPr>
          <p:nvPr/>
        </p:nvSpPr>
        <p:spPr>
          <a:xfrm>
            <a:off x="2262857" y="645966"/>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endParaRPr lang="ru-RU" sz="2800" b="1" dirty="0">
              <a:solidFill>
                <a:schemeClr val="bg1"/>
              </a:solidFill>
              <a:latin typeface="+mn-lt"/>
            </a:endParaRPr>
          </a:p>
        </p:txBody>
      </p:sp>
      <p:graphicFrame>
        <p:nvGraphicFramePr>
          <p:cNvPr id="4" name="Схема 3">
            <a:extLst>
              <a:ext uri="{FF2B5EF4-FFF2-40B4-BE49-F238E27FC236}">
                <a16:creationId xmlns:a16="http://schemas.microsoft.com/office/drawing/2014/main" xmlns="" id="{F88740D3-F97E-40BE-BC2B-7DD9366219C5}"/>
              </a:ext>
            </a:extLst>
          </p:cNvPr>
          <p:cNvGraphicFramePr/>
          <p:nvPr>
            <p:extLst>
              <p:ext uri="{D42A27DB-BD31-4B8C-83A1-F6EECF244321}">
                <p14:modId xmlns:p14="http://schemas.microsoft.com/office/powerpoint/2010/main" val="1778083058"/>
              </p:ext>
            </p:extLst>
          </p:nvPr>
        </p:nvGraphicFramePr>
        <p:xfrm>
          <a:off x="191344" y="0"/>
          <a:ext cx="11589270" cy="628246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709156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Заголовок 1">
            <a:extLst>
              <a:ext uri="{FF2B5EF4-FFF2-40B4-BE49-F238E27FC236}">
                <a16:creationId xmlns:a16="http://schemas.microsoft.com/office/drawing/2014/main" xmlns="" id="{5672858B-0C40-B842-A796-8568E232E9C5}"/>
              </a:ext>
            </a:extLst>
          </p:cNvPr>
          <p:cNvSpPr txBox="1">
            <a:spLocks/>
          </p:cNvSpPr>
          <p:nvPr/>
        </p:nvSpPr>
        <p:spPr>
          <a:xfrm>
            <a:off x="267370" y="328136"/>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r>
              <a:rPr lang="ru-RU" sz="2800" b="1" dirty="0">
                <a:solidFill>
                  <a:schemeClr val="bg1"/>
                </a:solidFill>
              </a:rPr>
              <a:t>РЕМОНТ</a:t>
            </a:r>
          </a:p>
        </p:txBody>
      </p:sp>
      <p:sp>
        <p:nvSpPr>
          <p:cNvPr id="17" name="Freeform 22">
            <a:extLst>
              <a:ext uri="{FF2B5EF4-FFF2-40B4-BE49-F238E27FC236}">
                <a16:creationId xmlns:a16="http://schemas.microsoft.com/office/drawing/2014/main" xmlns="" id="{8F104BEC-F3A1-244F-99E4-C58F3E5E6E52}"/>
              </a:ext>
            </a:extLst>
          </p:cNvPr>
          <p:cNvSpPr/>
          <p:nvPr/>
        </p:nvSpPr>
        <p:spPr>
          <a:xfrm rot="12419817">
            <a:off x="-2682191" y="-3094559"/>
            <a:ext cx="18031808" cy="7694036"/>
          </a:xfrm>
          <a:custGeom>
            <a:avLst/>
            <a:gdLst>
              <a:gd name="connsiteX0" fmla="*/ 10215615 w 12175385"/>
              <a:gd name="connsiteY0" fmla="*/ 0 h 5132388"/>
              <a:gd name="connsiteX1" fmla="*/ 12175385 w 12175385"/>
              <a:gd name="connsiteY1" fmla="*/ 1133839 h 5132388"/>
              <a:gd name="connsiteX2" fmla="*/ 12175385 w 12175385"/>
              <a:gd name="connsiteY2" fmla="*/ 1914889 h 5132388"/>
              <a:gd name="connsiteX3" fmla="*/ 10215615 w 12175385"/>
              <a:gd name="connsiteY3" fmla="*/ 781050 h 5132388"/>
              <a:gd name="connsiteX4" fmla="*/ 1857428 w 12175385"/>
              <a:gd name="connsiteY4" fmla="*/ 5132388 h 5132388"/>
              <a:gd name="connsiteX5" fmla="*/ 0 w 12175385"/>
              <a:gd name="connsiteY5" fmla="*/ 4157340 h 5132388"/>
              <a:gd name="connsiteX6" fmla="*/ 0 w 12175385"/>
              <a:gd name="connsiteY6" fmla="*/ 3376290 h 5132388"/>
              <a:gd name="connsiteX7" fmla="*/ 1857428 w 12175385"/>
              <a:gd name="connsiteY7" fmla="*/ 4351338 h 51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75385" h="5132388">
                <a:moveTo>
                  <a:pt x="10215615" y="0"/>
                </a:moveTo>
                <a:lnTo>
                  <a:pt x="12175385" y="1133839"/>
                </a:lnTo>
                <a:lnTo>
                  <a:pt x="12175385" y="1914889"/>
                </a:lnTo>
                <a:lnTo>
                  <a:pt x="10215615" y="781050"/>
                </a:lnTo>
                <a:lnTo>
                  <a:pt x="1857428" y="5132388"/>
                </a:lnTo>
                <a:lnTo>
                  <a:pt x="0" y="4157340"/>
                </a:lnTo>
                <a:lnTo>
                  <a:pt x="0" y="3376290"/>
                </a:lnTo>
                <a:lnTo>
                  <a:pt x="1857428" y="4351338"/>
                </a:lnTo>
                <a:close/>
              </a:path>
            </a:pathLst>
          </a:custGeom>
          <a:solidFill>
            <a:srgbClr val="0070C0"/>
          </a:solidFill>
          <a:ln>
            <a:noFill/>
          </a:ln>
          <a:effectLst>
            <a:outerShdw blurRad="76200" dist="50800" dir="5400000" algn="tl" rotWithShape="0">
              <a:schemeClr val="accent1">
                <a:lumMod val="75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46">
            <a:extLst>
              <a:ext uri="{FF2B5EF4-FFF2-40B4-BE49-F238E27FC236}">
                <a16:creationId xmlns:a16="http://schemas.microsoft.com/office/drawing/2014/main" xmlns="" id="{7BC94787-AB04-404B-9BAB-B963520D5FF0}"/>
              </a:ext>
            </a:extLst>
          </p:cNvPr>
          <p:cNvSpPr/>
          <p:nvPr/>
        </p:nvSpPr>
        <p:spPr>
          <a:xfrm>
            <a:off x="0" y="-5024"/>
            <a:ext cx="1863610" cy="1387793"/>
          </a:xfrm>
          <a:custGeom>
            <a:avLst/>
            <a:gdLst>
              <a:gd name="connsiteX0" fmla="*/ 0 w 1863609"/>
              <a:gd name="connsiteY0" fmla="*/ 0 h 1387792"/>
              <a:gd name="connsiteX1" fmla="*/ 1863609 w 1863609"/>
              <a:gd name="connsiteY1" fmla="*/ 990256 h 1387792"/>
              <a:gd name="connsiteX2" fmla="*/ 1113400 w 1863609"/>
              <a:gd name="connsiteY2" fmla="*/ 1387792 h 1387792"/>
              <a:gd name="connsiteX3" fmla="*/ 0 w 1863609"/>
              <a:gd name="connsiteY3" fmla="*/ 1387792 h 1387792"/>
            </a:gdLst>
            <a:ahLst/>
            <a:cxnLst>
              <a:cxn ang="0">
                <a:pos x="connsiteX0" y="connsiteY0"/>
              </a:cxn>
              <a:cxn ang="0">
                <a:pos x="connsiteX1" y="connsiteY1"/>
              </a:cxn>
              <a:cxn ang="0">
                <a:pos x="connsiteX2" y="connsiteY2"/>
              </a:cxn>
              <a:cxn ang="0">
                <a:pos x="connsiteX3" y="connsiteY3"/>
              </a:cxn>
            </a:cxnLst>
            <a:rect l="l" t="t" r="r" b="b"/>
            <a:pathLst>
              <a:path w="1863609" h="1387792">
                <a:moveTo>
                  <a:pt x="0" y="0"/>
                </a:moveTo>
                <a:lnTo>
                  <a:pt x="1863609" y="990256"/>
                </a:lnTo>
                <a:lnTo>
                  <a:pt x="1113400" y="1387792"/>
                </a:lnTo>
                <a:lnTo>
                  <a:pt x="0" y="1387792"/>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Рисунок 10">
            <a:extLst>
              <a:ext uri="{FF2B5EF4-FFF2-40B4-BE49-F238E27FC236}">
                <a16:creationId xmlns:a16="http://schemas.microsoft.com/office/drawing/2014/main" xmlns="" id="{124643CC-773E-4940-87FD-25D692E7CBEA}"/>
              </a:ext>
            </a:extLst>
          </p:cNvPr>
          <p:cNvPicPr>
            <a:picLocks noChangeAspect="1"/>
          </p:cNvPicPr>
          <p:nvPr/>
        </p:nvPicPr>
        <p:blipFill>
          <a:blip r:embed="rId2" cstate="print"/>
          <a:stretch>
            <a:fillRect/>
          </a:stretch>
        </p:blipFill>
        <p:spPr>
          <a:xfrm>
            <a:off x="267370" y="586151"/>
            <a:ext cx="743747" cy="543952"/>
          </a:xfrm>
          <a:prstGeom prst="rect">
            <a:avLst/>
          </a:prstGeom>
        </p:spPr>
      </p:pic>
      <p:sp>
        <p:nvSpPr>
          <p:cNvPr id="7" name="Заголовок 1">
            <a:extLst>
              <a:ext uri="{FF2B5EF4-FFF2-40B4-BE49-F238E27FC236}">
                <a16:creationId xmlns:a16="http://schemas.microsoft.com/office/drawing/2014/main" xmlns="" id="{16614483-D788-4B09-8D24-4D9A01DCFDEC}"/>
              </a:ext>
            </a:extLst>
          </p:cNvPr>
          <p:cNvSpPr txBox="1">
            <a:spLocks/>
          </p:cNvSpPr>
          <p:nvPr/>
        </p:nvSpPr>
        <p:spPr>
          <a:xfrm>
            <a:off x="2262857" y="645966"/>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endParaRPr lang="ru-RU" sz="2800" b="1" dirty="0">
              <a:solidFill>
                <a:schemeClr val="bg1"/>
              </a:solidFill>
              <a:latin typeface="+mn-lt"/>
            </a:endParaRPr>
          </a:p>
        </p:txBody>
      </p:sp>
      <p:graphicFrame>
        <p:nvGraphicFramePr>
          <p:cNvPr id="4" name="Схема 3">
            <a:extLst>
              <a:ext uri="{FF2B5EF4-FFF2-40B4-BE49-F238E27FC236}">
                <a16:creationId xmlns:a16="http://schemas.microsoft.com/office/drawing/2014/main" xmlns="" id="{F88740D3-F97E-40BE-BC2B-7DD9366219C5}"/>
              </a:ext>
            </a:extLst>
          </p:cNvPr>
          <p:cNvGraphicFramePr/>
          <p:nvPr>
            <p:extLst>
              <p:ext uri="{D42A27DB-BD31-4B8C-83A1-F6EECF244321}">
                <p14:modId xmlns:p14="http://schemas.microsoft.com/office/powerpoint/2010/main" val="1778083058"/>
              </p:ext>
            </p:extLst>
          </p:nvPr>
        </p:nvGraphicFramePr>
        <p:xfrm>
          <a:off x="191344" y="332656"/>
          <a:ext cx="11589270" cy="594981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7091564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Заголовок 1">
            <a:extLst>
              <a:ext uri="{FF2B5EF4-FFF2-40B4-BE49-F238E27FC236}">
                <a16:creationId xmlns:a16="http://schemas.microsoft.com/office/drawing/2014/main" xmlns="" id="{5672858B-0C40-B842-A796-8568E232E9C5}"/>
              </a:ext>
            </a:extLst>
          </p:cNvPr>
          <p:cNvSpPr txBox="1">
            <a:spLocks/>
          </p:cNvSpPr>
          <p:nvPr/>
        </p:nvSpPr>
        <p:spPr>
          <a:xfrm>
            <a:off x="267370" y="328136"/>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r>
              <a:rPr lang="ru-RU" sz="2800" b="1" dirty="0">
                <a:solidFill>
                  <a:schemeClr val="bg1"/>
                </a:solidFill>
              </a:rPr>
              <a:t>РЕМОНТ</a:t>
            </a:r>
          </a:p>
        </p:txBody>
      </p:sp>
      <p:sp>
        <p:nvSpPr>
          <p:cNvPr id="17" name="Freeform 22">
            <a:extLst>
              <a:ext uri="{FF2B5EF4-FFF2-40B4-BE49-F238E27FC236}">
                <a16:creationId xmlns:a16="http://schemas.microsoft.com/office/drawing/2014/main" xmlns="" id="{8F104BEC-F3A1-244F-99E4-C58F3E5E6E52}"/>
              </a:ext>
            </a:extLst>
          </p:cNvPr>
          <p:cNvSpPr/>
          <p:nvPr/>
        </p:nvSpPr>
        <p:spPr>
          <a:xfrm rot="12419817">
            <a:off x="-2141130" y="-3158147"/>
            <a:ext cx="18031808" cy="7694036"/>
          </a:xfrm>
          <a:custGeom>
            <a:avLst/>
            <a:gdLst>
              <a:gd name="connsiteX0" fmla="*/ 10215615 w 12175385"/>
              <a:gd name="connsiteY0" fmla="*/ 0 h 5132388"/>
              <a:gd name="connsiteX1" fmla="*/ 12175385 w 12175385"/>
              <a:gd name="connsiteY1" fmla="*/ 1133839 h 5132388"/>
              <a:gd name="connsiteX2" fmla="*/ 12175385 w 12175385"/>
              <a:gd name="connsiteY2" fmla="*/ 1914889 h 5132388"/>
              <a:gd name="connsiteX3" fmla="*/ 10215615 w 12175385"/>
              <a:gd name="connsiteY3" fmla="*/ 781050 h 5132388"/>
              <a:gd name="connsiteX4" fmla="*/ 1857428 w 12175385"/>
              <a:gd name="connsiteY4" fmla="*/ 5132388 h 5132388"/>
              <a:gd name="connsiteX5" fmla="*/ 0 w 12175385"/>
              <a:gd name="connsiteY5" fmla="*/ 4157340 h 5132388"/>
              <a:gd name="connsiteX6" fmla="*/ 0 w 12175385"/>
              <a:gd name="connsiteY6" fmla="*/ 3376290 h 5132388"/>
              <a:gd name="connsiteX7" fmla="*/ 1857428 w 12175385"/>
              <a:gd name="connsiteY7" fmla="*/ 4351338 h 51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75385" h="5132388">
                <a:moveTo>
                  <a:pt x="10215615" y="0"/>
                </a:moveTo>
                <a:lnTo>
                  <a:pt x="12175385" y="1133839"/>
                </a:lnTo>
                <a:lnTo>
                  <a:pt x="12175385" y="1914889"/>
                </a:lnTo>
                <a:lnTo>
                  <a:pt x="10215615" y="781050"/>
                </a:lnTo>
                <a:lnTo>
                  <a:pt x="1857428" y="5132388"/>
                </a:lnTo>
                <a:lnTo>
                  <a:pt x="0" y="4157340"/>
                </a:lnTo>
                <a:lnTo>
                  <a:pt x="0" y="3376290"/>
                </a:lnTo>
                <a:lnTo>
                  <a:pt x="1857428" y="4351338"/>
                </a:lnTo>
                <a:close/>
              </a:path>
            </a:pathLst>
          </a:custGeom>
          <a:solidFill>
            <a:srgbClr val="0070C0"/>
          </a:solidFill>
          <a:ln>
            <a:noFill/>
          </a:ln>
          <a:effectLst>
            <a:outerShdw blurRad="76200" dist="50800" dir="5400000" algn="tl" rotWithShape="0">
              <a:schemeClr val="accent1">
                <a:lumMod val="75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46">
            <a:extLst>
              <a:ext uri="{FF2B5EF4-FFF2-40B4-BE49-F238E27FC236}">
                <a16:creationId xmlns:a16="http://schemas.microsoft.com/office/drawing/2014/main" xmlns="" id="{7BC94787-AB04-404B-9BAB-B963520D5FF0}"/>
              </a:ext>
            </a:extLst>
          </p:cNvPr>
          <p:cNvSpPr/>
          <p:nvPr/>
        </p:nvSpPr>
        <p:spPr>
          <a:xfrm>
            <a:off x="0" y="-5024"/>
            <a:ext cx="1863610" cy="1387793"/>
          </a:xfrm>
          <a:custGeom>
            <a:avLst/>
            <a:gdLst>
              <a:gd name="connsiteX0" fmla="*/ 0 w 1863609"/>
              <a:gd name="connsiteY0" fmla="*/ 0 h 1387792"/>
              <a:gd name="connsiteX1" fmla="*/ 1863609 w 1863609"/>
              <a:gd name="connsiteY1" fmla="*/ 990256 h 1387792"/>
              <a:gd name="connsiteX2" fmla="*/ 1113400 w 1863609"/>
              <a:gd name="connsiteY2" fmla="*/ 1387792 h 1387792"/>
              <a:gd name="connsiteX3" fmla="*/ 0 w 1863609"/>
              <a:gd name="connsiteY3" fmla="*/ 1387792 h 1387792"/>
            </a:gdLst>
            <a:ahLst/>
            <a:cxnLst>
              <a:cxn ang="0">
                <a:pos x="connsiteX0" y="connsiteY0"/>
              </a:cxn>
              <a:cxn ang="0">
                <a:pos x="connsiteX1" y="connsiteY1"/>
              </a:cxn>
              <a:cxn ang="0">
                <a:pos x="connsiteX2" y="connsiteY2"/>
              </a:cxn>
              <a:cxn ang="0">
                <a:pos x="connsiteX3" y="connsiteY3"/>
              </a:cxn>
            </a:cxnLst>
            <a:rect l="l" t="t" r="r" b="b"/>
            <a:pathLst>
              <a:path w="1863609" h="1387792">
                <a:moveTo>
                  <a:pt x="0" y="0"/>
                </a:moveTo>
                <a:lnTo>
                  <a:pt x="1863609" y="990256"/>
                </a:lnTo>
                <a:lnTo>
                  <a:pt x="1113400" y="1387792"/>
                </a:lnTo>
                <a:lnTo>
                  <a:pt x="0" y="1387792"/>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Рисунок 10">
            <a:extLst>
              <a:ext uri="{FF2B5EF4-FFF2-40B4-BE49-F238E27FC236}">
                <a16:creationId xmlns:a16="http://schemas.microsoft.com/office/drawing/2014/main" xmlns="" id="{124643CC-773E-4940-87FD-25D692E7CBEA}"/>
              </a:ext>
            </a:extLst>
          </p:cNvPr>
          <p:cNvPicPr>
            <a:picLocks noChangeAspect="1"/>
          </p:cNvPicPr>
          <p:nvPr/>
        </p:nvPicPr>
        <p:blipFill>
          <a:blip r:embed="rId2" cstate="print"/>
          <a:stretch>
            <a:fillRect/>
          </a:stretch>
        </p:blipFill>
        <p:spPr>
          <a:xfrm>
            <a:off x="267370" y="586151"/>
            <a:ext cx="743747" cy="543952"/>
          </a:xfrm>
          <a:prstGeom prst="rect">
            <a:avLst/>
          </a:prstGeom>
        </p:spPr>
      </p:pic>
      <p:sp>
        <p:nvSpPr>
          <p:cNvPr id="7" name="Заголовок 1">
            <a:extLst>
              <a:ext uri="{FF2B5EF4-FFF2-40B4-BE49-F238E27FC236}">
                <a16:creationId xmlns:a16="http://schemas.microsoft.com/office/drawing/2014/main" xmlns="" id="{16614483-D788-4B09-8D24-4D9A01DCFDEC}"/>
              </a:ext>
            </a:extLst>
          </p:cNvPr>
          <p:cNvSpPr txBox="1">
            <a:spLocks/>
          </p:cNvSpPr>
          <p:nvPr/>
        </p:nvSpPr>
        <p:spPr>
          <a:xfrm>
            <a:off x="2262857" y="645966"/>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endParaRPr lang="ru-RU" sz="2800" b="1" dirty="0">
              <a:solidFill>
                <a:schemeClr val="bg1"/>
              </a:solidFill>
              <a:latin typeface="+mn-lt"/>
            </a:endParaRPr>
          </a:p>
        </p:txBody>
      </p:sp>
      <p:graphicFrame>
        <p:nvGraphicFramePr>
          <p:cNvPr id="4" name="Схема 3">
            <a:extLst>
              <a:ext uri="{FF2B5EF4-FFF2-40B4-BE49-F238E27FC236}">
                <a16:creationId xmlns:a16="http://schemas.microsoft.com/office/drawing/2014/main" xmlns="" id="{F88740D3-F97E-40BE-BC2B-7DD9366219C5}"/>
              </a:ext>
            </a:extLst>
          </p:cNvPr>
          <p:cNvGraphicFramePr/>
          <p:nvPr>
            <p:extLst>
              <p:ext uri="{D42A27DB-BD31-4B8C-83A1-F6EECF244321}">
                <p14:modId xmlns:p14="http://schemas.microsoft.com/office/powerpoint/2010/main" val="57733689"/>
              </p:ext>
            </p:extLst>
          </p:nvPr>
        </p:nvGraphicFramePr>
        <p:xfrm>
          <a:off x="479376" y="332656"/>
          <a:ext cx="11712624" cy="60531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9675889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Заголовок 1">
            <a:extLst>
              <a:ext uri="{FF2B5EF4-FFF2-40B4-BE49-F238E27FC236}">
                <a16:creationId xmlns:a16="http://schemas.microsoft.com/office/drawing/2014/main" xmlns="" id="{5672858B-0C40-B842-A796-8568E232E9C5}"/>
              </a:ext>
            </a:extLst>
          </p:cNvPr>
          <p:cNvSpPr txBox="1">
            <a:spLocks/>
          </p:cNvSpPr>
          <p:nvPr/>
        </p:nvSpPr>
        <p:spPr>
          <a:xfrm>
            <a:off x="267370" y="328136"/>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r>
              <a:rPr lang="ru-RU" sz="2800" b="1" dirty="0">
                <a:solidFill>
                  <a:schemeClr val="bg1"/>
                </a:solidFill>
              </a:rPr>
              <a:t>РЕМОНТ</a:t>
            </a:r>
          </a:p>
        </p:txBody>
      </p:sp>
      <p:sp>
        <p:nvSpPr>
          <p:cNvPr id="17" name="Freeform 22">
            <a:extLst>
              <a:ext uri="{FF2B5EF4-FFF2-40B4-BE49-F238E27FC236}">
                <a16:creationId xmlns:a16="http://schemas.microsoft.com/office/drawing/2014/main" xmlns="" id="{8F104BEC-F3A1-244F-99E4-C58F3E5E6E52}"/>
              </a:ext>
            </a:extLst>
          </p:cNvPr>
          <p:cNvSpPr/>
          <p:nvPr/>
        </p:nvSpPr>
        <p:spPr>
          <a:xfrm rot="12419817">
            <a:off x="-2501170" y="-2834604"/>
            <a:ext cx="18031808" cy="7694036"/>
          </a:xfrm>
          <a:custGeom>
            <a:avLst/>
            <a:gdLst>
              <a:gd name="connsiteX0" fmla="*/ 10215615 w 12175385"/>
              <a:gd name="connsiteY0" fmla="*/ 0 h 5132388"/>
              <a:gd name="connsiteX1" fmla="*/ 12175385 w 12175385"/>
              <a:gd name="connsiteY1" fmla="*/ 1133839 h 5132388"/>
              <a:gd name="connsiteX2" fmla="*/ 12175385 w 12175385"/>
              <a:gd name="connsiteY2" fmla="*/ 1914889 h 5132388"/>
              <a:gd name="connsiteX3" fmla="*/ 10215615 w 12175385"/>
              <a:gd name="connsiteY3" fmla="*/ 781050 h 5132388"/>
              <a:gd name="connsiteX4" fmla="*/ 1857428 w 12175385"/>
              <a:gd name="connsiteY4" fmla="*/ 5132388 h 5132388"/>
              <a:gd name="connsiteX5" fmla="*/ 0 w 12175385"/>
              <a:gd name="connsiteY5" fmla="*/ 4157340 h 5132388"/>
              <a:gd name="connsiteX6" fmla="*/ 0 w 12175385"/>
              <a:gd name="connsiteY6" fmla="*/ 3376290 h 5132388"/>
              <a:gd name="connsiteX7" fmla="*/ 1857428 w 12175385"/>
              <a:gd name="connsiteY7" fmla="*/ 4351338 h 51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75385" h="5132388">
                <a:moveTo>
                  <a:pt x="10215615" y="0"/>
                </a:moveTo>
                <a:lnTo>
                  <a:pt x="12175385" y="1133839"/>
                </a:lnTo>
                <a:lnTo>
                  <a:pt x="12175385" y="1914889"/>
                </a:lnTo>
                <a:lnTo>
                  <a:pt x="10215615" y="781050"/>
                </a:lnTo>
                <a:lnTo>
                  <a:pt x="1857428" y="5132388"/>
                </a:lnTo>
                <a:lnTo>
                  <a:pt x="0" y="4157340"/>
                </a:lnTo>
                <a:lnTo>
                  <a:pt x="0" y="3376290"/>
                </a:lnTo>
                <a:lnTo>
                  <a:pt x="1857428" y="4351338"/>
                </a:lnTo>
                <a:close/>
              </a:path>
            </a:pathLst>
          </a:custGeom>
          <a:solidFill>
            <a:srgbClr val="0070C0"/>
          </a:solidFill>
          <a:ln>
            <a:noFill/>
          </a:ln>
          <a:effectLst>
            <a:outerShdw blurRad="76200" dist="50800" dir="5400000" algn="tl" rotWithShape="0">
              <a:schemeClr val="accent1">
                <a:lumMod val="75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46">
            <a:extLst>
              <a:ext uri="{FF2B5EF4-FFF2-40B4-BE49-F238E27FC236}">
                <a16:creationId xmlns:a16="http://schemas.microsoft.com/office/drawing/2014/main" xmlns="" id="{7BC94787-AB04-404B-9BAB-B963520D5FF0}"/>
              </a:ext>
            </a:extLst>
          </p:cNvPr>
          <p:cNvSpPr/>
          <p:nvPr/>
        </p:nvSpPr>
        <p:spPr>
          <a:xfrm>
            <a:off x="0" y="-5024"/>
            <a:ext cx="1863610" cy="1387793"/>
          </a:xfrm>
          <a:custGeom>
            <a:avLst/>
            <a:gdLst>
              <a:gd name="connsiteX0" fmla="*/ 0 w 1863609"/>
              <a:gd name="connsiteY0" fmla="*/ 0 h 1387792"/>
              <a:gd name="connsiteX1" fmla="*/ 1863609 w 1863609"/>
              <a:gd name="connsiteY1" fmla="*/ 990256 h 1387792"/>
              <a:gd name="connsiteX2" fmla="*/ 1113400 w 1863609"/>
              <a:gd name="connsiteY2" fmla="*/ 1387792 h 1387792"/>
              <a:gd name="connsiteX3" fmla="*/ 0 w 1863609"/>
              <a:gd name="connsiteY3" fmla="*/ 1387792 h 1387792"/>
            </a:gdLst>
            <a:ahLst/>
            <a:cxnLst>
              <a:cxn ang="0">
                <a:pos x="connsiteX0" y="connsiteY0"/>
              </a:cxn>
              <a:cxn ang="0">
                <a:pos x="connsiteX1" y="connsiteY1"/>
              </a:cxn>
              <a:cxn ang="0">
                <a:pos x="connsiteX2" y="connsiteY2"/>
              </a:cxn>
              <a:cxn ang="0">
                <a:pos x="connsiteX3" y="connsiteY3"/>
              </a:cxn>
            </a:cxnLst>
            <a:rect l="l" t="t" r="r" b="b"/>
            <a:pathLst>
              <a:path w="1863609" h="1387792">
                <a:moveTo>
                  <a:pt x="0" y="0"/>
                </a:moveTo>
                <a:lnTo>
                  <a:pt x="1863609" y="990256"/>
                </a:lnTo>
                <a:lnTo>
                  <a:pt x="1113400" y="1387792"/>
                </a:lnTo>
                <a:lnTo>
                  <a:pt x="0" y="1387792"/>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Рисунок 10">
            <a:extLst>
              <a:ext uri="{FF2B5EF4-FFF2-40B4-BE49-F238E27FC236}">
                <a16:creationId xmlns:a16="http://schemas.microsoft.com/office/drawing/2014/main" xmlns="" id="{124643CC-773E-4940-87FD-25D692E7CBEA}"/>
              </a:ext>
            </a:extLst>
          </p:cNvPr>
          <p:cNvPicPr>
            <a:picLocks noChangeAspect="1"/>
          </p:cNvPicPr>
          <p:nvPr/>
        </p:nvPicPr>
        <p:blipFill>
          <a:blip r:embed="rId2" cstate="print"/>
          <a:stretch>
            <a:fillRect/>
          </a:stretch>
        </p:blipFill>
        <p:spPr>
          <a:xfrm>
            <a:off x="267370" y="586151"/>
            <a:ext cx="743747" cy="543952"/>
          </a:xfrm>
          <a:prstGeom prst="rect">
            <a:avLst/>
          </a:prstGeom>
        </p:spPr>
      </p:pic>
      <p:sp>
        <p:nvSpPr>
          <p:cNvPr id="7" name="Заголовок 1">
            <a:extLst>
              <a:ext uri="{FF2B5EF4-FFF2-40B4-BE49-F238E27FC236}">
                <a16:creationId xmlns:a16="http://schemas.microsoft.com/office/drawing/2014/main" xmlns="" id="{16614483-D788-4B09-8D24-4D9A01DCFDEC}"/>
              </a:ext>
            </a:extLst>
          </p:cNvPr>
          <p:cNvSpPr txBox="1">
            <a:spLocks/>
          </p:cNvSpPr>
          <p:nvPr/>
        </p:nvSpPr>
        <p:spPr>
          <a:xfrm>
            <a:off x="2262857" y="645966"/>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endParaRPr lang="ru-RU" sz="2800" b="1" dirty="0">
              <a:solidFill>
                <a:schemeClr val="bg1"/>
              </a:solidFill>
              <a:latin typeface="+mn-lt"/>
            </a:endParaRPr>
          </a:p>
        </p:txBody>
      </p:sp>
      <p:graphicFrame>
        <p:nvGraphicFramePr>
          <p:cNvPr id="4" name="Схема 3">
            <a:extLst>
              <a:ext uri="{FF2B5EF4-FFF2-40B4-BE49-F238E27FC236}">
                <a16:creationId xmlns:a16="http://schemas.microsoft.com/office/drawing/2014/main" xmlns="" id="{F88740D3-F97E-40BE-BC2B-7DD9366219C5}"/>
              </a:ext>
            </a:extLst>
          </p:cNvPr>
          <p:cNvGraphicFramePr/>
          <p:nvPr>
            <p:extLst>
              <p:ext uri="{D42A27DB-BD31-4B8C-83A1-F6EECF244321}">
                <p14:modId xmlns:p14="http://schemas.microsoft.com/office/powerpoint/2010/main" val="530702990"/>
              </p:ext>
            </p:extLst>
          </p:nvPr>
        </p:nvGraphicFramePr>
        <p:xfrm>
          <a:off x="191344" y="1669434"/>
          <a:ext cx="11589270" cy="46130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8387819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Заголовок 1">
            <a:extLst>
              <a:ext uri="{FF2B5EF4-FFF2-40B4-BE49-F238E27FC236}">
                <a16:creationId xmlns:a16="http://schemas.microsoft.com/office/drawing/2014/main" xmlns="" id="{5672858B-0C40-B842-A796-8568E232E9C5}"/>
              </a:ext>
            </a:extLst>
          </p:cNvPr>
          <p:cNvSpPr txBox="1">
            <a:spLocks/>
          </p:cNvSpPr>
          <p:nvPr/>
        </p:nvSpPr>
        <p:spPr>
          <a:xfrm>
            <a:off x="267370" y="328136"/>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r>
              <a:rPr lang="ru-RU" sz="2800" b="1" dirty="0">
                <a:solidFill>
                  <a:schemeClr val="bg1"/>
                </a:solidFill>
              </a:rPr>
              <a:t>РЕМОНТ</a:t>
            </a:r>
          </a:p>
        </p:txBody>
      </p:sp>
      <p:sp>
        <p:nvSpPr>
          <p:cNvPr id="17" name="Freeform 22">
            <a:extLst>
              <a:ext uri="{FF2B5EF4-FFF2-40B4-BE49-F238E27FC236}">
                <a16:creationId xmlns:a16="http://schemas.microsoft.com/office/drawing/2014/main" xmlns="" id="{8F104BEC-F3A1-244F-99E4-C58F3E5E6E52}"/>
              </a:ext>
            </a:extLst>
          </p:cNvPr>
          <p:cNvSpPr/>
          <p:nvPr/>
        </p:nvSpPr>
        <p:spPr>
          <a:xfrm rot="12419817">
            <a:off x="-2645185" y="-3050627"/>
            <a:ext cx="18031808" cy="7694036"/>
          </a:xfrm>
          <a:custGeom>
            <a:avLst/>
            <a:gdLst>
              <a:gd name="connsiteX0" fmla="*/ 10215615 w 12175385"/>
              <a:gd name="connsiteY0" fmla="*/ 0 h 5132388"/>
              <a:gd name="connsiteX1" fmla="*/ 12175385 w 12175385"/>
              <a:gd name="connsiteY1" fmla="*/ 1133839 h 5132388"/>
              <a:gd name="connsiteX2" fmla="*/ 12175385 w 12175385"/>
              <a:gd name="connsiteY2" fmla="*/ 1914889 h 5132388"/>
              <a:gd name="connsiteX3" fmla="*/ 10215615 w 12175385"/>
              <a:gd name="connsiteY3" fmla="*/ 781050 h 5132388"/>
              <a:gd name="connsiteX4" fmla="*/ 1857428 w 12175385"/>
              <a:gd name="connsiteY4" fmla="*/ 5132388 h 5132388"/>
              <a:gd name="connsiteX5" fmla="*/ 0 w 12175385"/>
              <a:gd name="connsiteY5" fmla="*/ 4157340 h 5132388"/>
              <a:gd name="connsiteX6" fmla="*/ 0 w 12175385"/>
              <a:gd name="connsiteY6" fmla="*/ 3376290 h 5132388"/>
              <a:gd name="connsiteX7" fmla="*/ 1857428 w 12175385"/>
              <a:gd name="connsiteY7" fmla="*/ 4351338 h 51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75385" h="5132388">
                <a:moveTo>
                  <a:pt x="10215615" y="0"/>
                </a:moveTo>
                <a:lnTo>
                  <a:pt x="12175385" y="1133839"/>
                </a:lnTo>
                <a:lnTo>
                  <a:pt x="12175385" y="1914889"/>
                </a:lnTo>
                <a:lnTo>
                  <a:pt x="10215615" y="781050"/>
                </a:lnTo>
                <a:lnTo>
                  <a:pt x="1857428" y="5132388"/>
                </a:lnTo>
                <a:lnTo>
                  <a:pt x="0" y="4157340"/>
                </a:lnTo>
                <a:lnTo>
                  <a:pt x="0" y="3376290"/>
                </a:lnTo>
                <a:lnTo>
                  <a:pt x="1857428" y="4351338"/>
                </a:lnTo>
                <a:close/>
              </a:path>
            </a:pathLst>
          </a:custGeom>
          <a:solidFill>
            <a:srgbClr val="0070C0"/>
          </a:solidFill>
          <a:ln>
            <a:noFill/>
          </a:ln>
          <a:effectLst>
            <a:outerShdw blurRad="76200" dist="50800" dir="5400000" algn="tl" rotWithShape="0">
              <a:schemeClr val="accent1">
                <a:lumMod val="75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46">
            <a:extLst>
              <a:ext uri="{FF2B5EF4-FFF2-40B4-BE49-F238E27FC236}">
                <a16:creationId xmlns:a16="http://schemas.microsoft.com/office/drawing/2014/main" xmlns="" id="{7BC94787-AB04-404B-9BAB-B963520D5FF0}"/>
              </a:ext>
            </a:extLst>
          </p:cNvPr>
          <p:cNvSpPr/>
          <p:nvPr/>
        </p:nvSpPr>
        <p:spPr>
          <a:xfrm>
            <a:off x="0" y="-5024"/>
            <a:ext cx="1863610" cy="1387793"/>
          </a:xfrm>
          <a:custGeom>
            <a:avLst/>
            <a:gdLst>
              <a:gd name="connsiteX0" fmla="*/ 0 w 1863609"/>
              <a:gd name="connsiteY0" fmla="*/ 0 h 1387792"/>
              <a:gd name="connsiteX1" fmla="*/ 1863609 w 1863609"/>
              <a:gd name="connsiteY1" fmla="*/ 990256 h 1387792"/>
              <a:gd name="connsiteX2" fmla="*/ 1113400 w 1863609"/>
              <a:gd name="connsiteY2" fmla="*/ 1387792 h 1387792"/>
              <a:gd name="connsiteX3" fmla="*/ 0 w 1863609"/>
              <a:gd name="connsiteY3" fmla="*/ 1387792 h 1387792"/>
            </a:gdLst>
            <a:ahLst/>
            <a:cxnLst>
              <a:cxn ang="0">
                <a:pos x="connsiteX0" y="connsiteY0"/>
              </a:cxn>
              <a:cxn ang="0">
                <a:pos x="connsiteX1" y="connsiteY1"/>
              </a:cxn>
              <a:cxn ang="0">
                <a:pos x="connsiteX2" y="connsiteY2"/>
              </a:cxn>
              <a:cxn ang="0">
                <a:pos x="connsiteX3" y="connsiteY3"/>
              </a:cxn>
            </a:cxnLst>
            <a:rect l="l" t="t" r="r" b="b"/>
            <a:pathLst>
              <a:path w="1863609" h="1387792">
                <a:moveTo>
                  <a:pt x="0" y="0"/>
                </a:moveTo>
                <a:lnTo>
                  <a:pt x="1863609" y="990256"/>
                </a:lnTo>
                <a:lnTo>
                  <a:pt x="1113400" y="1387792"/>
                </a:lnTo>
                <a:lnTo>
                  <a:pt x="0" y="1387792"/>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Рисунок 10">
            <a:extLst>
              <a:ext uri="{FF2B5EF4-FFF2-40B4-BE49-F238E27FC236}">
                <a16:creationId xmlns:a16="http://schemas.microsoft.com/office/drawing/2014/main" xmlns="" id="{124643CC-773E-4940-87FD-25D692E7CBEA}"/>
              </a:ext>
            </a:extLst>
          </p:cNvPr>
          <p:cNvPicPr>
            <a:picLocks noChangeAspect="1"/>
          </p:cNvPicPr>
          <p:nvPr/>
        </p:nvPicPr>
        <p:blipFill>
          <a:blip r:embed="rId2" cstate="print"/>
          <a:stretch>
            <a:fillRect/>
          </a:stretch>
        </p:blipFill>
        <p:spPr>
          <a:xfrm>
            <a:off x="267370" y="586151"/>
            <a:ext cx="743747" cy="543952"/>
          </a:xfrm>
          <a:prstGeom prst="rect">
            <a:avLst/>
          </a:prstGeom>
        </p:spPr>
      </p:pic>
      <p:sp>
        <p:nvSpPr>
          <p:cNvPr id="7" name="Заголовок 1">
            <a:extLst>
              <a:ext uri="{FF2B5EF4-FFF2-40B4-BE49-F238E27FC236}">
                <a16:creationId xmlns:a16="http://schemas.microsoft.com/office/drawing/2014/main" xmlns="" id="{16614483-D788-4B09-8D24-4D9A01DCFDEC}"/>
              </a:ext>
            </a:extLst>
          </p:cNvPr>
          <p:cNvSpPr txBox="1">
            <a:spLocks/>
          </p:cNvSpPr>
          <p:nvPr/>
        </p:nvSpPr>
        <p:spPr>
          <a:xfrm>
            <a:off x="2262857" y="645966"/>
            <a:ext cx="12132686" cy="424322"/>
          </a:xfrm>
          <a:prstGeom prst="rect">
            <a:avLst/>
          </a:prstGeom>
        </p:spPr>
        <p:txBody>
          <a:bodyPr vert="horz" lIns="68571" tIns="34286" rIns="68571" bIns="34286" rtlCol="0" anchor="ct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lgn="l">
              <a:defRPr/>
            </a:pPr>
            <a:endParaRPr lang="ru-RU" sz="2800" b="1" dirty="0">
              <a:solidFill>
                <a:schemeClr val="bg1"/>
              </a:solidFill>
              <a:latin typeface="+mn-lt"/>
            </a:endParaRPr>
          </a:p>
        </p:txBody>
      </p:sp>
      <p:graphicFrame>
        <p:nvGraphicFramePr>
          <p:cNvPr id="4" name="Схема 3">
            <a:extLst>
              <a:ext uri="{FF2B5EF4-FFF2-40B4-BE49-F238E27FC236}">
                <a16:creationId xmlns:a16="http://schemas.microsoft.com/office/drawing/2014/main" xmlns="" id="{F88740D3-F97E-40BE-BC2B-7DD9366219C5}"/>
              </a:ext>
            </a:extLst>
          </p:cNvPr>
          <p:cNvGraphicFramePr/>
          <p:nvPr>
            <p:extLst>
              <p:ext uri="{D42A27DB-BD31-4B8C-83A1-F6EECF244321}">
                <p14:modId xmlns:p14="http://schemas.microsoft.com/office/powerpoint/2010/main" val="1021675001"/>
              </p:ext>
            </p:extLst>
          </p:nvPr>
        </p:nvGraphicFramePr>
        <p:xfrm>
          <a:off x="119336" y="980728"/>
          <a:ext cx="11305256" cy="55491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81677271"/>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Тема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Тема 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3596</TotalTime>
  <Words>2789</Words>
  <Application>Microsoft Office PowerPoint</Application>
  <PresentationFormat>Произвольный</PresentationFormat>
  <Paragraphs>274</Paragraphs>
  <Slides>41</Slides>
  <Notes>2</Notes>
  <HiddenSlides>0</HiddenSlides>
  <MMClips>0</MMClips>
  <ScaleCrop>false</ScaleCrop>
  <HeadingPairs>
    <vt:vector size="4" baseType="variant">
      <vt:variant>
        <vt:lpstr>Тема</vt:lpstr>
      </vt:variant>
      <vt:variant>
        <vt:i4>1</vt:i4>
      </vt:variant>
      <vt:variant>
        <vt:lpstr>Заголовки слайдов</vt:lpstr>
      </vt:variant>
      <vt:variant>
        <vt:i4>41</vt:i4>
      </vt:variant>
    </vt:vector>
  </HeadingPairs>
  <TitlesOfParts>
    <vt:vector size="42"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Наталия</dc:creator>
  <cp:lastModifiedBy>111</cp:lastModifiedBy>
  <cp:revision>193</cp:revision>
  <dcterms:created xsi:type="dcterms:W3CDTF">2020-04-14T08:10:52Z</dcterms:created>
  <dcterms:modified xsi:type="dcterms:W3CDTF">2022-03-12T16:43:16Z</dcterms:modified>
</cp:coreProperties>
</file>