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28"/>
  </p:notesMasterIdLst>
  <p:sldIdLst>
    <p:sldId id="256" r:id="rId2"/>
    <p:sldId id="258" r:id="rId3"/>
    <p:sldId id="284" r:id="rId4"/>
    <p:sldId id="283" r:id="rId5"/>
    <p:sldId id="268" r:id="rId6"/>
    <p:sldId id="282" r:id="rId7"/>
    <p:sldId id="262" r:id="rId8"/>
    <p:sldId id="280" r:id="rId9"/>
    <p:sldId id="287" r:id="rId10"/>
    <p:sldId id="270" r:id="rId11"/>
    <p:sldId id="288" r:id="rId12"/>
    <p:sldId id="267" r:id="rId13"/>
    <p:sldId id="269" r:id="rId14"/>
    <p:sldId id="271" r:id="rId15"/>
    <p:sldId id="272" r:id="rId16"/>
    <p:sldId id="266" r:id="rId17"/>
    <p:sldId id="273" r:id="rId18"/>
    <p:sldId id="281" r:id="rId19"/>
    <p:sldId id="274" r:id="rId20"/>
    <p:sldId id="275" r:id="rId21"/>
    <p:sldId id="276" r:id="rId22"/>
    <p:sldId id="285" r:id="rId23"/>
    <p:sldId id="286" r:id="rId24"/>
    <p:sldId id="277" r:id="rId25"/>
    <p:sldId id="278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7E5E3A"/>
    <a:srgbClr val="D6D6D6"/>
    <a:srgbClr val="FFFFCC"/>
    <a:srgbClr val="6D6137"/>
    <a:srgbClr val="C69D54"/>
    <a:srgbClr val="E3B836"/>
    <a:srgbClr val="5F5D52"/>
    <a:srgbClr val="EEDB6D"/>
    <a:srgbClr val="9B987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237" autoAdjust="0"/>
  </p:normalViewPr>
  <p:slideViewPr>
    <p:cSldViewPr snapToGrid="0">
      <p:cViewPr varScale="1">
        <p:scale>
          <a:sx n="70" d="100"/>
          <a:sy n="70" d="100"/>
        </p:scale>
        <p:origin x="-12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913DA-D9EC-42C6-B4BC-9594E881ECC0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8EA854-B931-49D5-B519-D430405230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EA854-B931-49D5-B519-D430405230BF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EA854-B931-49D5-B519-D430405230BF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EA854-B931-49D5-B519-D430405230BF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EA854-B931-49D5-B519-D430405230BF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EA854-B931-49D5-B519-D430405230BF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Admin1\Desktop\2018-2021\&#1040;&#1090;&#1090;&#1077;&#1089;&#1090;&#1072;&#1094;&#1080;&#1103;%20&#1042;&#1042;\&#1047;&#1072;%20&#1085;&#1088;&#1072;&#1074;&#1089;&#1090;&#1074;%20&#1087;&#1086;&#1076;&#1074;&#1080;&#1075;\IMG_0790.mov" TargetMode="Externa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38483" y="313898"/>
            <a:ext cx="6332561" cy="6863417"/>
          </a:xfrm>
          <a:prstGeom prst="rect">
            <a:avLst/>
          </a:prstGeom>
          <a:effectLst>
            <a:glow rad="1028700">
              <a:schemeClr val="bg1">
                <a:alpha val="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lnSpc>
                <a:spcPts val="8400"/>
              </a:lnSpc>
            </a:pPr>
            <a:r>
              <a:rPr lang="ru-RU" sz="3000" u="sng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4000">
                      <a:srgbClr val="7E5E3A"/>
                    </a:gs>
                    <a:gs pos="56000">
                      <a:srgbClr val="C69D54"/>
                    </a:gs>
                    <a:gs pos="100000">
                      <a:srgbClr val="6D6137"/>
                    </a:gs>
                  </a:gsLst>
                  <a:lin ang="0" scaled="1"/>
                  <a:tileRect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Hirmos Caps Ucs" panose="0200050009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Практическое применение</a:t>
            </a:r>
          </a:p>
          <a:p>
            <a:pPr algn="ctr"/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дополнительной общеразвивающей программы </a:t>
            </a:r>
          </a:p>
          <a:p>
            <a:pPr algn="ctr"/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уховно-нравственной направленности</a:t>
            </a:r>
            <a:endParaRPr lang="ru-RU" sz="25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25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500" b="1" u="sng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Научно-исследовательская лаборатория  по истории русского языка</a:t>
            </a:r>
          </a:p>
          <a:p>
            <a:pPr algn="ctr"/>
            <a:r>
              <a:rPr lang="ru-RU" sz="2500" b="1" u="sng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«От ИЖИЦЫ до ЯТЬ»</a:t>
            </a:r>
          </a:p>
          <a:p>
            <a:pPr algn="ctr"/>
            <a:endParaRPr lang="ru-RU" sz="25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Составитель: Барабанова Венера Владимировна</a:t>
            </a:r>
          </a:p>
          <a:p>
            <a:r>
              <a:rPr lang="ru-RU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r>
              <a:rPr lang="ru-RU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стаж работы – 7 лет</a:t>
            </a:r>
          </a:p>
          <a:p>
            <a:r>
              <a:rPr lang="ru-RU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высшая квалификационная категория</a:t>
            </a:r>
            <a:endParaRPr lang="ru-RU" sz="15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5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8400"/>
              </a:lnSpc>
            </a:pPr>
            <a:r>
              <a:rPr lang="ru-RU" sz="3000" dirty="0" smtClean="0">
                <a:ln w="19050">
                  <a:solidFill>
                    <a:srgbClr val="251B02"/>
                  </a:solidFill>
                </a:ln>
                <a:gradFill flip="none" rotWithShape="1">
                  <a:gsLst>
                    <a:gs pos="4000">
                      <a:srgbClr val="7E5E3A"/>
                    </a:gs>
                    <a:gs pos="56000">
                      <a:srgbClr val="C69D54"/>
                    </a:gs>
                    <a:gs pos="100000">
                      <a:srgbClr val="6D6137"/>
                    </a:gs>
                  </a:gsLst>
                  <a:lin ang="0" scaled="1"/>
                  <a:tileRect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Hirmos Caps Ucs" panose="0200050009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3000" dirty="0">
              <a:ln w="19050">
                <a:solidFill>
                  <a:srgbClr val="251B02"/>
                </a:solidFill>
              </a:ln>
              <a:gradFill flip="none" rotWithShape="1">
                <a:gsLst>
                  <a:gs pos="4000">
                    <a:srgbClr val="7E5E3A"/>
                  </a:gs>
                  <a:gs pos="56000">
                    <a:srgbClr val="C69D54"/>
                  </a:gs>
                  <a:gs pos="100000">
                    <a:srgbClr val="6D6137"/>
                  </a:gs>
                </a:gsLst>
                <a:lin ang="0" scaled="1"/>
                <a:tileRect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Hirmos Caps Ucs" panose="0200050009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Составитель: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Барабанова Венера Владимировна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 русского языка и литературы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стаж работы – 7 лет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высшая квалификационная категори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0" y="1570549"/>
            <a:ext cx="4572000" cy="5890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50000"/>
              </a:lnSpc>
            </a:pPr>
            <a:endParaRPr lang="ru-RU" sz="2400" b="1" dirty="0">
              <a:solidFill>
                <a:prstClr val="black"/>
              </a:solidFill>
              <a:latin typeface="Calibri Light" panose="020F0302020204030204"/>
              <a:cs typeface="Times New Roman" panose="02020603050405020304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71748" y="679025"/>
            <a:ext cx="3656747" cy="1149775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1\Desktop\За нравств подвиг\Фото\G5F3pbOAEh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627" y="518616"/>
            <a:ext cx="3452884" cy="3425908"/>
          </a:xfrm>
          <a:prstGeom prst="rect">
            <a:avLst/>
          </a:prstGeom>
          <a:noFill/>
        </p:spPr>
      </p:pic>
      <p:pic>
        <p:nvPicPr>
          <p:cNvPr id="4099" name="Picture 3" descr="C:\Users\Admin1\Desktop\За нравств подвиг\Фото\Bdi8DV14yX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4413" y="539086"/>
            <a:ext cx="3852307" cy="3146650"/>
          </a:xfrm>
          <a:prstGeom prst="rect">
            <a:avLst/>
          </a:prstGeom>
          <a:noFill/>
        </p:spPr>
      </p:pic>
      <p:pic>
        <p:nvPicPr>
          <p:cNvPr id="4100" name="Picture 4" descr="C:\Users\Admin1\Desktop\За нравств подвиг\Фото\tfcIB5C7wa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6036" y="3606418"/>
            <a:ext cx="3521122" cy="2780733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285398" y="3988757"/>
            <a:ext cx="455772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анализ языковых фактов, явлений,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процессов в истории русского языка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 лингвистических задач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64172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0" y="1570549"/>
            <a:ext cx="4572000" cy="5890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50000"/>
              </a:lnSpc>
            </a:pPr>
            <a:endParaRPr lang="ru-RU" sz="2400" b="1" dirty="0">
              <a:solidFill>
                <a:prstClr val="black"/>
              </a:solidFill>
              <a:latin typeface="Calibri Light" panose="020F0302020204030204"/>
              <a:cs typeface="Times New Roman" panose="02020603050405020304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71748" y="679025"/>
            <a:ext cx="3656747" cy="1149775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872251" y="3486149"/>
            <a:ext cx="323451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оставление  таблиц по грамматике древнерусского и праславянского языка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ыполнение упражнений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3250" name="Picture 2" descr="C:\Users\Admin1\Desktop\2018-2021\Аттестация ВВ\За нравств подвиг\image-09-03-22-04-00-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3650" y="641445"/>
            <a:ext cx="4008064" cy="2876621"/>
          </a:xfrm>
          <a:prstGeom prst="rect">
            <a:avLst/>
          </a:prstGeom>
          <a:noFill/>
        </p:spPr>
      </p:pic>
      <p:pic>
        <p:nvPicPr>
          <p:cNvPr id="53251" name="Picture 3" descr="C:\Users\Admin1\Desktop\2018-2021\Аттестация ВВ\За нравств подвиг\image-09-03-22-04-00-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8216" y="3985147"/>
            <a:ext cx="3142772" cy="2255594"/>
          </a:xfrm>
          <a:prstGeom prst="rect">
            <a:avLst/>
          </a:prstGeom>
          <a:noFill/>
        </p:spPr>
      </p:pic>
      <p:pic>
        <p:nvPicPr>
          <p:cNvPr id="53254" name="Picture 6" descr="C:\Users\Admin1\Desktop\Screenshot_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3643" y="550266"/>
            <a:ext cx="2351253" cy="3249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4172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16658" y="1064525"/>
            <a:ext cx="4299044" cy="85980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со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словарями (толковый, этимологический и пр.)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1\Desktop\За нравств подвиг\Фото\3Yv6y_4G0y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314" y="627796"/>
            <a:ext cx="2385980" cy="2985931"/>
          </a:xfrm>
          <a:prstGeom prst="rect">
            <a:avLst/>
          </a:prstGeom>
          <a:noFill/>
        </p:spPr>
      </p:pic>
      <p:pic>
        <p:nvPicPr>
          <p:cNvPr id="2051" name="Picture 3" descr="C:\Users\Admin1\Desktop\За нравств подвиг\Фото\BYKEKXiQtO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2023" y="2483892"/>
            <a:ext cx="4722868" cy="3534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9353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0" y="1570549"/>
            <a:ext cx="4572000" cy="5890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arenR"/>
            </a:pPr>
            <a:endParaRPr lang="ru-RU" sz="2400" b="1" dirty="0">
              <a:solidFill>
                <a:prstClr val="black"/>
              </a:solidFill>
              <a:latin typeface="Calibri Light" panose="020F0302020204030204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Admin1\Desktop\За нравств подвиг\Фото\gG7I2h6ldT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8362" y="1705969"/>
            <a:ext cx="5944613" cy="4449171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647666" y="748113"/>
            <a:ext cx="396538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выполнение творческих работ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исследовательского характера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91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0" y="1570549"/>
            <a:ext cx="4572000" cy="5890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arenR"/>
            </a:pPr>
            <a:endParaRPr lang="ru-RU" sz="2400" b="1" dirty="0">
              <a:solidFill>
                <a:prstClr val="black"/>
              </a:solidFill>
              <a:latin typeface="Calibri Light" panose="020F0302020204030204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Admin1\Desktop\За нравств подвиг\Фото\cHIK6CPrij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6412" y="1201004"/>
            <a:ext cx="6860275" cy="4908644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00752" y="573205"/>
            <a:ext cx="7165075" cy="627797"/>
          </a:xfrm>
        </p:spPr>
        <p:txBody>
          <a:bodyPr>
            <a:noAutofit/>
          </a:bodyPr>
          <a:lstStyle/>
          <a:p>
            <a:pPr lvl="0" algn="ctr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 к Дню славянской письменности </a:t>
            </a:r>
            <a:r>
              <a:rPr lang="ru-RU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культуры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91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0" y="1570549"/>
            <a:ext cx="4572000" cy="5890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arenR"/>
            </a:pPr>
            <a:endParaRPr lang="ru-RU" sz="2400" b="1" dirty="0">
              <a:solidFill>
                <a:prstClr val="black"/>
              </a:solidFill>
              <a:latin typeface="Calibri Light" panose="020F0302020204030204"/>
              <a:cs typeface="Times New Roman" panose="02020603050405020304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73709" y="1378424"/>
            <a:ext cx="3138984" cy="777922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ü"/>
            </a:pP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в группах как неотъемлемая часть исследовательской работы класса</a:t>
            </a:r>
            <a:endParaRPr lang="ru-RU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Admin1\Desktop\За нравств подвиг\Фото\WjW9BEKb7g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8226" y="586854"/>
            <a:ext cx="3748444" cy="2511188"/>
          </a:xfrm>
          <a:prstGeom prst="rect">
            <a:avLst/>
          </a:prstGeom>
          <a:noFill/>
        </p:spPr>
      </p:pic>
      <p:pic>
        <p:nvPicPr>
          <p:cNvPr id="6148" name="Picture 4" descr="C:\Users\Admin1\Desktop\За нравств подвиг\Фото\Wx9nZR7yXa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3959" y="3138985"/>
            <a:ext cx="3445713" cy="2988860"/>
          </a:xfrm>
          <a:prstGeom prst="rect">
            <a:avLst/>
          </a:prstGeom>
          <a:noFill/>
        </p:spPr>
      </p:pic>
      <p:pic>
        <p:nvPicPr>
          <p:cNvPr id="6149" name="Picture 5" descr="C:\Users\Admin1\Desktop\За нравств подвиг\Фото\pknlmZ2rzp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0197" y="3104864"/>
            <a:ext cx="3598461" cy="3063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7891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41946" y="365126"/>
            <a:ext cx="6619164" cy="1136127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Выполнение исследовательских работ. Защита проектов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(ежегодное участие в «Виноградовских чтениях»)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C:\Users\Admin1\Desktop\За нравств подвиг\Фото\c-KTRoMteI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1104" y="1869742"/>
            <a:ext cx="2825088" cy="3766783"/>
          </a:xfrm>
          <a:prstGeom prst="rect">
            <a:avLst/>
          </a:prstGeom>
          <a:noFill/>
        </p:spPr>
      </p:pic>
      <p:pic>
        <p:nvPicPr>
          <p:cNvPr id="7173" name="Picture 5" descr="C:\Users\Admin1\Desktop\За нравств подвиг\Фото\3j8XmOe328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4555" y="1610435"/>
            <a:ext cx="3467384" cy="46231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224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41946" y="365127"/>
            <a:ext cx="6619164" cy="102694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Выполнение исследовательских работ. Защита проектов. (ежегодное участие в «Виноградовских чтениях»)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Admin1\Desktop\За нравств подвиг\Фото\lJGQNsQSQ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6742" y="1332073"/>
            <a:ext cx="3437347" cy="2578010"/>
          </a:xfrm>
          <a:prstGeom prst="rect">
            <a:avLst/>
          </a:prstGeom>
          <a:noFill/>
        </p:spPr>
      </p:pic>
      <p:pic>
        <p:nvPicPr>
          <p:cNvPr id="8195" name="Picture 3" descr="C:\Users\Admin1\Desktop\За нравств подвиг\Фото\i3a_mlRV6W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0734" y="2833277"/>
            <a:ext cx="4438741" cy="3329056"/>
          </a:xfrm>
          <a:prstGeom prst="rect">
            <a:avLst/>
          </a:prstGeom>
          <a:noFill/>
        </p:spPr>
      </p:pic>
      <p:pic>
        <p:nvPicPr>
          <p:cNvPr id="8196" name="Picture 4" descr="C:\Users\Admin1\Desktop\За нравств подвиг\Фото\mDswiA7Tfn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54222" y="1317009"/>
            <a:ext cx="2265528" cy="16991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224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14650" y="487956"/>
            <a:ext cx="6619164" cy="1026946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Выполнение исследовательских работ. Защита проектов. (ежегодное участие в «Виноградовских чтениях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») – </a:t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ВИДЕОФРАГМЕНТ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IMG_0790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81001" y="1746913"/>
            <a:ext cx="6539610" cy="432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248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41946" y="365127"/>
            <a:ext cx="6619164" cy="1026946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Анализ языковых фактов, явлений, процессов в истории русского литературного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языка – игровая форма урока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Admin1\Desktop\За нравств подвиг\Фото\u7_nXOZQT1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9544" y="1587969"/>
            <a:ext cx="3824593" cy="2868445"/>
          </a:xfrm>
          <a:prstGeom prst="rect">
            <a:avLst/>
          </a:prstGeom>
          <a:noFill/>
        </p:spPr>
      </p:pic>
      <p:pic>
        <p:nvPicPr>
          <p:cNvPr id="9219" name="Picture 3" descr="C:\Users\Admin1\Desktop\За нравств подвиг\Фото\QA_l4C3U9j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8013" y="2402005"/>
            <a:ext cx="2834042" cy="37787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224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88108" y="1248226"/>
            <a:ext cx="6059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ln w="9525">
                  <a:solidFill>
                    <a:srgbClr val="251B02"/>
                  </a:solidFill>
                </a:ln>
                <a:solidFill>
                  <a:srgbClr val="FF0000"/>
                </a:solidFill>
                <a:latin typeface="Hirmos Caps Ucs" panose="0200050009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Актуальность программы</a:t>
            </a:r>
            <a:endParaRPr lang="ru-RU" sz="2000" dirty="0">
              <a:ln w="9525">
                <a:solidFill>
                  <a:srgbClr val="251B02"/>
                </a:solidFill>
              </a:ln>
              <a:solidFill>
                <a:srgbClr val="FF0000"/>
              </a:solidFill>
              <a:latin typeface="Hirmos Caps Ucs" panose="0200050009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392072" y="2559760"/>
            <a:ext cx="6564573" cy="28623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413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Курс «История русского языка» имеет серьезный научный потенциал и позволяет школьникам приобрести ключевые компетентности и опыт самостоятельной учебно-исследовательской деятельности в процессе рассмотрения исторически развивающейся системы русского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литературного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языка.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41946" y="365127"/>
            <a:ext cx="6619164" cy="1026946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Анализ языковых фактов, явлений, процессов в истории русского литературного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языка – выступления обучющихся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Admin1\Desktop\За нравств подвиг\Фото\E4F_J5h9wZ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468" y="1280790"/>
            <a:ext cx="3734695" cy="2868129"/>
          </a:xfrm>
          <a:prstGeom prst="rect">
            <a:avLst/>
          </a:prstGeom>
          <a:noFill/>
        </p:spPr>
      </p:pic>
      <p:pic>
        <p:nvPicPr>
          <p:cNvPr id="10243" name="Picture 3" descr="C:\Users\Admin1\Desktop\За нравств подвиг\Фото\skHAVCzPL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9990" y="3398292"/>
            <a:ext cx="3732032" cy="2799024"/>
          </a:xfrm>
          <a:prstGeom prst="rect">
            <a:avLst/>
          </a:prstGeom>
          <a:noFill/>
        </p:spPr>
      </p:pic>
      <p:pic>
        <p:nvPicPr>
          <p:cNvPr id="10244" name="Picture 4" descr="C:\Users\Admin1\Desktop\За нравств подвиг\Фото\iijx9WRlyN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9368" y="4148919"/>
            <a:ext cx="2800500" cy="2041302"/>
          </a:xfrm>
          <a:prstGeom prst="rect">
            <a:avLst/>
          </a:prstGeom>
          <a:noFill/>
        </p:spPr>
      </p:pic>
      <p:pic>
        <p:nvPicPr>
          <p:cNvPr id="10245" name="Picture 5" descr="C:\Users\Admin1\Desktop\За нравств подвиг\Фото\IP4lo4iUW-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8672" y="1282888"/>
            <a:ext cx="2957226" cy="22179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224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11266" name="Picture 2" descr="C:\Users\Admin1\Desktop\За нравств подвиг\Фото\WLgvXbAoa7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7521" y="1255595"/>
            <a:ext cx="3298731" cy="4669239"/>
          </a:xfrm>
          <a:prstGeom prst="rect">
            <a:avLst/>
          </a:prstGeom>
          <a:noFill/>
        </p:spPr>
      </p:pic>
      <p:pic>
        <p:nvPicPr>
          <p:cNvPr id="11267" name="Picture 3" descr="C:\Users\Admin1\Desktop\За нравств подвиг\Фото\1iGrO8wCD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5463" y="1255593"/>
            <a:ext cx="3303308" cy="46880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51380" y="627797"/>
            <a:ext cx="6194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участия в «Виноградовских чтениях» 2020-2021 гг.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4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1380" y="627797"/>
            <a:ext cx="6194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СБОРНИК«Виноградовских чтений»  2020 г.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 состав сборника вошла исследовательская работа «Исторические процессы письменности, повлиявшие на развитие современного русского языка»)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7" name="Picture 7" descr="C:\Users\Admin1\Desktop\2020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6228" y="1635528"/>
            <a:ext cx="2957157" cy="3765641"/>
          </a:xfrm>
          <a:prstGeom prst="rect">
            <a:avLst/>
          </a:prstGeom>
          <a:noFill/>
        </p:spPr>
      </p:pic>
      <p:pic>
        <p:nvPicPr>
          <p:cNvPr id="51208" name="Picture 8" descr="C:\Users\Admin1\Desktop\2020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1460" y="4828393"/>
            <a:ext cx="3495675" cy="1704975"/>
          </a:xfrm>
          <a:prstGeom prst="rect">
            <a:avLst/>
          </a:prstGeom>
          <a:noFill/>
        </p:spPr>
      </p:pic>
      <p:pic>
        <p:nvPicPr>
          <p:cNvPr id="51209" name="Picture 9" descr="C:\Users\Admin1\Desktop\2020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39978" y="1675336"/>
            <a:ext cx="3307234" cy="3568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224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1380" y="627797"/>
            <a:ext cx="6194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СБОРНИК«Виноградовских чтений»  2021г.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 состав сборника вошла исследовательская работа «Исторические изменения в системе русского языка»)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 descr="C:\Users\Admin1\Desktop\2018-2021\Аттестация ВВ\За нравств подвиг\Screenshot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7546" y="1904999"/>
            <a:ext cx="2534645" cy="3545733"/>
          </a:xfrm>
          <a:prstGeom prst="rect">
            <a:avLst/>
          </a:prstGeom>
          <a:noFill/>
        </p:spPr>
      </p:pic>
      <p:pic>
        <p:nvPicPr>
          <p:cNvPr id="51205" name="Picture 5" descr="C:\Users\Admin1\Desktop\2018-2021\Аттестация ВВ\За нравств подвиг\Screenshot_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4401" y="1852328"/>
            <a:ext cx="2608286" cy="3545859"/>
          </a:xfrm>
          <a:prstGeom prst="rect">
            <a:avLst/>
          </a:prstGeom>
          <a:noFill/>
        </p:spPr>
      </p:pic>
      <p:pic>
        <p:nvPicPr>
          <p:cNvPr id="51206" name="Picture 6" descr="C:\Users\Admin1\Desktop\2018-2021\Аттестация ВВ\За нравств подвиг\Screenshot_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0600" y="4408795"/>
            <a:ext cx="2924175" cy="1752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224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12290" name="Picture 2" descr="C:\Users\Admin1\Desktop\За нравств подвиг\Фото\lCc7fxKTYX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7827" y="679030"/>
            <a:ext cx="3788677" cy="52407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87129" y="1339790"/>
            <a:ext cx="422885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профессиональном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педагогическом конкурсе 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программой «От ижицы до Ять» 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4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1465601" y="1795763"/>
          <a:ext cx="6285697" cy="4447075"/>
        </p:xfrm>
        <a:graphic>
          <a:graphicData uri="http://schemas.openxmlformats.org/presentationml/2006/ole">
            <p:oleObj spid="_x0000_s13314" name="PDF" r:id="rId4" imgW="0" imgH="0" progId="FoxitReader.Document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 rot="10800000" flipV="1">
            <a:off x="1506922" y="427859"/>
            <a:ext cx="6455391" cy="14773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Программа по истории русского языка «От ижицы до ять» сертифицирована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Министерством образования Московской области в рамках Московского образовательного проекта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«Наука в Подмосковье»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4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92673" y="1702607"/>
            <a:ext cx="7150575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 по реализации программы продолжается…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4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01756" y="1343761"/>
            <a:ext cx="6059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ln w="9525">
                  <a:solidFill>
                    <a:srgbClr val="251B02"/>
                  </a:solidFill>
                </a:ln>
                <a:solidFill>
                  <a:srgbClr val="FF0000"/>
                </a:solidFill>
                <a:latin typeface="Hirmos Caps Ucs" panose="0200050009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Методы изучения истории языка:</a:t>
            </a:r>
            <a:endParaRPr lang="ru-RU" sz="2000" dirty="0">
              <a:ln w="9525">
                <a:solidFill>
                  <a:srgbClr val="251B02"/>
                </a:solidFill>
              </a:ln>
              <a:solidFill>
                <a:srgbClr val="FF0000"/>
              </a:solidFill>
              <a:latin typeface="Hirmos Caps Ucs" panose="0200050009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583141" y="2458281"/>
            <a:ext cx="6250675" cy="317009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413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основе изучения курса истории русского языка лежит</a:t>
            </a:r>
          </a:p>
          <a:p>
            <a:pPr marL="0" marR="0" lvl="0" indent="2413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сравнительно-исторический метод</a:t>
            </a:r>
            <a:r>
              <a:rPr lang="ru-RU" sz="2000" u="sng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который заключает в себе:</a:t>
            </a:r>
          </a:p>
          <a:p>
            <a:pPr marL="0" marR="0" lvl="0" indent="2413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Сравнительно-историческое изучение родственных языков.</a:t>
            </a:r>
          </a:p>
          <a:p>
            <a:pPr marL="0" marR="0" lvl="0" indent="2413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исторических вариантов одного и того же языка.</a:t>
            </a:r>
            <a:endParaRPr kumimoji="0" lang="ru-RU" sz="2000" i="0" u="sng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60813" y="866089"/>
            <a:ext cx="6059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ln w="9525">
                  <a:solidFill>
                    <a:srgbClr val="251B02"/>
                  </a:solidFill>
                </a:ln>
                <a:solidFill>
                  <a:srgbClr val="FF0000"/>
                </a:solidFill>
                <a:latin typeface="Hirmos Caps Ucs" panose="02000500090000020003" pitchFamily="2" charset="0"/>
                <a:ea typeface="Tahoma" panose="020B0604030504040204" pitchFamily="34" charset="0"/>
                <a:cs typeface="Tahoma" panose="020B0604030504040204" pitchFamily="34" charset="0"/>
              </a:rPr>
              <a:t>Задачи, реализуемые на уроках русского языка, литературы и внеурочной деятельности:</a:t>
            </a:r>
            <a:endParaRPr lang="ru-RU" sz="2000" dirty="0">
              <a:ln w="9525">
                <a:solidFill>
                  <a:srgbClr val="251B02"/>
                </a:solidFill>
              </a:ln>
              <a:solidFill>
                <a:srgbClr val="FF0000"/>
              </a:solidFill>
              <a:latin typeface="Hirmos Caps Ucs" panose="02000500090000020003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006221" y="1947189"/>
            <a:ext cx="682388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57200" algn="l"/>
              </a:tabLst>
            </a:pP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овладение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навыками самостоятельной учебной деятельности,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самообразования, (умения формулировать цели деятельности, планировать её, осуществлять речевой самоконтроль и самокоррекцию);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57200" algn="l"/>
              </a:tabLs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проводить библиографический поиск, извлекать и преобразовывать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необходимую информацию из лингвистических словарей различных типов и других источников,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57200" algn="l"/>
              </a:tabLst>
            </a:pP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духовно богатой, нравственно ориентированной личности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развитым чувством самосознания и общероссийского гражданского сознания;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457200" algn="l"/>
              </a:tabLst>
            </a:pP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уважения к родному языку, сознательного отношения к нему как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явлению культуры; осмысление родного языка как основного средства общения, средства получения знаний в разных сферах человеческой деятельности, средства освоения морально-этических норм, принятых в обществе; осознание эстетической ценности родного языка.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языковой компетенции обучающегося;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15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обучающихся потребности в эстетическом совершенствовании своей речи.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528548" y="326011"/>
            <a:ext cx="7055893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7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методы и приемы работы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7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 историческим материалом языка: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слово учителя и сообщения учащихся,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беседа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сообщенному факту (фактам),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анализ видеофрагментов,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анализ языковых фактов, явлений, процессов в истории русского литературного языка,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 лингвистических задач, отражающих историю языка,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 учебных задач в конкретных областях лингвистики с привлечением исторического материала,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анализ художественных текстов с использованием знания фактов «жизни языка»,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написание изложений с элементами исторического языкового материала,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выполнение творческих работ исследовательского характера;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профильные экскурсии.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иллюстративного материала (подлинных книг, лингвистических карт и др.),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экскурсии (например, в музеи),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в празднике, посвященному Дню славянской письменности,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проектная деятельность.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113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367717" y="896371"/>
            <a:ext cx="6698110" cy="44012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71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пособы отслеживания и оценки успеваемости обучающихся: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целенаправленное наблюдение (фиксация проявляемых ученикам действий и качеств по заданным параметрам): тестов (по грамматике, синтаксису, лексике), диктантов; грамматического и синтаксического разборов;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самооценка ученика по принятым формам (например, лист с вопросами по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саморефлексии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конкретной деятельности),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учебных проектов,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разнообразных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внеучебных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внешкольных работ, достижений учеников.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фотографии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грамоты и дипломы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113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79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0" y="1570549"/>
            <a:ext cx="4572000" cy="5890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50000"/>
              </a:lnSpc>
            </a:pPr>
            <a:endParaRPr lang="ru-RU" sz="2400" b="1" dirty="0">
              <a:solidFill>
                <a:prstClr val="black"/>
              </a:solidFill>
              <a:latin typeface="Calibri Light" panose="020F0302020204030204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Admin1\Desktop\За нравств подвиг\Фото\ppRl5O6-9V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866" y="545911"/>
            <a:ext cx="3330054" cy="3754132"/>
          </a:xfrm>
          <a:prstGeom prst="rect">
            <a:avLst/>
          </a:prstGeom>
          <a:noFill/>
        </p:spPr>
      </p:pic>
      <p:pic>
        <p:nvPicPr>
          <p:cNvPr id="1027" name="Picture 3" descr="C:\Users\Admin1\Desktop\За нравств подвиг\Фото\-Z_HJdY-cG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5102" y="1970318"/>
            <a:ext cx="3785192" cy="4192826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71748" y="679025"/>
            <a:ext cx="3656747" cy="1149775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 кластерами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«Дерева слова»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Admin1\Desktop\За нравств подвиг\Фото\Kyx3FflAIq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5218" y="4156472"/>
            <a:ext cx="3330054" cy="2143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4172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79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0" y="1570549"/>
            <a:ext cx="4572000" cy="5890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50000"/>
              </a:lnSpc>
            </a:pPr>
            <a:endParaRPr lang="ru-RU" sz="2400" b="1" dirty="0">
              <a:solidFill>
                <a:prstClr val="black"/>
              </a:solidFill>
              <a:latin typeface="Calibri Light" panose="020F0302020204030204"/>
              <a:cs typeface="Times New Roman" panose="02020603050405020304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05720" y="679025"/>
            <a:ext cx="6522776" cy="1149775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 историческими текстами: чтение, перевод, языковой анализ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C:\Users\Admin1\Desktop\Новая папка\image-09-03-22-09-42-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13416" y="1799196"/>
            <a:ext cx="4188392" cy="3141294"/>
          </a:xfrm>
          <a:prstGeom prst="rect">
            <a:avLst/>
          </a:prstGeom>
          <a:noFill/>
        </p:spPr>
      </p:pic>
      <p:pic>
        <p:nvPicPr>
          <p:cNvPr id="46083" name="Picture 3" descr="C:\Users\Admin1\Desktop\Новая папка\image-09-03-22-09-42-1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1307" y="1798538"/>
            <a:ext cx="3269677" cy="43595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4172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79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0" y="1570549"/>
            <a:ext cx="4572000" cy="5890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50000"/>
              </a:lnSpc>
            </a:pPr>
            <a:endParaRPr lang="ru-RU" sz="2400" b="1" dirty="0">
              <a:solidFill>
                <a:prstClr val="black"/>
              </a:solidFill>
              <a:latin typeface="Calibri Light" panose="020F0302020204030204"/>
              <a:cs typeface="Times New Roman" panose="02020603050405020304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05720" y="679025"/>
            <a:ext cx="6522776" cy="1149775"/>
          </a:xfrm>
        </p:spPr>
        <p:txBody>
          <a:bodyPr>
            <a:normAutofit fontScale="90000"/>
          </a:bodyPr>
          <a:lstStyle/>
          <a:p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Изучение ФОНЕТИКИ древнерусского языка по текстам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«Остромирово Евангелие» 1056-1057 гг.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«Новгородские служебные минеи» 1095-1097 гг.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C:\Users\Admin1\Desktop\2018-2021\Аттестация ВВ\За нравств подвиг\image-09-03-22-04-00-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0160" y="1702190"/>
            <a:ext cx="2714347" cy="3963153"/>
          </a:xfrm>
          <a:prstGeom prst="rect">
            <a:avLst/>
          </a:prstGeom>
          <a:noFill/>
        </p:spPr>
      </p:pic>
      <p:pic>
        <p:nvPicPr>
          <p:cNvPr id="52227" name="Picture 3" descr="C:\Users\Admin1\Desktop\2018-2021\Аттестация ВВ\За нравств подвиг\image-09-03-22-04-00-1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0985" y="2391508"/>
            <a:ext cx="3347726" cy="3235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4172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702</TotalTime>
  <Words>548</Words>
  <Application>Microsoft Office PowerPoint</Application>
  <PresentationFormat>Экран (4:3)</PresentationFormat>
  <Paragraphs>96</Paragraphs>
  <Slides>26</Slides>
  <Notes>5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PDF</vt:lpstr>
      <vt:lpstr>Слайд 1</vt:lpstr>
      <vt:lpstr>Слайд 2</vt:lpstr>
      <vt:lpstr>Слайд 3</vt:lpstr>
      <vt:lpstr>Слайд 4</vt:lpstr>
      <vt:lpstr>Слайд 5</vt:lpstr>
      <vt:lpstr>Слайд 6</vt:lpstr>
      <vt:lpstr>Работа с кластерами  Составление  «Дерева слова»</vt:lpstr>
      <vt:lpstr>Работа с историческими текстами: чтение, перевод, языковой анализ</vt:lpstr>
      <vt:lpstr>Изучение ФОНЕТИКИ древнерусского языка по текстам  «Остромирово Евангелие» 1056-1057 гг. «Новгородские служебные минеи» 1095-1097 гг.</vt:lpstr>
      <vt:lpstr>Слайд 10</vt:lpstr>
      <vt:lpstr>Слайд 11</vt:lpstr>
      <vt:lpstr>Работа со словарями (толковый, этимологический и пр.)</vt:lpstr>
      <vt:lpstr>Слайд 13</vt:lpstr>
      <vt:lpstr>Подготовка к Дню славянской письменности и культуры</vt:lpstr>
      <vt:lpstr> работа в группах как неотъемлемая часть исследовательской работы класса</vt:lpstr>
      <vt:lpstr>Выполнение исследовательских работ. Защита проектов. (ежегодное участие в «Виноградовских чтениях»)</vt:lpstr>
      <vt:lpstr>Выполнение исследовательских работ. Защита проектов. (ежегодное участие в «Виноградовских чтениях»)</vt:lpstr>
      <vt:lpstr>Выполнение исследовательских работ. Защита проектов. (ежегодное участие в «Виноградовских чтениях») –   ВИДЕОФРАГМЕНТ</vt:lpstr>
      <vt:lpstr>Анализ языковых фактов, явлений, процессов в истории русского литературного языка – игровая форма урока</vt:lpstr>
      <vt:lpstr>Анализ языковых фактов, явлений, процессов в истории русского литературного языка – выступления обучющихся</vt:lpstr>
      <vt:lpstr>Слайд 21</vt:lpstr>
      <vt:lpstr>Слайд 22</vt:lpstr>
      <vt:lpstr>Слайд 23</vt:lpstr>
      <vt:lpstr>Слайд 24</vt:lpstr>
      <vt:lpstr>Слайд 25</vt:lpstr>
      <vt:lpstr>Работ по реализации программы продолжается…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Admin1</cp:lastModifiedBy>
  <cp:revision>133</cp:revision>
  <dcterms:created xsi:type="dcterms:W3CDTF">2013-11-19T05:52:05Z</dcterms:created>
  <dcterms:modified xsi:type="dcterms:W3CDTF">2022-03-09T15:52:59Z</dcterms:modified>
</cp:coreProperties>
</file>