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113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12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617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1506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131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9533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37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139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3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5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12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43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38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818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5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99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69FECEE-AE68-4A51-A88B-08FCF570DEAC}" type="datetimeFigureOut">
              <a:rPr lang="ru-RU" smtClean="0"/>
              <a:t>16.12.2023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4FB74DD-95FF-4D36-BE71-21CCD74C8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833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4679" y="177557"/>
            <a:ext cx="9817034" cy="305735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«В жизни всякое может случиться или как защитить себя от рисков»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Страхование-2018: предсказуемые ито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83" y="2631322"/>
            <a:ext cx="5943213" cy="389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82951" y="5503653"/>
            <a:ext cx="3778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5 класс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031" y="2318213"/>
            <a:ext cx="5555951" cy="3019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433" y="3316587"/>
            <a:ext cx="5536404" cy="32998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79653" y="734047"/>
            <a:ext cx="91486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Игра «В </a:t>
            </a:r>
            <a:r>
              <a:rPr lang="ru-RU" sz="3200" b="1" i="1" dirty="0">
                <a:solidFill>
                  <a:schemeClr val="bg1"/>
                </a:solidFill>
              </a:rPr>
              <a:t>жизни всякое может </a:t>
            </a:r>
            <a:r>
              <a:rPr lang="ru-RU" sz="3200" b="1" i="1" dirty="0" smtClean="0">
                <a:solidFill>
                  <a:schemeClr val="bg1"/>
                </a:solidFill>
              </a:rPr>
              <a:t>случиться…»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0884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960" y="1807234"/>
            <a:ext cx="11116724" cy="3615267"/>
          </a:xfrm>
        </p:spPr>
        <p:txBody>
          <a:bodyPr>
            <a:normAutofit/>
          </a:bodyPr>
          <a:lstStyle/>
          <a:p>
            <a:pPr algn="just"/>
            <a:r>
              <a:rPr lang="ru-RU" sz="4400" dirty="0" smtClean="0">
                <a:solidFill>
                  <a:schemeClr val="bg1"/>
                </a:solidFill>
              </a:rPr>
              <a:t>     «</a:t>
            </a:r>
            <a:r>
              <a:rPr lang="ru-RU" sz="4400" dirty="0">
                <a:solidFill>
                  <a:schemeClr val="bg1"/>
                </a:solidFill>
              </a:rPr>
              <a:t>За безопасность необходимо платить, а за её отсутствие расплачиваться</a:t>
            </a:r>
            <a:r>
              <a:rPr lang="ru-RU" sz="4400" dirty="0" smtClean="0">
                <a:solidFill>
                  <a:schemeClr val="bg1"/>
                </a:solidFill>
              </a:rPr>
              <a:t>…» </a:t>
            </a:r>
          </a:p>
          <a:p>
            <a:pPr algn="just"/>
            <a:endParaRPr lang="ru-RU" sz="4400" dirty="0" smtClean="0">
              <a:solidFill>
                <a:schemeClr val="bg1"/>
              </a:solidFill>
            </a:endParaRP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Уинстон Черчилль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1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850" y="276045"/>
            <a:ext cx="9538090" cy="123102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bg1"/>
                </a:solidFill>
              </a:rPr>
              <a:t>Что объединяет эти </a:t>
            </a:r>
            <a:r>
              <a:rPr lang="ru-RU" b="1" i="1" dirty="0" smtClean="0">
                <a:solidFill>
                  <a:schemeClr val="bg1"/>
                </a:solidFill>
              </a:rPr>
              <a:t>Изображения?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Перелом руки страховой случай | Страховая жадин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85" y="1317286"/>
            <a:ext cx="3767593" cy="251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к добиться от страховой компании ремонта автомобиля после ДТ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70" y="1317285"/>
            <a:ext cx="4435506" cy="251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Да кому нужно это страхование жилья?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294" y="3987430"/>
            <a:ext cx="3783376" cy="254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Что делать, если затопили соседи сверху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627" y="4023424"/>
            <a:ext cx="4527971" cy="251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32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7956" y="389785"/>
            <a:ext cx="8813470" cy="1240607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Какие бывают риски?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552" y="2060116"/>
            <a:ext cx="5000595" cy="864239"/>
          </a:xfrm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r>
              <a:rPr lang="ru-RU" sz="2800" b="1" dirty="0">
                <a:solidFill>
                  <a:schemeClr val="bg1"/>
                </a:solidFill>
                <a:latin typeface="SB Sans Display"/>
                <a:cs typeface="SB Sans Display"/>
              </a:rPr>
              <a:t>Риски повреждения </a:t>
            </a:r>
            <a:r>
              <a:rPr lang="ru-RU" sz="2800" b="1" dirty="0" smtClean="0">
                <a:solidFill>
                  <a:schemeClr val="bg1"/>
                </a:solidFill>
                <a:latin typeface="SB Sans Display"/>
                <a:cs typeface="SB Sans Display"/>
              </a:rPr>
              <a:t>или </a:t>
            </a:r>
            <a:r>
              <a:rPr lang="ru-RU" sz="2800" b="1" dirty="0">
                <a:solidFill>
                  <a:schemeClr val="bg1"/>
                </a:solidFill>
                <a:latin typeface="SB Sans Display"/>
                <a:cs typeface="SB Sans Display"/>
              </a:rPr>
              <a:t>утраты имущества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493698" y="1311215"/>
            <a:ext cx="2216989" cy="603850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036429" y="1302190"/>
            <a:ext cx="2096219" cy="621900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6632350" y="2060115"/>
            <a:ext cx="5000595" cy="983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SB Sans Display"/>
                <a:cs typeface="SB Sans Display"/>
              </a:rPr>
              <a:t>Риски </a:t>
            </a:r>
            <a:r>
              <a:rPr lang="ru-RU" sz="2800" b="1" dirty="0">
                <a:solidFill>
                  <a:schemeClr val="bg1"/>
                </a:solidFill>
                <a:latin typeface="SB Sans Display"/>
                <a:cs typeface="SB Sans Display"/>
              </a:rPr>
              <a:t>серьёзных травм </a:t>
            </a:r>
            <a:r>
              <a:rPr lang="ru-RU" sz="2800" b="1" dirty="0" smtClean="0">
                <a:solidFill>
                  <a:schemeClr val="bg1"/>
                </a:solidFill>
                <a:latin typeface="SB Sans Display"/>
                <a:cs typeface="SB Sans Display"/>
              </a:rPr>
              <a:t>и </a:t>
            </a:r>
            <a:r>
              <a:rPr lang="ru-RU" sz="2800" b="1" dirty="0">
                <a:solidFill>
                  <a:schemeClr val="bg1"/>
                </a:solidFill>
                <a:latin typeface="SB Sans Display"/>
                <a:cs typeface="SB Sans Display"/>
              </a:rPr>
              <a:t>заболеваний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70" y="3354079"/>
            <a:ext cx="5078233" cy="30501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10" y="3354079"/>
            <a:ext cx="2980876" cy="298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7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819" y="225883"/>
            <a:ext cx="96068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Как защитить себя от последствий наступления таких событий?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603" y="2976695"/>
            <a:ext cx="3959661" cy="29659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180" y="2976695"/>
            <a:ext cx="4134299" cy="2965924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261449" y="1535502"/>
            <a:ext cx="1466491" cy="483079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28354" y="1535502"/>
            <a:ext cx="1486617" cy="568196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8574" y="2018581"/>
            <a:ext cx="47359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Финансовая подушка безопасности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36280" y="2121566"/>
            <a:ext cx="316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Страхование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5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260" y="261474"/>
            <a:ext cx="9020505" cy="9645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Виды страхования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762" y="2526890"/>
            <a:ext cx="4701396" cy="348572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Медицинское </a:t>
            </a:r>
            <a:r>
              <a:rPr lang="ru-RU" sz="2400" dirty="0">
                <a:solidFill>
                  <a:schemeClr val="bg1"/>
                </a:solidFill>
              </a:rPr>
              <a:t>(ОМС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Страхование </a:t>
            </a:r>
            <a:r>
              <a:rPr lang="ru-RU" sz="2400" dirty="0">
                <a:solidFill>
                  <a:schemeClr val="bg1"/>
                </a:solidFill>
              </a:rPr>
              <a:t>автогражданской ответственности (ОСАГО)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Пенсионное 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700732" y="1095555"/>
            <a:ext cx="1466491" cy="483079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7223185" y="1052996"/>
            <a:ext cx="1486617" cy="568196"/>
          </a:xfrm>
          <a:prstGeom prst="straightConnector1">
            <a:avLst/>
          </a:prstGeom>
          <a:ln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36762" y="1880558"/>
            <a:ext cx="414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ОБЯЗАТЕЛЬНОЕ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377" y="1863305"/>
            <a:ext cx="414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ДОБРОВОЛЬНОЕ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682596" y="2626745"/>
            <a:ext cx="4701396" cy="3385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bg1"/>
                </a:solidFill>
              </a:rPr>
              <a:t>Страхование жизни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Здоровье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Машина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Дом или дача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Бабушкино колье</a:t>
            </a:r>
          </a:p>
        </p:txBody>
      </p:sp>
    </p:spTree>
    <p:extLst>
      <p:ext uri="{BB962C8B-B14F-4D97-AF65-F5344CB8AC3E}">
        <p14:creationId xmlns:p14="http://schemas.microsoft.com/office/powerpoint/2010/main" val="366168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9101" y="367907"/>
            <a:ext cx="2768684" cy="17339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6602" y="2101816"/>
            <a:ext cx="287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Французский футболист </a:t>
            </a:r>
            <a:r>
              <a:rPr lang="ru-RU" dirty="0" err="1" smtClean="0">
                <a:solidFill>
                  <a:schemeClr val="bg1"/>
                </a:solidFill>
              </a:rPr>
              <a:t>Зинедин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Зидан</a:t>
            </a:r>
            <a:r>
              <a:rPr lang="ru-RU" dirty="0" smtClean="0">
                <a:solidFill>
                  <a:schemeClr val="bg1"/>
                </a:solidFill>
              </a:rPr>
              <a:t> застраховал свои ноги в 30 млн. долларов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06" y="3752491"/>
            <a:ext cx="2138824" cy="28554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30530" y="4632385"/>
            <a:ext cx="21134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Стилист Сергей Зверев застраховал свои руки на 1 млн. долларов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6120" y="546180"/>
            <a:ext cx="3058604" cy="25532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1125" y="1608674"/>
            <a:ext cx="2716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Певец Николай Басков застраховал свой голос на 2 млн. долларов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5261" y="3752490"/>
            <a:ext cx="4171305" cy="27808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342408" y="4779034"/>
            <a:ext cx="21307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</a:rPr>
              <a:t>футболист Лионель </a:t>
            </a:r>
            <a:r>
              <a:rPr lang="ru-RU" dirty="0" err="1" smtClean="0">
                <a:solidFill>
                  <a:schemeClr val="bg1"/>
                </a:solidFill>
              </a:rPr>
              <a:t>Месси</a:t>
            </a:r>
            <a:r>
              <a:rPr lang="ru-RU" dirty="0" smtClean="0">
                <a:solidFill>
                  <a:schemeClr val="bg1"/>
                </a:solidFill>
              </a:rPr>
              <a:t> застраховал ноги на €550 </a:t>
            </a:r>
            <a:r>
              <a:rPr lang="ru-RU" dirty="0">
                <a:solidFill>
                  <a:schemeClr val="bg1"/>
                </a:solidFill>
              </a:rPr>
              <a:t>миллионов; </a:t>
            </a:r>
          </a:p>
        </p:txBody>
      </p:sp>
    </p:spTree>
    <p:extLst>
      <p:ext uri="{BB962C8B-B14F-4D97-AF65-F5344CB8AC3E}">
        <p14:creationId xmlns:p14="http://schemas.microsoft.com/office/powerpoint/2010/main" val="146414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3140" y="188043"/>
            <a:ext cx="8534400" cy="131824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Основные понятия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147" y="2678502"/>
            <a:ext cx="3206300" cy="326509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СТРАХОВЫЕ РИСКИ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- предполагаемое </a:t>
            </a:r>
            <a:r>
              <a:rPr lang="ru-RU" dirty="0">
                <a:solidFill>
                  <a:schemeClr val="bg1"/>
                </a:solidFill>
              </a:rPr>
              <a:t>событие, на случай наступления которого проводится страхование. Главные признаки – вероятность и случайность.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249" y="1506288"/>
            <a:ext cx="1371599" cy="13176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46434" y="2897240"/>
            <a:ext cx="40975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СТРАХОВОЙ СЛУЧАЙ</a:t>
            </a:r>
          </a:p>
          <a:p>
            <a:pPr algn="just"/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dirty="0">
                <a:solidFill>
                  <a:schemeClr val="bg1"/>
                </a:solidFill>
              </a:rPr>
              <a:t>совершившееся событие, </a:t>
            </a:r>
            <a:r>
              <a:rPr lang="ru-RU" sz="2000" dirty="0" smtClean="0">
                <a:solidFill>
                  <a:schemeClr val="bg1"/>
                </a:solidFill>
              </a:rPr>
              <a:t>предусмотренное </a:t>
            </a:r>
            <a:r>
              <a:rPr lang="ru-RU" sz="2000" dirty="0">
                <a:solidFill>
                  <a:schemeClr val="bg1"/>
                </a:solidFill>
              </a:rPr>
              <a:t>законом или договором страхования, при наступлении которого страховщик обязан произвести страховую выплату.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674805" y="2843621"/>
            <a:ext cx="2639987" cy="2475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pitchFamily="18" charset="2"/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СТРАХОВАЯ ПРЕМИЯ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- стоимостное </a:t>
            </a:r>
            <a:r>
              <a:rPr lang="ru-RU" dirty="0">
                <a:solidFill>
                  <a:schemeClr val="bg1"/>
                </a:solidFill>
              </a:rPr>
              <a:t>выражение услуг страховщика (стоимость страховки). 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9108" y="1559263"/>
            <a:ext cx="1231383" cy="12313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247" y="1504904"/>
            <a:ext cx="1340100" cy="1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0091" y="194094"/>
            <a:ext cx="10607766" cy="29976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Для участия в соревнованиях по спортивному скалолазанию Вася застраховал свою жизнь от страхового риска – травма во время соревнования. В тот же день, по дороге домой, он поскользнулся, упал и сломал </a:t>
            </a:r>
            <a:r>
              <a:rPr lang="ru-RU" sz="2800" dirty="0" smtClean="0">
                <a:solidFill>
                  <a:schemeClr val="bg1"/>
                </a:solidFill>
              </a:rPr>
              <a:t>ногу. </a:t>
            </a:r>
            <a:r>
              <a:rPr lang="ru-RU" sz="2800" dirty="0">
                <a:solidFill>
                  <a:schemeClr val="bg1"/>
                </a:solidFill>
              </a:rPr>
              <a:t>Получит ли он страховую выплату?</a:t>
            </a:r>
          </a:p>
        </p:txBody>
      </p:sp>
      <p:pic>
        <p:nvPicPr>
          <p:cNvPr id="4098" name="Picture 2" descr="Причины заняться скалолазанием на скалодроме: польза для здоровья -  Чемпиона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4" y="3126303"/>
            <a:ext cx="4097548" cy="307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Белгородец сломал ногу посетителю ресторана. Белгородские нов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378" y="3191773"/>
            <a:ext cx="4416726" cy="294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507" y="3453023"/>
            <a:ext cx="2898474" cy="228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1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211" y="496019"/>
            <a:ext cx="11222966" cy="2048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bg1"/>
                </a:solidFill>
              </a:rPr>
              <a:t>Семья Петровых застраховала дачный дом: на случай пожара на 1 000 000 руб. и на случай кражи имущества – на 300 000 руб. Произошел пожар, в результате которого дачный дом со всем имуществом полностью сгорел. Определите размер страховой выплаты, которую получат Петровы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82" y="3143611"/>
            <a:ext cx="4060838" cy="3041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821" y="3022660"/>
            <a:ext cx="4067356" cy="30505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769" y="3430977"/>
            <a:ext cx="1847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1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4306</TotalTime>
  <Words>283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SB Sans Display</vt:lpstr>
      <vt:lpstr>Wingdings 3</vt:lpstr>
      <vt:lpstr>Сектор</vt:lpstr>
      <vt:lpstr>«В жизни всякое может случиться или как защитить себя от рисков» </vt:lpstr>
      <vt:lpstr>Что объединяет эти Изображения?</vt:lpstr>
      <vt:lpstr>Какие бывают риски?</vt:lpstr>
      <vt:lpstr>Как защитить себя от последствий наступления таких событий?</vt:lpstr>
      <vt:lpstr>Виды страхования</vt:lpstr>
      <vt:lpstr>Презентация PowerPoint</vt:lpstr>
      <vt:lpstr>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жизни всякое может случиться или как защитить себя от рисков»</dc:title>
  <dc:creator>User</dc:creator>
  <cp:lastModifiedBy>User</cp:lastModifiedBy>
  <cp:revision>21</cp:revision>
  <dcterms:created xsi:type="dcterms:W3CDTF">2023-12-16T17:31:49Z</dcterms:created>
  <dcterms:modified xsi:type="dcterms:W3CDTF">2023-12-19T17:17:59Z</dcterms:modified>
</cp:coreProperties>
</file>