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4" r:id="rId1"/>
  </p:sldMasterIdLst>
  <p:notesMasterIdLst>
    <p:notesMasterId r:id="rId22"/>
  </p:notesMasterIdLst>
  <p:sldIdLst>
    <p:sldId id="307" r:id="rId2"/>
    <p:sldId id="312" r:id="rId3"/>
    <p:sldId id="313" r:id="rId4"/>
    <p:sldId id="264" r:id="rId5"/>
    <p:sldId id="314" r:id="rId6"/>
    <p:sldId id="315" r:id="rId7"/>
    <p:sldId id="316" r:id="rId8"/>
    <p:sldId id="311" r:id="rId9"/>
    <p:sldId id="317" r:id="rId10"/>
    <p:sldId id="318" r:id="rId11"/>
    <p:sldId id="319" r:id="rId12"/>
    <p:sldId id="320" r:id="rId13"/>
    <p:sldId id="321" r:id="rId14"/>
    <p:sldId id="322" r:id="rId15"/>
    <p:sldId id="323" r:id="rId16"/>
    <p:sldId id="324" r:id="rId17"/>
    <p:sldId id="325" r:id="rId18"/>
    <p:sldId id="308" r:id="rId19"/>
    <p:sldId id="297" r:id="rId20"/>
    <p:sldId id="326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00"/>
    <a:srgbClr val="FF5050"/>
    <a:srgbClr val="0A1718"/>
    <a:srgbClr val="FF3399"/>
    <a:srgbClr val="00FFFF"/>
    <a:srgbClr val="004C22"/>
    <a:srgbClr val="33CC33"/>
    <a:srgbClr val="3399FF"/>
    <a:srgbClr val="00CC66"/>
    <a:srgbClr val="ACEA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272" autoAdjust="0"/>
  </p:normalViewPr>
  <p:slideViewPr>
    <p:cSldViewPr>
      <p:cViewPr>
        <p:scale>
          <a:sx n="75" d="100"/>
          <a:sy n="75" d="100"/>
        </p:scale>
        <p:origin x="-1236" y="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0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40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40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0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0BAA696-D6AC-4991-BF5E-A01EC2EB83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43908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435B18-5098-4D33-BD09-1FB2907C64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982463"/>
      </p:ext>
    </p:extLst>
  </p:cSld>
  <p:clrMapOvr>
    <a:masterClrMapping/>
  </p:clrMapOvr>
  <p:transition spd="slow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BA9F4D-98C4-4442-BF97-3AD5ED53B3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4979278"/>
      </p:ext>
    </p:extLst>
  </p:cSld>
  <p:clrMapOvr>
    <a:masterClrMapping/>
  </p:clrMapOvr>
  <p:transition spd="slow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5CF372-3ED1-4B9A-82C9-ED282FD868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9646859"/>
      </p:ext>
    </p:extLst>
  </p:cSld>
  <p:clrMapOvr>
    <a:masterClrMapping/>
  </p:clrMapOvr>
  <p:transition spd="slow">
    <p:wipe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5C6CD5-FEF9-4A63-B107-5612AD2903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6068514"/>
      </p:ext>
    </p:extLst>
  </p:cSld>
  <p:clrMapOvr>
    <a:masterClrMapping/>
  </p:clrMapOvr>
  <p:transition spd="slow">
    <p:wipe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289B81-426C-418A-A193-B0AECBBC73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6567175"/>
      </p:ext>
    </p:extLst>
  </p:cSld>
  <p:clrMapOvr>
    <a:masterClrMapping/>
  </p:clrMapOvr>
  <p:transition spd="slow">
    <p:wipe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B0DFD3-22FB-4011-840E-D8E364BBBD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3510898"/>
      </p:ext>
    </p:extLst>
  </p:cSld>
  <p:clrMapOvr>
    <a:masterClrMapping/>
  </p:clrMapOvr>
  <p:transition spd="slow">
    <p:wipe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9A6CF-202F-496E-BEED-5FC78E08E1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9092088"/>
      </p:ext>
    </p:extLst>
  </p:cSld>
  <p:clrMapOvr>
    <a:masterClrMapping/>
  </p:clrMapOvr>
  <p:transition spd="slow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A2E315-6CFA-456A-8519-2D683A93D1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7064158"/>
      </p:ext>
    </p:extLst>
  </p:cSld>
  <p:clrMapOvr>
    <a:masterClrMapping/>
  </p:clrMapOvr>
  <p:transition spd="slow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F26E83-F36E-4056-99F3-C9DD16EDD5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2165896"/>
      </p:ext>
    </p:extLst>
  </p:cSld>
  <p:clrMapOvr>
    <a:masterClrMapping/>
  </p:clrMapOvr>
  <p:transition spd="slow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B23EEC-7FFC-4A99-A847-C8F2A98545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7581702"/>
      </p:ext>
    </p:extLst>
  </p:cSld>
  <p:clrMapOvr>
    <a:masterClrMapping/>
  </p:clrMapOvr>
  <p:transition spd="slow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3700AC-9C1E-4EB4-B524-43751851BC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6126956"/>
      </p:ext>
    </p:extLst>
  </p:cSld>
  <p:clrMapOvr>
    <a:masterClrMapping/>
  </p:clrMapOvr>
  <p:transition spd="slow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78878E-7F56-4347-AAB9-30B8BC9148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666241"/>
      </p:ext>
    </p:extLst>
  </p:cSld>
  <p:clrMapOvr>
    <a:masterClrMapping/>
  </p:clrMapOvr>
  <p:transition spd="slow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131358-F60D-4765-B1DF-97A0631873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5463985"/>
      </p:ext>
    </p:extLst>
  </p:cSld>
  <p:clrMapOvr>
    <a:masterClrMapping/>
  </p:clrMapOvr>
  <p:transition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23C2CE-3D2A-4E99-BAFF-D752B28D64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2157896"/>
      </p:ext>
    </p:extLst>
  </p:cSld>
  <p:clrMapOvr>
    <a:masterClrMapping/>
  </p:clrMapOvr>
  <p:transition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24A553-F6E0-4719-83C1-89D4CEE024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5705823"/>
      </p:ext>
    </p:extLst>
  </p:cSld>
  <p:clrMapOvr>
    <a:masterClrMapping/>
  </p:clrMapOvr>
  <p:transition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38000">
              <a:srgbClr val="33CC33"/>
            </a:gs>
            <a:gs pos="95000">
              <a:srgbClr val="156B13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269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69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69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69422499-2CB4-4373-B1D2-6D1F3FCC7C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  <p:sldLayoutId id="2147483757" r:id="rId13"/>
    <p:sldLayoutId id="2147483758" r:id="rId14"/>
    <p:sldLayoutId id="2147483759" r:id="rId15"/>
  </p:sldLayoutIdLst>
  <p:transition spd="slow">
    <p:wipe dir="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img-fotki.yandex.ru/get/3706/demyanikita.1d/0_3d647_489b0daf_XL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J:\&#1050;&#1086;&#1085;&#1082;&#1091;&#1088;&#1089;%20%20&#1052;&#1086;&#1081;%20&#1083;&#1091;&#1095;&#1096;&#1080;&#1081;%20&#1091;&#1088;&#1086;&#1082;\&#1069;&#1076;&#1074;&#1072;&#1088;&#1076;%20&#1043;&#1088;&#1080;&#1075;%20&#1055;&#1077;&#1088;%20&#1043;&#1102;&#1085;&#1090;%20&#1057;&#1102;&#1080;&#1090;&#1072;%20&#8470;1%20&#1059;&#1090;&#1088;&#1086;.wmv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J:\&#1050;&#1086;&#1085;&#1082;&#1091;&#1088;&#1089;%20%20&#1052;&#1086;&#1081;%20&#1083;&#1091;&#1095;&#1096;&#1080;&#1081;%20&#1091;&#1088;&#1086;&#1082;\Grig_-_Norvezhskij_tanec_(iPlayer.fm).mp3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muzofon.com/" TargetMode="External"/><Relationship Id="rId7" Type="http://schemas.openxmlformats.org/officeDocument/2006/relationships/hyperlink" Target="http://www.zaural100.ru/foto/filarmoniya01.jpg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asta-tex.ru/images/price/2584.jpeg" TargetMode="External"/><Relationship Id="rId5" Type="http://schemas.openxmlformats.org/officeDocument/2006/relationships/hyperlink" Target="http://s41.radikal.ru/i091/1011/23/e3144cbb94a5.jpg" TargetMode="External"/><Relationship Id="rId4" Type="http://schemas.openxmlformats.org/officeDocument/2006/relationships/hyperlink" Target="http://upload.wikimedia.org/wikipedia/commons/1/1e/Eilif_Peterssen-Edvard_Grieg_189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38000">
              <a:srgbClr val="33CC33"/>
            </a:gs>
            <a:gs pos="95000">
              <a:srgbClr val="156B13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9144000" cy="17008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Литературное чтение в 4 классе  </a:t>
            </a:r>
            <a:br>
              <a:rPr kumimoji="0" lang="ru-RU" sz="4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</a:br>
            <a:r>
              <a:rPr kumimoji="0" lang="ru-RU" sz="4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УМК «Гармония»</a:t>
            </a:r>
            <a:endParaRPr kumimoji="0" lang="ru-RU" sz="4400" b="0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3" name="Подзаголовок 2"/>
          <p:cNvSpPr txBox="1">
            <a:spLocks/>
          </p:cNvSpPr>
          <p:nvPr/>
        </p:nvSpPr>
        <p:spPr>
          <a:xfrm>
            <a:off x="-1" y="1556792"/>
            <a:ext cx="6012161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</a:rPr>
              <a:t>К.Г. Паустовский «Корзина с еловыми шишками»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4" name="Picture 2" descr="Картинка 5 из 6517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14282" y="3786190"/>
            <a:ext cx="3959475" cy="2874892"/>
          </a:xfrm>
          <a:prstGeom prst="round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292080" y="5842337"/>
            <a:ext cx="38519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i="1" dirty="0" smtClean="0">
                <a:solidFill>
                  <a:prstClr val="black"/>
                </a:solidFill>
                <a:latin typeface="Calibri"/>
              </a:rPr>
              <a:t>   </a:t>
            </a:r>
            <a:endParaRPr lang="ru-RU" sz="2000" i="1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039460"/>
            <a:ext cx="3307631" cy="3493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Словарная работа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dirty="0" smtClean="0"/>
              <a:t>Белые ночи</a:t>
            </a:r>
          </a:p>
          <a:p>
            <a:r>
              <a:rPr lang="ru-RU" sz="4000" dirty="0" smtClean="0"/>
              <a:t>Ботфорты</a:t>
            </a:r>
          </a:p>
          <a:p>
            <a:r>
              <a:rPr lang="ru-RU" sz="4000" dirty="0" smtClean="0"/>
              <a:t>Портьеры</a:t>
            </a:r>
          </a:p>
          <a:p>
            <a:r>
              <a:rPr lang="ru-RU" sz="4000" dirty="0" smtClean="0"/>
              <a:t>Аккорды</a:t>
            </a:r>
          </a:p>
          <a:p>
            <a:r>
              <a:rPr lang="ru-RU" sz="4000" dirty="0" smtClean="0"/>
              <a:t>Парча</a:t>
            </a:r>
          </a:p>
          <a:p>
            <a:r>
              <a:rPr lang="ru-RU" sz="4000" dirty="0" smtClean="0"/>
              <a:t>Симфоническая музыка</a:t>
            </a:r>
          </a:p>
          <a:p>
            <a:r>
              <a:rPr lang="ru-RU" sz="4000" dirty="0" smtClean="0"/>
              <a:t>Рояль</a:t>
            </a:r>
            <a:endParaRPr lang="ru-RU" sz="4000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468313" y="476250"/>
            <a:ext cx="8135937" cy="5905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Рамка 8"/>
          <p:cNvSpPr/>
          <p:nvPr/>
        </p:nvSpPr>
        <p:spPr bwMode="auto">
          <a:xfrm>
            <a:off x="285750" y="285750"/>
            <a:ext cx="8572500" cy="6286500"/>
          </a:xfrm>
          <a:prstGeom prst="frame">
            <a:avLst>
              <a:gd name="adj1" fmla="val 3906"/>
            </a:avLst>
          </a:prstGeom>
          <a:blipFill dpi="0" rotWithShape="1">
            <a:blip r:embed="rId2" cstate="screen">
              <a:alphaModFix amt="45000"/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539750" y="527050"/>
            <a:ext cx="806450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ru-RU" sz="28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АККОРД – </a:t>
            </a:r>
          </a:p>
          <a:p>
            <a:pPr algn="just" eaLnBrk="0" hangingPunct="0"/>
            <a:r>
              <a:rPr lang="ru-RU" sz="28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сочетание нескольких музыкальных звуков различной высоты, воспринимаемых как звуковое единство.</a:t>
            </a:r>
          </a:p>
          <a:p>
            <a:pPr algn="just" eaLnBrk="0" hangingPunct="0"/>
            <a:endParaRPr lang="ru-RU" sz="28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endParaRPr lang="ru-RU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539750" y="2967038"/>
            <a:ext cx="8064500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СИМФОНИЧЕСКАЯ МУЗЫКА– </a:t>
            </a:r>
            <a:endParaRPr lang="ru-RU" sz="28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r>
              <a:rPr lang="ru-RU" sz="2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 слова «симфония» - большое музыкальное произведение для оркестра.</a:t>
            </a:r>
            <a:endParaRPr lang="ru-RU" sz="28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4" name="Рисунок 13" descr="filarmoniya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3933825"/>
            <a:ext cx="3779837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468313" y="476250"/>
            <a:ext cx="8135937" cy="5832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Рамка 8"/>
          <p:cNvSpPr/>
          <p:nvPr/>
        </p:nvSpPr>
        <p:spPr bwMode="auto">
          <a:xfrm>
            <a:off x="285750" y="285750"/>
            <a:ext cx="8572500" cy="6286500"/>
          </a:xfrm>
          <a:prstGeom prst="frame">
            <a:avLst>
              <a:gd name="adj1" fmla="val 3906"/>
            </a:avLst>
          </a:prstGeom>
          <a:blipFill dpi="0" rotWithShape="1">
            <a:blip r:embed="rId2" cstate="screen">
              <a:alphaModFix amt="45000"/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539750" y="2274888"/>
            <a:ext cx="80645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endParaRPr lang="ru-RU" sz="28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ПАРЧА </a:t>
            </a:r>
            <a:r>
              <a:rPr lang="ru-RU" sz="2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</a:t>
            </a:r>
          </a:p>
          <a:p>
            <a:pPr eaLnBrk="0" hangingPunct="0"/>
            <a:r>
              <a:rPr lang="ru-RU" sz="2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плотная узорчатая шёлковая ткань с переплетающимися золотыми, </a:t>
            </a:r>
          </a:p>
          <a:p>
            <a:pPr eaLnBrk="0" hangingPunct="0"/>
            <a:r>
              <a:rPr lang="ru-RU" sz="2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серебряными нитями.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539750" y="620713"/>
            <a:ext cx="7993063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endParaRPr lang="ru-RU" sz="28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БОТФОРТЫ </a:t>
            </a:r>
            <a:r>
              <a:rPr lang="ru-RU" sz="2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</a:t>
            </a:r>
          </a:p>
          <a:p>
            <a:pPr algn="just" eaLnBrk="0" hangingPunct="0"/>
            <a:r>
              <a:rPr lang="ru-RU" sz="2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высокие кавалерийские сапоги.</a:t>
            </a:r>
          </a:p>
        </p:txBody>
      </p:sp>
      <p:pic>
        <p:nvPicPr>
          <p:cNvPr id="6" name="Рисунок 5" descr="e3144cbb94a5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788" y="620713"/>
            <a:ext cx="1493837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2584.jpe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325" y="2852738"/>
            <a:ext cx="2189163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БЕЛЫЕ НОЧИ- ночи на севере, когда сумерки не переходят в темноту</a:t>
            </a:r>
          </a:p>
          <a:p>
            <a:endParaRPr lang="ru-RU" dirty="0" smtClean="0"/>
          </a:p>
          <a:p>
            <a:r>
              <a:rPr lang="ru-RU" dirty="0" smtClean="0"/>
              <a:t>ПОРТЬЕРЫ – плотные шторы</a:t>
            </a:r>
          </a:p>
          <a:p>
            <a:endParaRPr lang="ru-RU" dirty="0" smtClean="0"/>
          </a:p>
          <a:p>
            <a:r>
              <a:rPr lang="ru-RU" dirty="0" smtClean="0"/>
              <a:t>РОЯЛЬ – музыкальный клавишный инструмент, одна из разновидностей фортепиано</a:t>
            </a:r>
            <a:endParaRPr lang="ru-RU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dirty="0" smtClean="0"/>
              <a:t>1. Встреча композитора и </a:t>
            </a:r>
            <a:r>
              <a:rPr lang="ru-RU" sz="4400" dirty="0" err="1" smtClean="0"/>
              <a:t>Дагни</a:t>
            </a:r>
            <a:r>
              <a:rPr lang="ru-RU" sz="4400" dirty="0" smtClean="0"/>
              <a:t>.</a:t>
            </a:r>
          </a:p>
          <a:p>
            <a:r>
              <a:rPr lang="ru-RU" sz="4400" dirty="0" smtClean="0"/>
              <a:t>2. В доме композитора.</a:t>
            </a:r>
          </a:p>
          <a:p>
            <a:r>
              <a:rPr lang="ru-RU" sz="4400" dirty="0" smtClean="0"/>
              <a:t>3. </a:t>
            </a:r>
            <a:r>
              <a:rPr lang="ru-RU" sz="4400" dirty="0" err="1" smtClean="0"/>
              <a:t>Дагни</a:t>
            </a:r>
            <a:r>
              <a:rPr lang="ru-RU" sz="4400" dirty="0" smtClean="0"/>
              <a:t> в гостях у тётушки Магды.</a:t>
            </a:r>
          </a:p>
          <a:p>
            <a:r>
              <a:rPr lang="ru-RU" sz="4400" dirty="0" smtClean="0"/>
              <a:t>4. На концерте.</a:t>
            </a:r>
            <a:endParaRPr lang="ru-RU" sz="4400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Музыкальное произведение Эдварда Грига» Утро»</a:t>
            </a:r>
            <a:endParaRPr lang="ru-RU" dirty="0"/>
          </a:p>
        </p:txBody>
      </p:sp>
      <p:pic>
        <p:nvPicPr>
          <p:cNvPr id="5" name="Эдвард Григ Пер Гюнт Сюита №1 Утро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524000" y="1576388"/>
            <a:ext cx="6096000" cy="4572000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16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Закончите высказывание: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6600" dirty="0" smtClean="0"/>
              <a:t>« Своим творчеством великие люди побуждают нас…»</a:t>
            </a:r>
            <a:endParaRPr lang="ru-RU" sz="6600" dirty="0"/>
          </a:p>
        </p:txBody>
      </p:sp>
    </p:spTree>
  </p:cSld>
  <p:clrMapOvr>
    <a:masterClrMapping/>
  </p:clrMapOvr>
  <p:transition spd="slow">
    <p:wipe dir="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Прочитайте высказывание В.А. Сухомлинского: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z="4000" dirty="0" smtClean="0"/>
          </a:p>
          <a:p>
            <a:r>
              <a:rPr lang="ru-RU" sz="4000" dirty="0" smtClean="0"/>
              <a:t>« Делайте так, чтобы людям, которые вас окружают, было хорошо»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Как вы понимаете это высказывание?</a:t>
            </a:r>
            <a:endParaRPr lang="ru-RU" dirty="0"/>
          </a:p>
        </p:txBody>
      </p:sp>
    </p:spTree>
  </p:cSld>
  <p:clrMapOvr>
    <a:masterClrMapping/>
  </p:clrMapOvr>
  <p:transition spd="slow">
    <p:wipe dir="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http://t0.gstatic.com/images?q=tbn:ANd9GcRCcJvXctUnL3KW2CfS1_qVJh2jSb3yfsgcEXc3fhxjik9nyWal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67744" y="188640"/>
            <a:ext cx="4824536" cy="4608512"/>
          </a:xfrm>
          <a:prstGeom prst="rect">
            <a:avLst/>
          </a:prstGeom>
          <a:noFill/>
        </p:spPr>
      </p:pic>
      <p:sp>
        <p:nvSpPr>
          <p:cNvPr id="7" name="Объект 3"/>
          <p:cNvSpPr>
            <a:spLocks noGrp="1"/>
          </p:cNvSpPr>
          <p:nvPr>
            <p:ph sz="half" idx="1"/>
          </p:nvPr>
        </p:nvSpPr>
        <p:spPr>
          <a:xfrm>
            <a:off x="2843808" y="4725144"/>
            <a:ext cx="4038600" cy="820687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Домашнее задание:</a:t>
            </a:r>
            <a:endParaRPr lang="ru-RU" dirty="0"/>
          </a:p>
        </p:txBody>
      </p:sp>
      <p:sp>
        <p:nvSpPr>
          <p:cNvPr id="8" name="Объект 3"/>
          <p:cNvSpPr>
            <a:spLocks noGrp="1"/>
          </p:cNvSpPr>
          <p:nvPr>
            <p:ph sz="quarter" idx="2"/>
          </p:nvPr>
        </p:nvSpPr>
        <p:spPr>
          <a:xfrm>
            <a:off x="94432" y="5417840"/>
            <a:ext cx="9036496" cy="1440160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/>
              <a:t>Подготовить краткий пересказ рассказа «Корзина с еловыми шишками».</a:t>
            </a:r>
            <a:endParaRPr lang="ru-RU" sz="2800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362" name="WordArt 6"/>
          <p:cNvSpPr>
            <a:spLocks noChangeArrowheads="1" noChangeShapeType="1" noTextEdit="1"/>
          </p:cNvSpPr>
          <p:nvPr/>
        </p:nvSpPr>
        <p:spPr bwMode="auto">
          <a:xfrm>
            <a:off x="1681163" y="2816225"/>
            <a:ext cx="5781675" cy="1225550"/>
          </a:xfrm>
          <a:prstGeom prst="rect">
            <a:avLst/>
          </a:prstGeom>
          <a:ln>
            <a:noFill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54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3399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Спасибо за урок!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 Каждый понимает счастье по – своему. У каждого оно своё…»</a:t>
            </a:r>
            <a:br>
              <a:rPr lang="ru-RU" dirty="0" smtClean="0"/>
            </a:br>
            <a:r>
              <a:rPr lang="ru-RU" dirty="0" smtClean="0"/>
              <a:t>К.Г. Паустовский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07181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Э. Григ « Норвежский танец»</a:t>
            </a:r>
            <a:endParaRPr lang="ru-RU" dirty="0"/>
          </a:p>
        </p:txBody>
      </p:sp>
      <p:pic>
        <p:nvPicPr>
          <p:cNvPr id="5" name="Grig_-_Norvezhskij_tanec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500562" y="414338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875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8313" y="549275"/>
            <a:ext cx="8135937" cy="575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Рамка 8"/>
          <p:cNvSpPr/>
          <p:nvPr/>
        </p:nvSpPr>
        <p:spPr bwMode="auto">
          <a:xfrm>
            <a:off x="285750" y="285750"/>
            <a:ext cx="8572500" cy="6286500"/>
          </a:xfrm>
          <a:prstGeom prst="frame">
            <a:avLst>
              <a:gd name="adj1" fmla="val 3906"/>
            </a:avLst>
          </a:prstGeom>
          <a:blipFill dpi="0" rotWithShape="1">
            <a:blip r:embed="rId2" cstate="screen">
              <a:alphaModFix amt="45000"/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9462" name="Rectangle 1"/>
          <p:cNvSpPr>
            <a:spLocks noChangeArrowheads="1"/>
          </p:cNvSpPr>
          <p:nvPr/>
        </p:nvSpPr>
        <p:spPr bwMode="auto">
          <a:xfrm>
            <a:off x="539750" y="649288"/>
            <a:ext cx="8064500" cy="372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2000" b="1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Используемые источники:</a:t>
            </a:r>
            <a:endParaRPr lang="ru-RU" sz="20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О.В. </a:t>
            </a:r>
            <a:r>
              <a:rPr lang="ru-RU" sz="16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Кубасова</a:t>
            </a: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Литературное </a:t>
            </a:r>
            <a:r>
              <a:rPr lang="ru-RU" sz="1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чтение. 4 класс. Учебник для общеобразовательных учреждений в </a:t>
            </a: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четырёх  </a:t>
            </a:r>
            <a:r>
              <a:rPr lang="ru-RU" sz="1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частях. Часть </a:t>
            </a: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Смоленск. Ассоциация </a:t>
            </a:r>
            <a:r>
              <a:rPr lang="en-US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XXI</a:t>
            </a: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век 2014г(Гармония)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b="1" dirty="0">
                <a:latin typeface="Times New Roman" pitchFamily="18" charset="0"/>
                <a:cs typeface="Calibri" pitchFamily="34" charset="0"/>
              </a:rPr>
              <a:t>Интернет источники</a:t>
            </a:r>
            <a:r>
              <a:rPr lang="ru-RU" b="1" dirty="0" smtClean="0">
                <a:latin typeface="Times New Roman" pitchFamily="18" charset="0"/>
                <a:cs typeface="Calibri" pitchFamily="34" charset="0"/>
              </a:rPr>
              <a:t>:</a:t>
            </a:r>
          </a:p>
          <a:p>
            <a:pPr eaLnBrk="0" hangingPunct="0"/>
            <a:r>
              <a:rPr lang="ru-RU" dirty="0" smtClean="0">
                <a:latin typeface="Times New Roman" pitchFamily="18" charset="0"/>
                <a:cs typeface="Calibri" pitchFamily="34" charset="0"/>
              </a:rPr>
              <a:t>Толковый  словарь Ожегова </a:t>
            </a:r>
            <a:r>
              <a:rPr lang="en-US" u="sng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Calibri" pitchFamily="34" charset="0"/>
              </a:rPr>
              <a:t>http</a:t>
            </a:r>
            <a:r>
              <a:rPr lang="ru-RU" u="sng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Calibri" pitchFamily="34" charset="0"/>
              </a:rPr>
              <a:t>:</a:t>
            </a:r>
            <a:r>
              <a:rPr lang="en-US" u="sng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Calibri" pitchFamily="34" charset="0"/>
              </a:rPr>
              <a:t>//www </a:t>
            </a:r>
            <a:r>
              <a:rPr lang="ru-RU" u="sng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Calibri" pitchFamily="34" charset="0"/>
              </a:rPr>
              <a:t>.</a:t>
            </a:r>
            <a:r>
              <a:rPr lang="en-US" u="sng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Calibri" pitchFamily="34" charset="0"/>
              </a:rPr>
              <a:t>ozhegov</a:t>
            </a:r>
            <a:r>
              <a:rPr lang="ru-RU" u="sng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Calibri" pitchFamily="34" charset="0"/>
              </a:rPr>
              <a:t>.</a:t>
            </a:r>
            <a:r>
              <a:rPr lang="en-US" u="sng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Calibri" pitchFamily="34" charset="0"/>
              </a:rPr>
              <a:t> </a:t>
            </a:r>
            <a:r>
              <a:rPr lang="en-US" u="sng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Calibri" pitchFamily="34" charset="0"/>
              </a:rPr>
              <a:t>ru</a:t>
            </a:r>
            <a:r>
              <a:rPr lang="en-US" u="sng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Calibri" pitchFamily="34" charset="0"/>
              </a:rPr>
              <a:t>/</a:t>
            </a:r>
            <a:endParaRPr lang="ru-RU" u="sng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Calibri" pitchFamily="34" charset="0"/>
            </a:endParaRPr>
          </a:p>
          <a:p>
            <a:pPr algn="ctr" eaLnBrk="0" hangingPunct="0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1600" dirty="0">
                <a:latin typeface="Times New Roman" pitchFamily="18" charset="0"/>
                <a:cs typeface="Calibri" pitchFamily="34" charset="0"/>
              </a:rPr>
              <a:t>Э. Григ «Утро» </a:t>
            </a:r>
            <a:r>
              <a:rPr lang="ru-RU" sz="1600" dirty="0">
                <a:latin typeface="Times New Roman" pitchFamily="18" charset="0"/>
                <a:cs typeface="Calibri" pitchFamily="34" charset="0"/>
                <a:hlinkClick r:id="rId3"/>
              </a:rPr>
              <a:t>http://muzofon.com/</a:t>
            </a:r>
            <a:r>
              <a:rPr lang="ru-RU" sz="1600" dirty="0">
                <a:latin typeface="Times New Roman" pitchFamily="18" charset="0"/>
                <a:cs typeface="Calibri" pitchFamily="34" charset="0"/>
              </a:rPr>
              <a:t>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1600" dirty="0" smtClean="0">
                <a:latin typeface="Times New Roman" pitchFamily="18" charset="0"/>
                <a:cs typeface="Calibri" pitchFamily="34" charset="0"/>
              </a:rPr>
              <a:t>Портрет </a:t>
            </a:r>
            <a:r>
              <a:rPr lang="ru-RU" sz="1600" dirty="0">
                <a:latin typeface="Times New Roman" pitchFamily="18" charset="0"/>
                <a:cs typeface="Calibri" pitchFamily="34" charset="0"/>
              </a:rPr>
              <a:t>Э. Грига </a:t>
            </a:r>
            <a:r>
              <a:rPr lang="ru-RU" sz="1600" dirty="0">
                <a:latin typeface="Times New Roman" pitchFamily="18" charset="0"/>
                <a:cs typeface="Calibri" pitchFamily="34" charset="0"/>
                <a:hlinkClick r:id="rId4"/>
              </a:rPr>
              <a:t>http://upload.wikimedia.org/wikipedia/commons/1/1e/Eilif_Peterssen-Edvard_Grieg_1891.jpg</a:t>
            </a:r>
            <a:r>
              <a:rPr lang="ru-RU" sz="1600" dirty="0">
                <a:latin typeface="Times New Roman" pitchFamily="18" charset="0"/>
                <a:cs typeface="Calibri" pitchFamily="34" charset="0"/>
              </a:rPr>
              <a:t>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1600" dirty="0">
                <a:latin typeface="Times New Roman" pitchFamily="18" charset="0"/>
                <a:cs typeface="Calibri" pitchFamily="34" charset="0"/>
              </a:rPr>
              <a:t>Кавалерийские сапоги </a:t>
            </a:r>
            <a:r>
              <a:rPr lang="ru-RU" sz="1600" dirty="0">
                <a:latin typeface="Times New Roman" pitchFamily="18" charset="0"/>
                <a:cs typeface="Calibri" pitchFamily="34" charset="0"/>
                <a:hlinkClick r:id="rId5"/>
              </a:rPr>
              <a:t>http://s41.radikal.ru/i091/1011/23/e3144cbb94a5.jpg</a:t>
            </a:r>
            <a:r>
              <a:rPr lang="ru-RU" sz="1600" dirty="0">
                <a:latin typeface="Times New Roman" pitchFamily="18" charset="0"/>
                <a:cs typeface="Calibri" pitchFamily="34" charset="0"/>
              </a:rPr>
              <a:t>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1600" dirty="0">
                <a:latin typeface="Times New Roman" pitchFamily="18" charset="0"/>
                <a:cs typeface="Calibri" pitchFamily="34" charset="0"/>
              </a:rPr>
              <a:t>Парча </a:t>
            </a:r>
            <a:r>
              <a:rPr lang="ru-RU" sz="1600" dirty="0">
                <a:latin typeface="Times New Roman" pitchFamily="18" charset="0"/>
                <a:cs typeface="Calibri" pitchFamily="34" charset="0"/>
                <a:hlinkClick r:id="rId6"/>
              </a:rPr>
              <a:t>http://www.asta-tex.ru/images/price/2584.jpeg</a:t>
            </a:r>
            <a:r>
              <a:rPr lang="ru-RU" sz="1600" dirty="0">
                <a:latin typeface="Times New Roman" pitchFamily="18" charset="0"/>
                <a:cs typeface="Calibri" pitchFamily="34" charset="0"/>
              </a:rPr>
              <a:t>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1600" dirty="0" smtClean="0">
                <a:latin typeface="Times New Roman" pitchFamily="18" charset="0"/>
                <a:cs typeface="Calibri" pitchFamily="34" charset="0"/>
              </a:rPr>
              <a:t>Симфонический </a:t>
            </a:r>
            <a:r>
              <a:rPr lang="ru-RU" sz="1600" dirty="0">
                <a:latin typeface="Times New Roman" pitchFamily="18" charset="0"/>
                <a:cs typeface="Calibri" pitchFamily="34" charset="0"/>
              </a:rPr>
              <a:t>оркестр </a:t>
            </a:r>
            <a:r>
              <a:rPr lang="ru-RU" sz="1600" dirty="0">
                <a:latin typeface="Times New Roman" pitchFamily="18" charset="0"/>
                <a:cs typeface="Calibri" pitchFamily="34" charset="0"/>
                <a:hlinkClick r:id="rId7"/>
              </a:rPr>
              <a:t>http://www.zaural100.ru/foto/filarmoniya01.jpg</a:t>
            </a:r>
            <a:r>
              <a:rPr lang="ru-RU" sz="1600" dirty="0">
                <a:latin typeface="Times New Roman" pitchFamily="18" charset="0"/>
                <a:cs typeface="Calibri" pitchFamily="34" charset="0"/>
              </a:rPr>
              <a:t>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ru-RU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1071538" y="1071546"/>
            <a:ext cx="6911975" cy="4606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2" name="Группа 12"/>
          <p:cNvGrpSpPr>
            <a:grpSpLocks/>
          </p:cNvGrpSpPr>
          <p:nvPr/>
        </p:nvGrpSpPr>
        <p:grpSpPr bwMode="auto">
          <a:xfrm>
            <a:off x="285720" y="285728"/>
            <a:ext cx="8572500" cy="6286500"/>
            <a:chOff x="285720" y="285728"/>
            <a:chExt cx="8572560" cy="6286544"/>
          </a:xfrm>
          <a:blipFill dpi="0" rotWithShape="1">
            <a:blip r:embed="rId2">
              <a:alphaModFix amt="45000"/>
            </a:blip>
            <a:srcRect/>
            <a:stretch>
              <a:fillRect/>
            </a:stretch>
          </a:blipFill>
        </p:grpSpPr>
        <p:sp>
          <p:nvSpPr>
            <p:cNvPr id="9" name="Рамка 8"/>
            <p:cNvSpPr/>
            <p:nvPr/>
          </p:nvSpPr>
          <p:spPr>
            <a:xfrm>
              <a:off x="285720" y="285728"/>
              <a:ext cx="8572560" cy="6286544"/>
            </a:xfrm>
            <a:prstGeom prst="frame">
              <a:avLst>
                <a:gd name="adj1" fmla="val 3906"/>
              </a:avLst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1" name="Рамка 10"/>
            <p:cNvSpPr/>
            <p:nvPr/>
          </p:nvSpPr>
          <p:spPr>
            <a:xfrm>
              <a:off x="642910" y="642918"/>
              <a:ext cx="7858180" cy="5572164"/>
            </a:xfrm>
            <a:prstGeom prst="frame">
              <a:avLst>
                <a:gd name="adj1" fmla="val 3906"/>
              </a:avLst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2" name="Рамка 11"/>
            <p:cNvSpPr/>
            <p:nvPr/>
          </p:nvSpPr>
          <p:spPr>
            <a:xfrm>
              <a:off x="928662" y="928670"/>
              <a:ext cx="7286676" cy="5000660"/>
            </a:xfrm>
            <a:prstGeom prst="frame">
              <a:avLst>
                <a:gd name="adj1" fmla="val 3906"/>
              </a:avLst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2054" name="TextBox 13"/>
          <p:cNvSpPr txBox="1">
            <a:spLocks noChangeArrowheads="1"/>
          </p:cNvSpPr>
          <p:nvPr/>
        </p:nvSpPr>
        <p:spPr bwMode="auto">
          <a:xfrm>
            <a:off x="1187450" y="2276475"/>
            <a:ext cx="67691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>
                <a:latin typeface="Times New Roman" pitchFamily="18" charset="0"/>
                <a:cs typeface="Times New Roman" pitchFamily="18" charset="0"/>
              </a:rPr>
              <a:t>К. Г. Паустовский</a:t>
            </a:r>
          </a:p>
          <a:p>
            <a:pPr algn="ctr"/>
            <a:r>
              <a:rPr lang="ru-RU" sz="3600">
                <a:latin typeface="Times New Roman" pitchFamily="18" charset="0"/>
                <a:cs typeface="Times New Roman" pitchFamily="18" charset="0"/>
              </a:rPr>
              <a:t>«Корзина с еловыми шишками»</a:t>
            </a:r>
          </a:p>
        </p:txBody>
      </p:sp>
      <p:pic>
        <p:nvPicPr>
          <p:cNvPr id="2056" name="Рисунок 2" descr="корзина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8175" y="3644900"/>
            <a:ext cx="1120775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Рисунок 8" descr="10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2338" y="3473450"/>
            <a:ext cx="1470025" cy="158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/>
        </p:nvSpPr>
        <p:spPr>
          <a:xfrm>
            <a:off x="426822" y="40341"/>
            <a:ext cx="82296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4800" dirty="0" smtClean="0">
                <a:solidFill>
                  <a:srgbClr val="6600CC"/>
                </a:solidFill>
                <a:latin typeface="Monotype Corsiva" pitchFamily="66" charset="0"/>
              </a:rPr>
              <a:t>Цели урока.</a:t>
            </a:r>
          </a:p>
        </p:txBody>
      </p:sp>
      <p:sp>
        <p:nvSpPr>
          <p:cNvPr id="5" name="Rectangle 3"/>
          <p:cNvSpPr>
            <a:spLocks noGrp="1" noChangeArrowheads="1"/>
          </p:cNvSpPr>
          <p:nvPr/>
        </p:nvSpPr>
        <p:spPr>
          <a:xfrm>
            <a:off x="323528" y="1772816"/>
            <a:ext cx="8229600" cy="468052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dirty="0" smtClean="0">
                <a:solidFill>
                  <a:sysClr val="windowText" lastClr="000000"/>
                </a:solidFill>
                <a:latin typeface="Calibri"/>
              </a:rPr>
              <a:t>Учить анализировать и осознанно воспринимать художественное произведение, осознавать его основную мысль.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dirty="0" smtClean="0">
                <a:solidFill>
                  <a:sysClr val="windowText" lastClr="000000"/>
                </a:solidFill>
                <a:latin typeface="Calibri"/>
              </a:rPr>
              <a:t>Показать, как рождается музыка, как она может воздействовать на слушателя, о чем может рассказать.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dirty="0" smtClean="0">
                <a:solidFill>
                  <a:sysClr val="windowText" lastClr="000000"/>
                </a:solidFill>
                <a:latin typeface="Calibri"/>
              </a:rPr>
              <a:t>Познакомить учащихся с музыкальными произведениями Эдварда Грига.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dirty="0" smtClean="0">
                <a:solidFill>
                  <a:sysClr val="windowText" lastClr="000000"/>
                </a:solidFill>
                <a:latin typeface="Calibri"/>
              </a:rPr>
              <a:t>Воспитывать любовь к музыке, к родному языку, уважение к книге и литературному произведению.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175" cy="1654175"/>
          </a:xfrm>
        </p:spPr>
        <p:txBody>
          <a:bodyPr/>
          <a:lstStyle/>
          <a:p>
            <a:pPr eaLnBrk="1" hangingPunct="1"/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ahoma" pitchFamily="34" charset="0"/>
              </a:rPr>
              <a:t>Паустовский </a:t>
            </a:r>
            <a:b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ahoma" pitchFamily="34" charset="0"/>
              </a:rPr>
            </a:b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ahoma" pitchFamily="34" charset="0"/>
              </a:rPr>
              <a:t>Константин Георгиевич </a:t>
            </a:r>
            <a:b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ahoma" pitchFamily="34" charset="0"/>
              </a:rPr>
            </a:b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ahoma" pitchFamily="34" charset="0"/>
              </a:rPr>
              <a:t>(1892-1968)</a:t>
            </a:r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</a:p>
        </p:txBody>
      </p:sp>
      <p:pic>
        <p:nvPicPr>
          <p:cNvPr id="14338" name="Содержимое 12" descr="075179.jpg"/>
          <p:cNvPicPr>
            <a:picLocks noGrp="1" noChangeAspect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14282" y="2214554"/>
            <a:ext cx="3393296" cy="4071956"/>
          </a:xfrm>
          <a:ln w="152400" cap="flat" cmpd="tri">
            <a:solidFill>
              <a:srgbClr val="793905"/>
            </a:solidFill>
          </a:ln>
        </p:spPr>
      </p:pic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3851275" y="2143116"/>
            <a:ext cx="5292725" cy="4103688"/>
          </a:xfrm>
          <a:gradFill>
            <a:gsLst>
              <a:gs pos="0">
                <a:srgbClr val="00B0F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 eaLnBrk="1" hangingPunct="1">
              <a:buFont typeface="Arial" charset="0"/>
              <a:buNone/>
              <a:defRPr/>
            </a:pPr>
            <a:r>
              <a:rPr lang="ru-RU" sz="2200" dirty="0" smtClean="0">
                <a:latin typeface="Tahoma" pitchFamily="34" charset="0"/>
              </a:rPr>
              <a:t>  Паустовский Константин</a:t>
            </a:r>
            <a:r>
              <a:rPr lang="en-US" sz="2200" dirty="0" smtClean="0">
                <a:latin typeface="Tahoma" pitchFamily="34" charset="0"/>
              </a:rPr>
              <a:t> </a:t>
            </a:r>
            <a:r>
              <a:rPr lang="ru-RU" sz="2200" dirty="0" smtClean="0">
                <a:latin typeface="Tahoma" pitchFamily="34" charset="0"/>
              </a:rPr>
              <a:t>Георгиевич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2200" dirty="0" smtClean="0">
                <a:latin typeface="Tahoma" pitchFamily="34" charset="0"/>
              </a:rPr>
              <a:t>родился 31 мая 1892года в Москве.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2200" dirty="0" smtClean="0">
                <a:latin typeface="Tahoma" pitchFamily="34" charset="0"/>
              </a:rPr>
              <a:t>  К.Паустовский написал свой первый</a:t>
            </a:r>
            <a:endParaRPr lang="en-US" sz="2200" dirty="0" smtClean="0">
              <a:latin typeface="Tahoma" pitchFamily="34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ru-RU" sz="2200" dirty="0" smtClean="0">
                <a:latin typeface="Tahoma" pitchFamily="34" charset="0"/>
              </a:rPr>
              <a:t>рассказ в 19 лет,</a:t>
            </a:r>
            <a:r>
              <a:rPr lang="en-US" sz="2200" dirty="0" smtClean="0">
                <a:latin typeface="Tahoma" pitchFamily="34" charset="0"/>
              </a:rPr>
              <a:t> </a:t>
            </a:r>
            <a:r>
              <a:rPr lang="ru-RU" sz="2200" dirty="0" smtClean="0">
                <a:latin typeface="Tahoma" pitchFamily="34" charset="0"/>
              </a:rPr>
              <a:t>и он был напечатан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2200" dirty="0" smtClean="0">
                <a:latin typeface="Tahoma" pitchFamily="34" charset="0"/>
              </a:rPr>
              <a:t>в литературном журнале «Огни».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2200" dirty="0" smtClean="0">
                <a:latin typeface="Tahoma" pitchFamily="34" charset="0"/>
              </a:rPr>
              <a:t>  В 1930 году Паустовский приехал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2200" dirty="0" smtClean="0">
                <a:latin typeface="Tahoma" pitchFamily="34" charset="0"/>
              </a:rPr>
              <a:t>в Мещеру. Там было вс</a:t>
            </a:r>
            <a:r>
              <a:rPr lang="ru-RU" sz="2200" dirty="0" smtClean="0">
                <a:latin typeface="Tahoma" pitchFamily="34" charset="0"/>
                <a:cs typeface="Tahoma" pitchFamily="34" charset="0"/>
              </a:rPr>
              <a:t>ё</a:t>
            </a:r>
            <a:r>
              <a:rPr lang="ru-RU" sz="2200" dirty="0" smtClean="0">
                <a:latin typeface="Tahoma" pitchFamily="34" charset="0"/>
              </a:rPr>
              <a:t>, что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2200" dirty="0" smtClean="0">
                <a:latin typeface="Tahoma" pitchFamily="34" charset="0"/>
              </a:rPr>
              <a:t>привлекало писателя с детства -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2200" b="1" dirty="0" smtClean="0">
                <a:latin typeface="Tahoma" pitchFamily="34" charset="0"/>
              </a:rPr>
              <a:t>«глухие леса, оз</a:t>
            </a:r>
            <a:r>
              <a:rPr lang="ru-RU" sz="2200" b="1" dirty="0" smtClean="0">
                <a:latin typeface="Tahoma" pitchFamily="34" charset="0"/>
                <a:cs typeface="Tahoma" pitchFamily="34" charset="0"/>
              </a:rPr>
              <a:t>ёра, извилистые</a:t>
            </a:r>
            <a:endParaRPr lang="ru-RU" sz="2200" b="1" dirty="0" smtClean="0">
              <a:latin typeface="Tahoma" pitchFamily="34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ru-RU" sz="2200" b="1" dirty="0" smtClean="0">
                <a:latin typeface="Tahoma" pitchFamily="34" charset="0"/>
                <a:cs typeface="Tahoma" pitchFamily="34" charset="0"/>
              </a:rPr>
              <a:t>лесные реки».</a:t>
            </a:r>
          </a:p>
          <a:p>
            <a:pPr eaLnBrk="1" hangingPunct="1">
              <a:buFont typeface="Arial" charset="0"/>
              <a:buNone/>
              <a:defRPr/>
            </a:pPr>
            <a:endParaRPr lang="ru-RU" sz="2200" dirty="0" smtClean="0">
              <a:latin typeface="Tahoma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med" advClick="0" advTm="25881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Прямоугольник 3"/>
          <p:cNvSpPr>
            <a:spLocks noChangeArrowheads="1"/>
          </p:cNvSpPr>
          <p:nvPr/>
        </p:nvSpPr>
        <p:spPr bwMode="auto">
          <a:xfrm rot="10800000" flipV="1">
            <a:off x="468313" y="188913"/>
            <a:ext cx="8426450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dirty="0">
                <a:latin typeface="Tahoma" pitchFamily="34" charset="0"/>
              </a:rPr>
              <a:t>Творчество Паустовского разнообразно и велико - рассказы, повести, романы. Паустовский написал цикл рассказов для детей и несколько сказок. Они  учат любить родную природу, быть добрым, честным, способным  признать и самому исправить  свою вину.</a:t>
            </a:r>
          </a:p>
          <a:p>
            <a:endParaRPr lang="ru-RU" sz="2200" dirty="0">
              <a:latin typeface="Tahoma" pitchFamily="34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571744"/>
            <a:ext cx="2381250" cy="3914775"/>
          </a:xfrm>
          <a:prstGeom prst="rect">
            <a:avLst/>
          </a:prstGeom>
          <a:noFill/>
          <a:ln w="152400" cmpd="tri">
            <a:solidFill>
              <a:srgbClr val="00B050"/>
            </a:solidFill>
            <a:miter lim="800000"/>
            <a:headEnd/>
            <a:tailEnd/>
          </a:ln>
        </p:spPr>
      </p:pic>
      <p:pic>
        <p:nvPicPr>
          <p:cNvPr id="1741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2285992"/>
            <a:ext cx="2770400" cy="3786214"/>
          </a:xfrm>
          <a:prstGeom prst="rect">
            <a:avLst/>
          </a:prstGeom>
          <a:noFill/>
          <a:ln w="152400" cmpd="tri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1928802"/>
            <a:ext cx="2623204" cy="3857652"/>
          </a:xfrm>
          <a:prstGeom prst="rect">
            <a:avLst/>
          </a:prstGeom>
          <a:noFill/>
          <a:ln w="152400" cmpd="tri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Tm="15679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39750" y="476250"/>
            <a:ext cx="8135938" cy="5905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Рамка 8"/>
          <p:cNvSpPr/>
          <p:nvPr/>
        </p:nvSpPr>
        <p:spPr bwMode="auto">
          <a:xfrm>
            <a:off x="285750" y="285750"/>
            <a:ext cx="8572500" cy="6286500"/>
          </a:xfrm>
          <a:prstGeom prst="frame">
            <a:avLst>
              <a:gd name="adj1" fmla="val 3906"/>
            </a:avLst>
          </a:prstGeom>
          <a:blipFill dpi="0" rotWithShape="1">
            <a:blip r:embed="rId2" cstate="screen">
              <a:alphaModFix amt="45000"/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10246" name="Рисунок 3" descr="Eilif_Peterssen-Edvard_Grieg_189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476250"/>
            <a:ext cx="5391150" cy="590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7" name="Прямоугольник 4"/>
          <p:cNvSpPr>
            <a:spLocks noChangeArrowheads="1"/>
          </p:cNvSpPr>
          <p:nvPr/>
        </p:nvSpPr>
        <p:spPr bwMode="auto">
          <a:xfrm>
            <a:off x="5940425" y="4292600"/>
            <a:ext cx="2735263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>
                <a:latin typeface="Times New Roman" pitchFamily="18" charset="0"/>
                <a:cs typeface="Times New Roman" pitchFamily="18" charset="0"/>
              </a:rPr>
              <a:t>Эдвард Григ</a:t>
            </a:r>
            <a:br>
              <a:rPr lang="ru-RU" sz="3200">
                <a:latin typeface="Times New Roman" pitchFamily="18" charset="0"/>
                <a:cs typeface="Times New Roman" pitchFamily="18" charset="0"/>
              </a:rPr>
            </a:br>
            <a:r>
              <a:rPr lang="ru-RU" sz="3200">
                <a:latin typeface="Times New Roman" pitchFamily="18" charset="0"/>
                <a:cs typeface="Times New Roman" pitchFamily="18" charset="0"/>
              </a:rPr>
              <a:t> (1843-1907) </a:t>
            </a:r>
            <a:br>
              <a:rPr lang="ru-RU" sz="3200">
                <a:latin typeface="Times New Roman" pitchFamily="18" charset="0"/>
                <a:cs typeface="Times New Roman" pitchFamily="18" charset="0"/>
              </a:rPr>
            </a:br>
            <a:r>
              <a:rPr lang="ru-RU" sz="3200">
                <a:latin typeface="Times New Roman" pitchFamily="18" charset="0"/>
                <a:cs typeface="Times New Roman" pitchFamily="18" charset="0"/>
              </a:rPr>
              <a:t>норвежский композитор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Нажмите, чтобы посмотреть в полный размер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290" y="277638"/>
            <a:ext cx="8713788" cy="653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01290" y="1340768"/>
            <a:ext cx="572504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altLang="ru-RU" sz="2400" dirty="0">
                <a:solidFill>
                  <a:srgbClr val="FF0000"/>
                </a:solidFill>
              </a:rPr>
              <a:t>В </a:t>
            </a:r>
            <a:r>
              <a:rPr lang="ru-RU" altLang="ru-RU" sz="2400" dirty="0" smtClean="0">
                <a:solidFill>
                  <a:srgbClr val="FF0000"/>
                </a:solidFill>
              </a:rPr>
              <a:t>музыке Эдварда Грига </a:t>
            </a:r>
          </a:p>
          <a:p>
            <a:pPr lvl="0"/>
            <a:r>
              <a:rPr lang="ru-RU" altLang="ru-RU" sz="2400" dirty="0" smtClean="0">
                <a:solidFill>
                  <a:srgbClr val="FF0000"/>
                </a:solidFill>
              </a:rPr>
              <a:t>живут </a:t>
            </a:r>
            <a:r>
              <a:rPr lang="ru-RU" altLang="ru-RU" sz="2400" dirty="0">
                <a:solidFill>
                  <a:srgbClr val="FF0000"/>
                </a:solidFill>
              </a:rPr>
              <a:t>легенды и сказки, </a:t>
            </a:r>
          </a:p>
          <a:p>
            <a:pPr lvl="0"/>
            <a:r>
              <a:rPr lang="ru-RU" altLang="ru-RU" sz="2400" dirty="0">
                <a:solidFill>
                  <a:srgbClr val="FF0000"/>
                </a:solidFill>
              </a:rPr>
              <a:t>красочные картины народной жизни,</a:t>
            </a:r>
          </a:p>
          <a:p>
            <a:pPr lvl="0"/>
            <a:r>
              <a:rPr lang="ru-RU" altLang="ru-RU" sz="2400" dirty="0" smtClean="0">
                <a:solidFill>
                  <a:srgbClr val="FF0000"/>
                </a:solidFill>
              </a:rPr>
              <a:t>образы </a:t>
            </a:r>
            <a:r>
              <a:rPr lang="ru-RU" altLang="ru-RU" sz="2400" dirty="0">
                <a:solidFill>
                  <a:srgbClr val="FF0000"/>
                </a:solidFill>
              </a:rPr>
              <a:t>природы Норвегии,</a:t>
            </a:r>
          </a:p>
          <a:p>
            <a:pPr lvl="0"/>
            <a:r>
              <a:rPr lang="ru-RU" altLang="ru-RU" sz="2400" dirty="0" smtClean="0">
                <a:solidFill>
                  <a:srgbClr val="FF0000"/>
                </a:solidFill>
              </a:rPr>
              <a:t>в </a:t>
            </a:r>
            <a:r>
              <a:rPr lang="ru-RU" altLang="ru-RU" sz="2400" dirty="0">
                <a:solidFill>
                  <a:srgbClr val="FF0000"/>
                </a:solidFill>
              </a:rPr>
              <a:t>ней звучит прибой  северного моря.</a:t>
            </a:r>
          </a:p>
        </p:txBody>
      </p:sp>
    </p:spTree>
    <p:extLst>
      <p:ext uri="{BB962C8B-B14F-4D97-AF65-F5344CB8AC3E}">
        <p14:creationId xmlns:p14="http://schemas.microsoft.com/office/powerpoint/2010/main" val="359747602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в группах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dirty="0" smtClean="0"/>
              <a:t>Внимательно прочитать задание</a:t>
            </a:r>
          </a:p>
          <a:p>
            <a:r>
              <a:rPr lang="ru-RU" sz="4000" dirty="0" smtClean="0"/>
              <a:t>Распределить задание</a:t>
            </a:r>
          </a:p>
          <a:p>
            <a:r>
              <a:rPr lang="ru-RU" sz="4000" dirty="0" smtClean="0"/>
              <a:t>Выполнить задание</a:t>
            </a:r>
          </a:p>
          <a:p>
            <a:r>
              <a:rPr lang="ru-RU" sz="4000" dirty="0" smtClean="0"/>
              <a:t>Обсудить в группе</a:t>
            </a:r>
          </a:p>
          <a:p>
            <a:r>
              <a:rPr lang="ru-RU" sz="4000" dirty="0" smtClean="0"/>
              <a:t>Оценить работу группы</a:t>
            </a:r>
            <a:endParaRPr lang="ru-RU" sz="4000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|2.5|2.1|1.8|1.5|1.7|1.9|1.9|1.5|1.5|1.5"/>
</p:tagLst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488</Words>
  <Application>Microsoft Office PowerPoint</Application>
  <PresentationFormat>Экран (4:3)</PresentationFormat>
  <Paragraphs>87</Paragraphs>
  <Slides>20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Оформление по умолчанию</vt:lpstr>
      <vt:lpstr>Презентация PowerPoint</vt:lpstr>
      <vt:lpstr>  « Каждый понимает счастье по – своему. У каждого оно своё…» К.Г. Паустовский</vt:lpstr>
      <vt:lpstr>Презентация PowerPoint</vt:lpstr>
      <vt:lpstr>Презентация PowerPoint</vt:lpstr>
      <vt:lpstr>Паустовский  Константин Георгиевич  (1892-1968) </vt:lpstr>
      <vt:lpstr>Презентация PowerPoint</vt:lpstr>
      <vt:lpstr>Презентация PowerPoint</vt:lpstr>
      <vt:lpstr>Презентация PowerPoint</vt:lpstr>
      <vt:lpstr>Работа в группах</vt:lpstr>
      <vt:lpstr>Словарная работа</vt:lpstr>
      <vt:lpstr>Презентация PowerPoint</vt:lpstr>
      <vt:lpstr>Презентация PowerPoint</vt:lpstr>
      <vt:lpstr>Презентация PowerPoint</vt:lpstr>
      <vt:lpstr>ПЛАН</vt:lpstr>
      <vt:lpstr>Музыкальное произведение Эдварда Грига» Утро»</vt:lpstr>
      <vt:lpstr>Закончите высказывание:</vt:lpstr>
      <vt:lpstr>Прочитайте высказывание В.А. Сухомлинского: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2014-02-02T15:17:06Z</dcterms:created>
  <dcterms:modified xsi:type="dcterms:W3CDTF">2016-07-26T17:20:18Z</dcterms:modified>
</cp:coreProperties>
</file>