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792" r:id="rId11"/>
    <p:sldMasterId id="2147483804" r:id="rId12"/>
    <p:sldMasterId id="2147483816" r:id="rId13"/>
    <p:sldMasterId id="2147483828" r:id="rId14"/>
    <p:sldMasterId id="2147483840" r:id="rId15"/>
    <p:sldMasterId id="2147483852" r:id="rId16"/>
    <p:sldMasterId id="2147483864" r:id="rId17"/>
    <p:sldMasterId id="2147483876" r:id="rId18"/>
    <p:sldMasterId id="2147483888" r:id="rId19"/>
    <p:sldMasterId id="2147483900" r:id="rId20"/>
    <p:sldMasterId id="2147483912" r:id="rId21"/>
    <p:sldMasterId id="2147483924" r:id="rId22"/>
  </p:sldMasterIdLst>
  <p:notesMasterIdLst>
    <p:notesMasterId r:id="rId53"/>
  </p:notesMasterIdLst>
  <p:sldIdLst>
    <p:sldId id="259" r:id="rId23"/>
    <p:sldId id="290" r:id="rId24"/>
    <p:sldId id="257" r:id="rId25"/>
    <p:sldId id="258" r:id="rId26"/>
    <p:sldId id="260" r:id="rId27"/>
    <p:sldId id="281" r:id="rId28"/>
    <p:sldId id="261" r:id="rId29"/>
    <p:sldId id="263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76" r:id="rId43"/>
    <p:sldId id="277" r:id="rId44"/>
    <p:sldId id="278" r:id="rId45"/>
    <p:sldId id="279" r:id="rId46"/>
    <p:sldId id="280" r:id="rId47"/>
    <p:sldId id="282" r:id="rId48"/>
    <p:sldId id="283" r:id="rId49"/>
    <p:sldId id="284" r:id="rId50"/>
    <p:sldId id="291" r:id="rId51"/>
    <p:sldId id="287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85" autoAdjust="0"/>
    <p:restoredTop sz="94660"/>
  </p:normalViewPr>
  <p:slideViewPr>
    <p:cSldViewPr>
      <p:cViewPr varScale="1">
        <p:scale>
          <a:sx n="109" d="100"/>
          <a:sy n="109" d="100"/>
        </p:scale>
        <p:origin x="17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50" Type="http://schemas.openxmlformats.org/officeDocument/2006/relationships/slide" Target="slides/slide28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slide" Target="slides/slide3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EEBA0-2CC6-4DCF-9760-DAEB4B671263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6D8A4-E3B3-4F99-A0C5-CDCFCB39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396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D8A4-E3B3-4F99-A0C5-CDCFCB395BE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977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50564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18367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6613016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8043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322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2054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151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80758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738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06553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27076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978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1113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46521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6837168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862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642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07615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0256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2513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99306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99675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539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5056442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65347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3163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6837168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862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642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07615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0256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2513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99306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996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58529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53924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65347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3163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6837168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862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642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07615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0256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2513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993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5468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99675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53924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65347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3163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0593963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52779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903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76215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15666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721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3738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8416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8409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93439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6387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21800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0593963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52779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903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76215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1566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3269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72179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8416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8409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93439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6387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21800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0593963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52779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903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762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4348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15666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72179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8416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8409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93439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6387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21800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4080533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32377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490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20617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2504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27365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9613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90037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85865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89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33450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19059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4080533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3237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5727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490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2504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27365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9613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900377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85865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89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334502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19059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40805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5852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46595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32377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490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2504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27365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9613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90037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85865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89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33450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1905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18367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1389238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42542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367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80709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96397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82960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517427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7523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60684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076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11138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2342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1389238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425429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367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80709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963978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829609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51742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7523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6068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2209960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076330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2342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1389238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42542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367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80709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96397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829609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517427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752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649020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60684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076330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234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2241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505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9458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034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205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5468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9591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60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9885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3472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220996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6490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2241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505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9458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03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373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2055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959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60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9885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3472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759498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623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8786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4259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693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326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8004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1450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6100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9780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0792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9102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7594988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623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8786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42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4348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6931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8004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1450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6100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9780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07925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9102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7594988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623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8786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2061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4259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69315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8004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1450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6100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9780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07925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91022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6613016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8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5727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322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2054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151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8075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738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06553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27076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9780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46521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66130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46595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8043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322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205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6151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80758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738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06553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27076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97805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465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7436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330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8637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8637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8637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5114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5114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5114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7371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7371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7371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7436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105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105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105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5355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5355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0842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0842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0842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330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7152C8-3EF7-4A57-93D6-865C2EF30210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22.11.2025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110E34-0E0D-4D05-9CC3-EB43EEB94D9E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330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radikal.ru/" TargetMode="External"/><Relationship Id="rId1" Type="http://schemas.openxmlformats.org/officeDocument/2006/relationships/slideLayout" Target="../slideLayouts/slideLayout10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6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4.pn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9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4.pn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3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4.pn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5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4.png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oodfon.ru/download.html?id=117324&amp;rash=1024x600" TargetMode="External"/><Relationship Id="rId1" Type="http://schemas.openxmlformats.org/officeDocument/2006/relationships/slideLayout" Target="../slideLayouts/slideLayout23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4.pn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fotki.yandex.ru/users/anatoliy-kuzmin-52/view/313270/" TargetMode="External"/><Relationship Id="rId1" Type="http://schemas.openxmlformats.org/officeDocument/2006/relationships/slideLayout" Target="../slideLayouts/slideLayout23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fotki.yandex.ru/users/veer9516/view/503975/" TargetMode="External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51520" y="-27384"/>
            <a:ext cx="854272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0" b="1" i="1" dirty="0" smtClean="0">
                <a:solidFill>
                  <a:srgbClr val="002060"/>
                </a:solidFill>
                <a:latin typeface="Times New Roman" pitchFamily="18" charset="0"/>
              </a:rPr>
              <a:t>Зимующие птицы</a:t>
            </a:r>
            <a:endParaRPr lang="ru-RU" sz="8000" b="1" i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11" name="Picture 2" descr="Воробь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632848" cy="527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2145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 (700x525, 90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726"/>
            <a:ext cx="8208912" cy="615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42543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84422"/>
            <a:ext cx="8484636" cy="565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olshaya-sinic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89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69368" y="1498774"/>
            <a:ext cx="5194920" cy="373042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Синяя косынка, темненькая спинка. </a:t>
            </a:r>
            <a:b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Маленькая птичка </a:t>
            </a:r>
            <a:b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Звать её ...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61789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Изображени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944"/>
            <a:ext cx="8280920" cy="55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789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Фотографии природы :: Красивые зимние пейзажи фото 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650"/>
            <a:ext cx="8424936" cy="631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voron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389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23528" y="868357"/>
            <a:ext cx="81369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0000"/>
                </a:solidFill>
              </a:rPr>
              <a:t>                - Кар-кар-кар</a:t>
            </a:r>
            <a:r>
              <a:rPr lang="ru-RU" sz="4000" b="1" dirty="0">
                <a:solidFill>
                  <a:srgbClr val="000000"/>
                </a:solidFill>
              </a:rPr>
              <a:t>! </a:t>
            </a:r>
            <a:endParaRPr lang="en-US" sz="40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4000" b="1" dirty="0">
                <a:solidFill>
                  <a:srgbClr val="000000"/>
                </a:solidFill>
              </a:rPr>
              <a:t>Кричит плутовка.</a:t>
            </a:r>
            <a:endParaRPr lang="en-US" sz="40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4000" b="1" dirty="0">
                <a:solidFill>
                  <a:srgbClr val="000000"/>
                </a:solidFill>
              </a:rPr>
              <a:t> Ну и ловкая воровка! </a:t>
            </a:r>
            <a:endParaRPr lang="en-US" sz="40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4000" b="1" dirty="0">
                <a:solidFill>
                  <a:srgbClr val="000000"/>
                </a:solidFill>
              </a:rPr>
              <a:t>Все блестящие вещицы </a:t>
            </a:r>
            <a:endParaRPr lang="en-US" sz="40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4000" b="1" dirty="0">
                <a:solidFill>
                  <a:srgbClr val="000000"/>
                </a:solidFill>
              </a:rPr>
              <a:t>Очень любит эта птица!</a:t>
            </a:r>
            <a:endParaRPr lang="en-US" sz="40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4000" b="1" dirty="0">
                <a:solidFill>
                  <a:srgbClr val="000000"/>
                </a:solidFill>
              </a:rPr>
              <a:t> И она вам всем знакома, </a:t>
            </a:r>
            <a:endParaRPr lang="en-US" sz="40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4000" b="1" dirty="0">
                <a:solidFill>
                  <a:srgbClr val="000000"/>
                </a:solidFill>
              </a:rPr>
              <a:t>Как зовут ее? ... </a:t>
            </a:r>
          </a:p>
        </p:txBody>
      </p:sp>
    </p:spTree>
    <p:extLst>
      <p:ext uri="{BB962C8B-B14F-4D97-AF65-F5344CB8AC3E}">
        <p14:creationId xmlns:p14="http://schemas.microsoft.com/office/powerpoint/2010/main" val="15052389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 (700x525, 58K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62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2389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Зимний лес обо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65" y="352453"/>
            <a:ext cx="8317999" cy="624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olshoy-pestryi-dyate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96849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836712"/>
            <a:ext cx="8352928" cy="5328592"/>
          </a:xfrm>
        </p:spPr>
        <p:txBody>
          <a:bodyPr>
            <a:noAutofit/>
          </a:bodyPr>
          <a:lstStyle/>
          <a:p>
            <a:pPr algn="l"/>
            <a:r>
              <a:rPr lang="ru-RU" sz="3800" dirty="0">
                <a:solidFill>
                  <a:schemeClr val="bg1">
                    <a:lumMod val="50000"/>
                  </a:schemeClr>
                </a:solidFill>
                <a:effectLst/>
                <a:latin typeface="Tahoma"/>
              </a:rPr>
              <a:t>В лесу под щебет, звон и свист </a:t>
            </a:r>
            <a:br>
              <a:rPr lang="ru-RU" sz="3800" dirty="0">
                <a:solidFill>
                  <a:schemeClr val="bg1">
                    <a:lumMod val="50000"/>
                  </a:schemeClr>
                </a:solidFill>
                <a:effectLst/>
                <a:latin typeface="Tahoma"/>
              </a:rPr>
            </a:br>
            <a:r>
              <a:rPr lang="ru-RU" sz="3800" dirty="0">
                <a:solidFill>
                  <a:schemeClr val="bg1">
                    <a:lumMod val="50000"/>
                  </a:schemeClr>
                </a:solidFill>
                <a:effectLst/>
                <a:latin typeface="Tahoma"/>
              </a:rPr>
              <a:t>Стучит лесной телеграфист: </a:t>
            </a:r>
            <a:br>
              <a:rPr lang="ru-RU" sz="3800" dirty="0">
                <a:solidFill>
                  <a:schemeClr val="bg1">
                    <a:lumMod val="50000"/>
                  </a:schemeClr>
                </a:solidFill>
                <a:effectLst/>
                <a:latin typeface="Tahoma"/>
              </a:rPr>
            </a:br>
            <a:r>
              <a:rPr lang="ru-RU" sz="3800" dirty="0">
                <a:solidFill>
                  <a:schemeClr val="bg1">
                    <a:lumMod val="50000"/>
                  </a:schemeClr>
                </a:solidFill>
                <a:effectLst/>
                <a:latin typeface="Tahoma"/>
              </a:rPr>
              <a:t>`Здорово, дрозд-приятель!` </a:t>
            </a:r>
            <a:br>
              <a:rPr lang="ru-RU" sz="3800" dirty="0">
                <a:solidFill>
                  <a:schemeClr val="bg1">
                    <a:lumMod val="50000"/>
                  </a:schemeClr>
                </a:solidFill>
                <a:effectLst/>
                <a:latin typeface="Tahoma"/>
              </a:rPr>
            </a:br>
            <a:r>
              <a:rPr lang="ru-RU" sz="3800" dirty="0">
                <a:solidFill>
                  <a:schemeClr val="bg1">
                    <a:lumMod val="50000"/>
                  </a:schemeClr>
                </a:solidFill>
                <a:effectLst/>
                <a:latin typeface="Tahoma"/>
              </a:rPr>
              <a:t>И ставит подпись ... </a:t>
            </a:r>
            <a:r>
              <a:rPr lang="ru-RU" sz="4000" dirty="0">
                <a:effectLst/>
                <a:latin typeface="Tahoma"/>
              </a:rPr>
              <a:t/>
            </a:r>
            <a:br>
              <a:rPr lang="ru-RU" sz="4000" dirty="0">
                <a:effectLst/>
                <a:latin typeface="Tahoma"/>
              </a:rPr>
            </a:br>
            <a:endParaRPr lang="ru-RU" sz="4000" dirty="0"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596849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Большой пестрый дятел (Dendrocopos major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8640"/>
            <a:ext cx="6840760" cy="648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96849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супер картинки 71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23728" y="161383"/>
            <a:ext cx="4680520" cy="6579985"/>
          </a:xfrm>
          <a:prstGeom prst="rect">
            <a:avLst/>
          </a:prstGeom>
        </p:spPr>
      </p:pic>
      <p:pic>
        <p:nvPicPr>
          <p:cNvPr id="2" name="Снегир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9721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hoto-smile.com.ua/wp-content/gallery/zima/p10005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73"/>
            <a:ext cx="8064896" cy="605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85918" y="1714488"/>
            <a:ext cx="57150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</a:rPr>
              <a:t/>
            </a:r>
            <a:br>
              <a:rPr lang="ru-RU" sz="3200" dirty="0">
                <a:solidFill>
                  <a:prstClr val="white"/>
                </a:solidFill>
              </a:rPr>
            </a:br>
            <a:endParaRPr lang="ru-RU" sz="3200" dirty="0">
              <a:solidFill>
                <a:prstClr val="white"/>
              </a:solidFill>
            </a:endParaRPr>
          </a:p>
        </p:txBody>
      </p:sp>
      <p:pic>
        <p:nvPicPr>
          <p:cNvPr id="2" name="Клес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1206" y="591302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9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1714488"/>
            <a:ext cx="57150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</a:rPr>
              <a:t/>
            </a:r>
            <a:br>
              <a:rPr lang="ru-RU" sz="3200" dirty="0">
                <a:solidFill>
                  <a:prstClr val="white"/>
                </a:solidFill>
              </a:rPr>
            </a:b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860514"/>
            <a:ext cx="59584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Вот птичка так птичка, </a:t>
            </a:r>
            <a:b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</a:b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Не дрозд, не синичка, </a:t>
            </a:r>
            <a:b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</a:b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Не лебедь, не утка </a:t>
            </a:r>
            <a:b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</a:b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И не козодой. </a:t>
            </a:r>
            <a:b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</a:b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Но эта вот птичка, </a:t>
            </a:r>
            <a:b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</a:b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Хоть и невеличка, </a:t>
            </a:r>
            <a:b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</a:b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Выводит птенцов </a:t>
            </a:r>
            <a:b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</a:br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Только лютой зимой.</a:t>
            </a:r>
            <a:endParaRPr lang="ru-RU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19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1714488"/>
            <a:ext cx="57150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</a:rPr>
              <a:t/>
            </a:r>
            <a:br>
              <a:rPr lang="ru-RU" sz="3200" dirty="0">
                <a:solidFill>
                  <a:prstClr val="white"/>
                </a:solidFill>
              </a:rPr>
            </a:br>
            <a:endParaRPr lang="ru-RU" sz="3200" dirty="0">
              <a:solidFill>
                <a:prstClr val="white"/>
              </a:solidFill>
            </a:endParaRPr>
          </a:p>
        </p:txBody>
      </p:sp>
      <p:pic>
        <p:nvPicPr>
          <p:cNvPr id="9220" name="Picture 4" descr="http://e-drofa.ru/materials/bio9/objects/_adaptatsij_00000568/kles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99" y="295876"/>
            <a:ext cx="8304857" cy="615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19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52" y="273303"/>
            <a:ext cx="8291512" cy="6396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fili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1810559"/>
            <a:ext cx="59766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0000"/>
                </a:solidFill>
              </a:rPr>
              <a:t>Всю ночь летает –</a:t>
            </a:r>
          </a:p>
          <a:p>
            <a:r>
              <a:rPr lang="ru-RU" sz="4000" b="1" dirty="0">
                <a:solidFill>
                  <a:srgbClr val="000000"/>
                </a:solidFill>
              </a:rPr>
              <a:t> Мышей добывает.</a:t>
            </a:r>
            <a:br>
              <a:rPr lang="ru-RU" sz="4000" b="1" dirty="0">
                <a:solidFill>
                  <a:srgbClr val="000000"/>
                </a:solidFill>
              </a:rPr>
            </a:br>
            <a:r>
              <a:rPr lang="ru-RU" sz="4000" b="1" dirty="0">
                <a:solidFill>
                  <a:srgbClr val="000000"/>
                </a:solidFill>
              </a:rPr>
              <a:t>А станет светло –</a:t>
            </a:r>
          </a:p>
          <a:p>
            <a:r>
              <a:rPr lang="ru-RU" sz="4000" b="1" dirty="0">
                <a:solidFill>
                  <a:srgbClr val="000000"/>
                </a:solidFill>
              </a:rPr>
              <a:t> Спать летит в дупло.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0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Обои картинки фото зима, снег, птица, сова, филин, оперение, перья, окрас, глаза, клюв, ">
            <a:hlinkClick r:id="rId2" tooltip="Обои зима, снег, птица, сова, филин, оперение, перья, окрас, глаза, клюв, 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613310" cy="549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0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hoto-smile.com.ua/wp-content/gallery/zima/winter_007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85" y="455044"/>
            <a:ext cx="7890855" cy="592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vorkovanie golubej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1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44824"/>
            <a:ext cx="83529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</a:rPr>
              <a:t>Птицей мира он зовется. </a:t>
            </a:r>
          </a:p>
          <a:p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</a:rPr>
              <a:t>С крыш стрелой к земле несется,</a:t>
            </a:r>
          </a:p>
          <a:p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</a:rPr>
              <a:t>Если видит гору крошек. </a:t>
            </a:r>
          </a:p>
          <a:p>
            <a:r>
              <a:rPr lang="ru-RU" sz="4000" b="1" dirty="0" smtClean="0">
                <a:solidFill>
                  <a:schemeClr val="bg1">
                    <a:lumMod val="50000"/>
                  </a:schemeClr>
                </a:solidFill>
              </a:rPr>
              <a:t>Сизый, белый и хороший.</a:t>
            </a:r>
            <a:endParaRPr lang="ru-RU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71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g-fotki.yandex.ru/get/4400/anatoliy-kuzmin-52.1d/0_4c7b6_29bcad93_L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438583" cy="5620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71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74" y="764704"/>
            <a:ext cx="5129421" cy="508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01795" y="332656"/>
            <a:ext cx="3842204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Покормите птиц зимой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Пусть со всех концов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К вам слетятся, как домой,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Стайки на крыльцо.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Не богаты их корма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Горсть зерна нужна,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Горсть одна – и не страшна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Будет им зима.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Сколько гибнет их – не счесть,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Видеть тяжело,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А ведь в нашем сердце есть</a:t>
            </a:r>
          </a:p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 И для них тепло.</a:t>
            </a:r>
          </a:p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9837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788506"/>
            <a:ext cx="66247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0000"/>
                </a:solidFill>
              </a:rPr>
              <a:t>Стынут лапки на морозе,</a:t>
            </a:r>
          </a:p>
          <a:p>
            <a:r>
              <a:rPr lang="ru-RU" sz="4000" b="1" dirty="0">
                <a:solidFill>
                  <a:srgbClr val="000000"/>
                </a:solidFill>
              </a:rPr>
              <a:t>У сосны и ели.</a:t>
            </a:r>
          </a:p>
          <a:p>
            <a:r>
              <a:rPr lang="ru-RU" sz="4000" b="1" dirty="0">
                <a:solidFill>
                  <a:srgbClr val="000000"/>
                </a:solidFill>
              </a:rPr>
              <a:t>Что за чудо? – на березе</a:t>
            </a:r>
          </a:p>
          <a:p>
            <a:r>
              <a:rPr lang="ru-RU" sz="4000" b="1" dirty="0">
                <a:solidFill>
                  <a:srgbClr val="000000"/>
                </a:solidFill>
              </a:rPr>
              <a:t>Яблоки поспели.</a:t>
            </a:r>
          </a:p>
          <a:p>
            <a:r>
              <a:rPr lang="ru-RU" sz="4000" b="1" dirty="0">
                <a:solidFill>
                  <a:srgbClr val="000000"/>
                </a:solidFill>
              </a:rPr>
              <a:t>Подойду поближе к ней,</a:t>
            </a:r>
          </a:p>
          <a:p>
            <a:r>
              <a:rPr lang="ru-RU" sz="4000" b="1" dirty="0">
                <a:solidFill>
                  <a:srgbClr val="000000"/>
                </a:solidFill>
              </a:rPr>
              <a:t>И глазам не верится – </a:t>
            </a:r>
          </a:p>
          <a:p>
            <a:r>
              <a:rPr lang="ru-RU" sz="4000" b="1" dirty="0">
                <a:solidFill>
                  <a:srgbClr val="000000"/>
                </a:solidFill>
              </a:rPr>
              <a:t>Стайка алых снегирей </a:t>
            </a:r>
          </a:p>
          <a:p>
            <a:r>
              <a:rPr lang="ru-RU" sz="4000" b="1" dirty="0">
                <a:solidFill>
                  <a:srgbClr val="000000"/>
                </a:solidFill>
              </a:rPr>
              <a:t>Облепила деревце.</a:t>
            </a:r>
            <a:endParaRPr lang="ru-RU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856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76056" y="482471"/>
            <a:ext cx="3599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3D8DA9">
                    <a:lumMod val="50000"/>
                  </a:srgbClr>
                </a:solidFill>
              </a:rPr>
              <a:t>Разве можно забывать;</a:t>
            </a:r>
          </a:p>
          <a:p>
            <a:pPr lvl="0"/>
            <a:r>
              <a:rPr lang="ru-RU" sz="2400" b="1" dirty="0">
                <a:solidFill>
                  <a:srgbClr val="3D8DA9">
                    <a:lumMod val="50000"/>
                  </a:srgbClr>
                </a:solidFill>
              </a:rPr>
              <a:t> Улететь могли,</a:t>
            </a:r>
          </a:p>
          <a:p>
            <a:pPr lvl="0"/>
            <a:r>
              <a:rPr lang="ru-RU" sz="2400" b="1" dirty="0">
                <a:solidFill>
                  <a:srgbClr val="3D8DA9">
                    <a:lumMod val="50000"/>
                  </a:srgbClr>
                </a:solidFill>
              </a:rPr>
              <a:t> А остались зимовать</a:t>
            </a:r>
          </a:p>
          <a:p>
            <a:pPr lvl="0"/>
            <a:r>
              <a:rPr lang="ru-RU" sz="2400" b="1" dirty="0">
                <a:solidFill>
                  <a:srgbClr val="3D8DA9">
                    <a:lumMod val="50000"/>
                  </a:srgbClr>
                </a:solidFill>
              </a:rPr>
              <a:t> Заодно с людьми</a:t>
            </a:r>
            <a:r>
              <a:rPr lang="ru-RU" sz="2400" b="1" dirty="0" smtClean="0">
                <a:solidFill>
                  <a:srgbClr val="3D8DA9">
                    <a:lumMod val="50000"/>
                  </a:srgbClr>
                </a:solidFill>
              </a:rPr>
              <a:t>.</a:t>
            </a:r>
            <a:endParaRPr lang="ru-RU" sz="2400" b="1" dirty="0">
              <a:solidFill>
                <a:srgbClr val="3D8DA9">
                  <a:lumMod val="50000"/>
                </a:srgbClr>
              </a:solidFill>
            </a:endParaRPr>
          </a:p>
          <a:p>
            <a:pPr lvl="0"/>
            <a:r>
              <a:rPr lang="ru-RU" sz="2400" b="1" dirty="0">
                <a:solidFill>
                  <a:srgbClr val="3D8DA9">
                    <a:lumMod val="50000"/>
                  </a:srgbClr>
                </a:solidFill>
              </a:rPr>
              <a:t>Приучите птиц зимой</a:t>
            </a:r>
          </a:p>
          <a:p>
            <a:pPr lvl="0"/>
            <a:r>
              <a:rPr lang="ru-RU" sz="2400" b="1" dirty="0">
                <a:solidFill>
                  <a:srgbClr val="3D8DA9">
                    <a:lumMod val="50000"/>
                  </a:srgbClr>
                </a:solidFill>
              </a:rPr>
              <a:t> К своему окну,</a:t>
            </a:r>
          </a:p>
          <a:p>
            <a:pPr lvl="0"/>
            <a:r>
              <a:rPr lang="ru-RU" sz="2400" b="1" dirty="0">
                <a:solidFill>
                  <a:srgbClr val="3D8DA9">
                    <a:lumMod val="50000"/>
                  </a:srgbClr>
                </a:solidFill>
              </a:rPr>
              <a:t> Чтоб без песен не пришлось</a:t>
            </a:r>
          </a:p>
          <a:p>
            <a:pPr lvl="0"/>
            <a:r>
              <a:rPr lang="ru-RU" sz="2400" b="1" dirty="0">
                <a:solidFill>
                  <a:srgbClr val="3D8DA9">
                    <a:lumMod val="50000"/>
                  </a:srgbClr>
                </a:solidFill>
              </a:rPr>
              <a:t> Нам встречать весну</a:t>
            </a:r>
            <a:r>
              <a:rPr lang="ru-RU" sz="2400" dirty="0">
                <a:solidFill>
                  <a:srgbClr val="3D8DA9">
                    <a:lumMod val="50000"/>
                  </a:srgbClr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11816"/>
            <a:ext cx="4398889" cy="568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6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vestnik-cvetovoda.ru/news/news/b_1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5616624" cy="640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856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screenpaper.ru/images/stories/oboi/nature/zima/5/%D0%B7%D0%B8%D0%BC%D0%B0%20%2824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28" y="1015938"/>
            <a:ext cx="857695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sorok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76219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124744"/>
            <a:ext cx="7704856" cy="410445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Непоседа пестрая,</a:t>
            </a:r>
            <a:b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Птица длиннохвостая,</a:t>
            </a:r>
            <a:b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Птица говорливая,</a:t>
            </a:r>
            <a:b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Самая болтливая</a:t>
            </a:r>
            <a:endParaRPr lang="ru-RU" sz="4000" dirty="0">
              <a:solidFill>
                <a:srgbClr val="000000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78514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Сорока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77" y="404664"/>
            <a:ext cx="8386195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76219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Зимний пейзаж картин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96" y="620688"/>
            <a:ext cx="8727492" cy="545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domovoy-vorobey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2543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066726"/>
            <a:ext cx="6563072" cy="416247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Чик – </a:t>
            </a:r>
            <a:r>
              <a:rPr lang="ru-RU" sz="4000" dirty="0" err="1" smtClean="0">
                <a:solidFill>
                  <a:srgbClr val="000000"/>
                </a:solidFill>
                <a:effectLst/>
                <a:latin typeface="+mn-lt"/>
              </a:rPr>
              <a:t>чирик</a:t>
            </a:r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!</a:t>
            </a:r>
            <a:b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К зернышкам прыг!</a:t>
            </a:r>
            <a:b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Клюй, не робей!</a:t>
            </a:r>
            <a:b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4000" dirty="0" smtClean="0">
                <a:solidFill>
                  <a:srgbClr val="000000"/>
                </a:solidFill>
                <a:effectLst/>
                <a:latin typeface="+mn-lt"/>
              </a:rPr>
              <a:t>Кто это?</a:t>
            </a:r>
            <a:endParaRPr lang="ru-RU" sz="4000" dirty="0">
              <a:solidFill>
                <a:srgbClr val="000000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442543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8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9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0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1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2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Апекс">
  <a:themeElements>
    <a:clrScheme name="Другая 4">
      <a:dk1>
        <a:srgbClr val="3D8DA9"/>
      </a:dk1>
      <a:lt1>
        <a:sysClr val="window" lastClr="FFFFFF"/>
      </a:lt1>
      <a:dk2>
        <a:srgbClr val="A6D0D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232</Words>
  <Application>Microsoft Office PowerPoint</Application>
  <PresentationFormat>Экран (4:3)</PresentationFormat>
  <Paragraphs>53</Paragraphs>
  <Slides>30</Slides>
  <Notes>1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22</vt:i4>
      </vt:variant>
      <vt:variant>
        <vt:lpstr>Заголовки слайдов</vt:lpstr>
      </vt:variant>
      <vt:variant>
        <vt:i4>30</vt:i4>
      </vt:variant>
    </vt:vector>
  </HeadingPairs>
  <TitlesOfParts>
    <vt:vector size="59" baseType="lpstr">
      <vt:lpstr>Arial</vt:lpstr>
      <vt:lpstr>Calibri</vt:lpstr>
      <vt:lpstr>Tahoma</vt:lpstr>
      <vt:lpstr>Times New Roman</vt:lpstr>
      <vt:lpstr>Wingdings</vt:lpstr>
      <vt:lpstr>Wingdings 2</vt:lpstr>
      <vt:lpstr>Wingdings 3</vt:lpstr>
      <vt:lpstr>Апекс</vt:lpstr>
      <vt:lpstr>1_Апекс</vt:lpstr>
      <vt:lpstr>2_Апекс</vt:lpstr>
      <vt:lpstr>3_Апекс</vt:lpstr>
      <vt:lpstr>5_Апекс</vt:lpstr>
      <vt:lpstr>6_Апекс</vt:lpstr>
      <vt:lpstr>7_Апекс</vt:lpstr>
      <vt:lpstr>8_Апекс</vt:lpstr>
      <vt:lpstr>9_Апекс</vt:lpstr>
      <vt:lpstr>10_Апекс</vt:lpstr>
      <vt:lpstr>11_Апекс</vt:lpstr>
      <vt:lpstr>12_Апекс</vt:lpstr>
      <vt:lpstr>13_Апекс</vt:lpstr>
      <vt:lpstr>14_Апекс</vt:lpstr>
      <vt:lpstr>15_Апекс</vt:lpstr>
      <vt:lpstr>16_Апекс</vt:lpstr>
      <vt:lpstr>17_Апекс</vt:lpstr>
      <vt:lpstr>18_Апекс</vt:lpstr>
      <vt:lpstr>19_Апекс</vt:lpstr>
      <vt:lpstr>20_Апекс</vt:lpstr>
      <vt:lpstr>21_Апекс</vt:lpstr>
      <vt:lpstr>22_Апекс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Непоседа пестрая, Птица длиннохвостая, Птица говорливая, Самая болтливая</vt:lpstr>
      <vt:lpstr>Презентация PowerPoint</vt:lpstr>
      <vt:lpstr>Презентация PowerPoint</vt:lpstr>
      <vt:lpstr>Чик – чирик! К зернышкам прыг! Клюй, не робей! Кто это?</vt:lpstr>
      <vt:lpstr>Презентация PowerPoint</vt:lpstr>
      <vt:lpstr>Презентация PowerPoint</vt:lpstr>
      <vt:lpstr>Синяя косынка, темненькая спинка.  Маленькая птичка  Звать её ...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лесу под щебет, звон и свист  Стучит лесной телеграфист:  `Здорово, дрозд-приятель!`  И ставит подпись ...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</dc:creator>
  <cp:lastModifiedBy>Светлана</cp:lastModifiedBy>
  <cp:revision>35</cp:revision>
  <dcterms:created xsi:type="dcterms:W3CDTF">2012-01-09T00:04:20Z</dcterms:created>
  <dcterms:modified xsi:type="dcterms:W3CDTF">2025-11-22T16:01:46Z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5315335</vt:lpwstr>
  </property>
  <property fmtid="{D5CDD505-2E9C-101B-9397-08002B2CF9AE}" pid="3" name="NXPowerLiteSettings">
    <vt:lpwstr>F5000400038000</vt:lpwstr>
  </property>
  <property fmtid="{D5CDD505-2E9C-101B-9397-08002B2CF9AE}" pid="4" name="NXPowerLiteVersion">
    <vt:lpwstr>D5.0.6</vt:lpwstr>
  </property>
</Properties>
</file>