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5" r:id="rId2"/>
    <p:sldId id="256" r:id="rId3"/>
    <p:sldId id="267" r:id="rId4"/>
    <p:sldId id="258" r:id="rId5"/>
    <p:sldId id="259" r:id="rId6"/>
    <p:sldId id="269" r:id="rId7"/>
    <p:sldId id="262" r:id="rId8"/>
    <p:sldId id="260" r:id="rId9"/>
    <p:sldId id="263" r:id="rId10"/>
    <p:sldId id="261" r:id="rId11"/>
    <p:sldId id="268" r:id="rId12"/>
    <p:sldId id="264" r:id="rId13"/>
    <p:sldId id="26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13"/>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5" d="100"/>
          <a:sy n="85" d="100"/>
        </p:scale>
        <p:origin x="-72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29.12.2021</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29.12.2021</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29.12.2021</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29.12.2021</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700808"/>
            <a:ext cx="8363272" cy="4752528"/>
          </a:xfrm>
        </p:spPr>
        <p:txBody>
          <a:bodyPr>
            <a:normAutofit fontScale="25000" lnSpcReduction="20000"/>
          </a:bodyPr>
          <a:lstStyle/>
          <a:p>
            <a:pPr marL="0" indent="0" algn="ctr">
              <a:buNone/>
            </a:pPr>
            <a:endParaRPr lang="ru-RU" sz="11200" b="1" dirty="0" smtClean="0">
              <a:latin typeface="Times New Roman" pitchFamily="18" charset="0"/>
              <a:cs typeface="Times New Roman" pitchFamily="18" charset="0"/>
            </a:endParaRPr>
          </a:p>
          <a:p>
            <a:pPr marL="0" indent="0" algn="ctr">
              <a:buNone/>
            </a:pPr>
            <a:r>
              <a:rPr lang="ru-RU" sz="12800" b="1" dirty="0" smtClean="0">
                <a:latin typeface="Times New Roman" pitchFamily="18" charset="0"/>
                <a:cs typeface="Times New Roman" pitchFamily="18" charset="0"/>
              </a:rPr>
              <a:t>Тема</a:t>
            </a:r>
            <a:r>
              <a:rPr lang="ru-RU" sz="12800" b="1" dirty="0">
                <a:latin typeface="Times New Roman" pitchFamily="18" charset="0"/>
                <a:cs typeface="Times New Roman" pitchFamily="18" charset="0"/>
              </a:rPr>
              <a:t>: </a:t>
            </a:r>
            <a:r>
              <a:rPr lang="ru-RU" sz="12800" b="1" dirty="0" smtClean="0">
                <a:latin typeface="Times New Roman" pitchFamily="18" charset="0"/>
                <a:cs typeface="Times New Roman" pitchFamily="18" charset="0"/>
              </a:rPr>
              <a:t>«Герои в моей семье»</a:t>
            </a:r>
          </a:p>
          <a:p>
            <a:pPr marL="0" indent="0" algn="ctr">
              <a:buNone/>
            </a:pPr>
            <a:endParaRPr lang="ru-RU" sz="11200" b="1" dirty="0" smtClean="0">
              <a:latin typeface="Times New Roman" pitchFamily="18" charset="0"/>
              <a:cs typeface="Times New Roman" pitchFamily="18" charset="0"/>
            </a:endParaRPr>
          </a:p>
          <a:p>
            <a:pPr marL="0" indent="0" algn="ctr">
              <a:buNone/>
            </a:pPr>
            <a:endParaRPr lang="ru-RU" sz="4800" dirty="0"/>
          </a:p>
          <a:p>
            <a:pPr marL="0" indent="0" algn="r">
              <a:buNone/>
            </a:pPr>
            <a:r>
              <a:rPr lang="ru-RU" sz="6400" b="1" dirty="0" smtClean="0">
                <a:solidFill>
                  <a:schemeClr val="bg1"/>
                </a:solidFill>
                <a:latin typeface="Times New Roman" pitchFamily="18" charset="0"/>
                <a:cs typeface="Times New Roman" pitchFamily="18" charset="0"/>
              </a:rPr>
              <a:t>: </a:t>
            </a:r>
            <a:endParaRPr lang="ru-RU" sz="6400" b="1" dirty="0">
              <a:solidFill>
                <a:schemeClr val="bg1"/>
              </a:solidFill>
              <a:latin typeface="Times New Roman" pitchFamily="18" charset="0"/>
              <a:cs typeface="Times New Roman" pitchFamily="18" charset="0"/>
            </a:endParaRPr>
          </a:p>
          <a:p>
            <a:pPr marL="0" indent="0" algn="r">
              <a:buNone/>
            </a:pPr>
            <a:endParaRPr lang="ru-RU" sz="6400" b="1" dirty="0" smtClean="0">
              <a:solidFill>
                <a:schemeClr val="bg1"/>
              </a:solidFill>
              <a:latin typeface="Times New Roman" pitchFamily="18" charset="0"/>
              <a:cs typeface="Times New Roman" pitchFamily="18" charset="0"/>
            </a:endParaRPr>
          </a:p>
          <a:p>
            <a:pPr marL="0" indent="0" algn="r">
              <a:buNone/>
            </a:pPr>
            <a:endParaRPr lang="ru-RU" sz="6400" b="1" dirty="0">
              <a:solidFill>
                <a:schemeClr val="bg1"/>
              </a:solidFill>
              <a:latin typeface="Times New Roman" pitchFamily="18" charset="0"/>
              <a:cs typeface="Times New Roman" pitchFamily="18" charset="0"/>
            </a:endParaRPr>
          </a:p>
          <a:p>
            <a:pPr marL="0" indent="0" algn="r">
              <a:buNone/>
            </a:pPr>
            <a:r>
              <a:rPr lang="ru-RU" sz="6400" b="1" dirty="0" smtClean="0">
                <a:solidFill>
                  <a:schemeClr val="bg1"/>
                </a:solidFill>
                <a:latin typeface="Times New Roman" pitchFamily="18" charset="0"/>
                <a:cs typeface="Times New Roman" pitchFamily="18" charset="0"/>
              </a:rPr>
              <a:t>Работу подготовила:</a:t>
            </a:r>
            <a:endParaRPr lang="ru-RU" sz="6400" b="1" dirty="0">
              <a:solidFill>
                <a:schemeClr val="bg1"/>
              </a:solidFill>
              <a:latin typeface="Times New Roman" pitchFamily="18" charset="0"/>
              <a:cs typeface="Times New Roman" pitchFamily="18" charset="0"/>
            </a:endParaRPr>
          </a:p>
          <a:p>
            <a:pPr algn="r"/>
            <a:endParaRPr lang="ru-RU" sz="6400" b="1" dirty="0" smtClean="0">
              <a:solidFill>
                <a:schemeClr val="bg1"/>
              </a:solidFill>
              <a:latin typeface="Times New Roman" pitchFamily="18" charset="0"/>
              <a:cs typeface="Times New Roman" pitchFamily="18" charset="0"/>
            </a:endParaRPr>
          </a:p>
          <a:p>
            <a:pPr marL="0" indent="0" algn="r">
              <a:buNone/>
            </a:pPr>
            <a:r>
              <a:rPr lang="ru-RU" sz="6400" b="1" dirty="0" err="1" smtClean="0">
                <a:solidFill>
                  <a:schemeClr val="bg1"/>
                </a:solidFill>
                <a:latin typeface="Times New Roman" pitchFamily="18" charset="0"/>
                <a:cs typeface="Times New Roman" pitchFamily="18" charset="0"/>
              </a:rPr>
              <a:t>Емельянцева</a:t>
            </a:r>
            <a:r>
              <a:rPr lang="ru-RU" sz="6400" b="1" dirty="0" smtClean="0">
                <a:solidFill>
                  <a:schemeClr val="bg1"/>
                </a:solidFill>
                <a:latin typeface="Times New Roman" pitchFamily="18" charset="0"/>
                <a:cs typeface="Times New Roman" pitchFamily="18" charset="0"/>
              </a:rPr>
              <a:t> </a:t>
            </a:r>
            <a:r>
              <a:rPr lang="ru-RU" sz="6400" b="1" dirty="0">
                <a:solidFill>
                  <a:schemeClr val="bg1"/>
                </a:solidFill>
                <a:latin typeface="Times New Roman" pitchFamily="18" charset="0"/>
                <a:cs typeface="Times New Roman" pitchFamily="18" charset="0"/>
              </a:rPr>
              <a:t>Виктория Николаевна</a:t>
            </a:r>
            <a:r>
              <a:rPr lang="ru-RU" sz="6400" dirty="0">
                <a:solidFill>
                  <a:schemeClr val="bg1"/>
                </a:solidFill>
                <a:latin typeface="Times New Roman" pitchFamily="18" charset="0"/>
                <a:cs typeface="Times New Roman" pitchFamily="18" charset="0"/>
              </a:rPr>
              <a:t>,                                                                                                                         учитель музыки</a:t>
            </a:r>
          </a:p>
          <a:p>
            <a:pPr lvl="8" algn="r"/>
            <a:r>
              <a:rPr lang="ru-RU" sz="6400" dirty="0">
                <a:solidFill>
                  <a:schemeClr val="bg1"/>
                </a:solidFill>
                <a:latin typeface="Times New Roman" pitchFamily="18" charset="0"/>
                <a:cs typeface="Times New Roman" pitchFamily="18" charset="0"/>
              </a:rPr>
              <a:t>                                                    </a:t>
            </a:r>
            <a:r>
              <a:rPr lang="ru-RU" sz="6400" dirty="0" smtClean="0">
                <a:solidFill>
                  <a:schemeClr val="bg1"/>
                </a:solidFill>
                <a:latin typeface="Times New Roman" pitchFamily="18" charset="0"/>
                <a:cs typeface="Times New Roman" pitchFamily="18" charset="0"/>
              </a:rPr>
              <a:t>МБОУ </a:t>
            </a:r>
            <a:r>
              <a:rPr lang="ru-RU" sz="6400" dirty="0">
                <a:solidFill>
                  <a:schemeClr val="bg1"/>
                </a:solidFill>
                <a:latin typeface="Times New Roman" pitchFamily="18" charset="0"/>
                <a:cs typeface="Times New Roman" pitchFamily="18" charset="0"/>
              </a:rPr>
              <a:t>СОШ № 6, х. Тельман,                                                                                                             </a:t>
            </a:r>
            <a:r>
              <a:rPr lang="ru-RU" sz="6400" dirty="0" err="1" smtClean="0">
                <a:solidFill>
                  <a:schemeClr val="bg1"/>
                </a:solidFill>
                <a:latin typeface="Times New Roman" pitchFamily="18" charset="0"/>
                <a:cs typeface="Times New Roman" pitchFamily="18" charset="0"/>
              </a:rPr>
              <a:t>Гулькевичский</a:t>
            </a:r>
            <a:r>
              <a:rPr lang="ru-RU" sz="6400" dirty="0" smtClean="0">
                <a:solidFill>
                  <a:schemeClr val="bg1"/>
                </a:solidFill>
                <a:latin typeface="Times New Roman" pitchFamily="18" charset="0"/>
                <a:cs typeface="Times New Roman" pitchFamily="18" charset="0"/>
              </a:rPr>
              <a:t> </a:t>
            </a:r>
            <a:r>
              <a:rPr lang="ru-RU" sz="6400" dirty="0">
                <a:solidFill>
                  <a:schemeClr val="bg1"/>
                </a:solidFill>
                <a:latin typeface="Times New Roman" pitchFamily="18" charset="0"/>
                <a:cs typeface="Times New Roman" pitchFamily="18" charset="0"/>
              </a:rPr>
              <a:t>район </a:t>
            </a:r>
          </a:p>
          <a:p>
            <a:pPr algn="ctr"/>
            <a:endParaRPr lang="ru-RU" sz="5600" dirty="0" smtClean="0">
              <a:solidFill>
                <a:schemeClr val="bg1"/>
              </a:solidFill>
            </a:endParaRPr>
          </a:p>
          <a:p>
            <a:pPr algn="ctr"/>
            <a:endParaRPr lang="ru-RU" sz="5600" dirty="0">
              <a:solidFill>
                <a:schemeClr val="bg1"/>
              </a:solidFill>
            </a:endParaRPr>
          </a:p>
          <a:p>
            <a:pPr algn="ctr"/>
            <a:endParaRPr lang="ru-RU" sz="5600" dirty="0" smtClean="0">
              <a:solidFill>
                <a:schemeClr val="bg1"/>
              </a:solidFill>
            </a:endParaRPr>
          </a:p>
          <a:p>
            <a:pPr algn="ctr"/>
            <a:r>
              <a:rPr lang="ru-RU" sz="5600" dirty="0" smtClean="0">
                <a:solidFill>
                  <a:schemeClr val="bg1"/>
                </a:solidFill>
              </a:rPr>
              <a:t>Гулькевичи,2021</a:t>
            </a:r>
            <a:r>
              <a:rPr lang="ru-RU" sz="5600" dirty="0">
                <a:solidFill>
                  <a:schemeClr val="bg1"/>
                </a:solidFill>
              </a:rPr>
              <a:t> </a:t>
            </a:r>
          </a:p>
          <a:p>
            <a:pPr marL="0" indent="0" algn="ctr">
              <a:buNone/>
            </a:pPr>
            <a:endParaRPr lang="ru-RU" dirty="0">
              <a:solidFill>
                <a:schemeClr val="bg1"/>
              </a:solidFill>
            </a:endParaRPr>
          </a:p>
        </p:txBody>
      </p:sp>
      <p:sp>
        <p:nvSpPr>
          <p:cNvPr id="3" name="Заголовок 2"/>
          <p:cNvSpPr>
            <a:spLocks noGrp="1"/>
          </p:cNvSpPr>
          <p:nvPr>
            <p:ph type="title"/>
          </p:nvPr>
        </p:nvSpPr>
        <p:spPr>
          <a:xfrm>
            <a:off x="457200" y="620688"/>
            <a:ext cx="8229600" cy="1152128"/>
          </a:xfrm>
        </p:spPr>
        <p:txBody>
          <a:bodyPr>
            <a:noAutofit/>
          </a:bodyPr>
          <a:lstStyle/>
          <a:p>
            <a:pPr algn="ctr"/>
            <a:r>
              <a:rPr lang="ru-RU" sz="2400" b="1" dirty="0" smtClean="0">
                <a:effectLst/>
              </a:rPr>
              <a:t/>
            </a:r>
            <a:br>
              <a:rPr lang="ru-RU" sz="2400" b="1" dirty="0" smtClean="0">
                <a:effectLst/>
              </a:rPr>
            </a:br>
            <a:r>
              <a:rPr lang="ru-RU" sz="2400" b="1" dirty="0">
                <a:effectLst/>
              </a:rPr>
              <a:t/>
            </a:r>
            <a:br>
              <a:rPr lang="ru-RU" sz="2400" b="1" dirty="0">
                <a:effectLst/>
              </a:rPr>
            </a:br>
            <a:r>
              <a:rPr lang="ru-RU" sz="2400" b="1" dirty="0" smtClean="0">
                <a:effectLst/>
              </a:rPr>
              <a:t/>
            </a:r>
            <a:br>
              <a:rPr lang="ru-RU" sz="2400" b="1" dirty="0" smtClean="0">
                <a:effectLst/>
              </a:rPr>
            </a:br>
            <a:r>
              <a:rPr lang="ru-RU" sz="2400" b="1" dirty="0" smtClean="0">
                <a:effectLst/>
              </a:rPr>
              <a:t/>
            </a:r>
            <a:br>
              <a:rPr lang="ru-RU" sz="2400" b="1" dirty="0" smtClean="0">
                <a:effectLst/>
              </a:rPr>
            </a:br>
            <a:r>
              <a:rPr lang="ru-RU" sz="2800" u="sng" dirty="0" smtClean="0">
                <a:solidFill>
                  <a:schemeClr val="bg1"/>
                </a:solidFill>
              </a:rPr>
              <a:t/>
            </a:r>
            <a:br>
              <a:rPr lang="ru-RU" sz="2800" u="sng" dirty="0" smtClean="0">
                <a:solidFill>
                  <a:schemeClr val="bg1"/>
                </a:solidFill>
              </a:rPr>
            </a:br>
            <a:endParaRPr lang="ru-RU" sz="2800" u="sng"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9" y="2852936"/>
            <a:ext cx="3744415" cy="27797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 name="Заголовок 2"/>
          <p:cNvSpPr txBox="1">
            <a:spLocks/>
          </p:cNvSpPr>
          <p:nvPr/>
        </p:nvSpPr>
        <p:spPr>
          <a:xfrm>
            <a:off x="609600" y="773088"/>
            <a:ext cx="8229600" cy="1152128"/>
          </a:xfrm>
          <a:prstGeom prst="rect">
            <a:avLst/>
          </a:prstGeom>
          <a:ln w="6350" cap="rnd">
            <a:noFill/>
          </a:ln>
        </p:spPr>
        <p:txBody>
          <a:bodyPr vert="horz" rtlCol="0" anchor="b" anchorCtr="0">
            <a:no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pPr algn="ctr"/>
            <a:r>
              <a:rPr lang="ru-RU" sz="2400" b="1" dirty="0" smtClean="0">
                <a:effectLst/>
              </a:rPr>
              <a:t/>
            </a:r>
            <a:br>
              <a:rPr lang="ru-RU" sz="2400" b="1" dirty="0" smtClean="0">
                <a:effectLst/>
              </a:rPr>
            </a:br>
            <a:r>
              <a:rPr lang="ru-RU" sz="2400" b="1" dirty="0" smtClean="0">
                <a:effectLst/>
              </a:rPr>
              <a:t/>
            </a:r>
            <a:br>
              <a:rPr lang="ru-RU" sz="2400" b="1" dirty="0" smtClean="0">
                <a:effectLst/>
              </a:rPr>
            </a:br>
            <a:r>
              <a:rPr lang="ru-RU" sz="2400" b="1" dirty="0" smtClean="0">
                <a:effectLst/>
              </a:rPr>
              <a:t/>
            </a:r>
            <a:br>
              <a:rPr lang="ru-RU" sz="2400" b="1" dirty="0" smtClean="0">
                <a:effectLst/>
              </a:rPr>
            </a:br>
            <a:endParaRPr lang="ru-RU" sz="2400" b="1" dirty="0" smtClean="0">
              <a:effectLst/>
            </a:endParaRPr>
          </a:p>
        </p:txBody>
      </p:sp>
      <p:sp>
        <p:nvSpPr>
          <p:cNvPr id="7" name="Заголовок 2"/>
          <p:cNvSpPr txBox="1">
            <a:spLocks/>
          </p:cNvSpPr>
          <p:nvPr/>
        </p:nvSpPr>
        <p:spPr>
          <a:xfrm>
            <a:off x="762000" y="476672"/>
            <a:ext cx="8229600" cy="1224136"/>
          </a:xfrm>
          <a:prstGeom prst="rect">
            <a:avLst/>
          </a:prstGeom>
          <a:ln w="6350" cap="rnd">
            <a:noFill/>
          </a:ln>
        </p:spPr>
        <p:txBody>
          <a:bodyPr vert="horz" rtlCol="0" anchor="b" anchorCtr="0">
            <a:noAutofit/>
          </a:bodyPr>
          <a:lst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stStyle>
          <a:p>
            <a:pPr algn="ctr"/>
            <a:r>
              <a:rPr lang="ru-RU" sz="2400" b="1" dirty="0" smtClean="0">
                <a:effectLst/>
              </a:rPr>
              <a:t>ВСЕРОССИЙСКИЙ ПЕДАГОГИЧЕСКИЙ КОНКУРС</a:t>
            </a:r>
          </a:p>
          <a:p>
            <a:pPr algn="ctr"/>
            <a:r>
              <a:rPr lang="ru-RU" sz="2000" b="1" dirty="0" smtClean="0">
                <a:effectLst/>
              </a:rPr>
              <a:t>«СОВРЕМЕННОЕ ВОСПИТАНИЕ ПОДРАСТАЮЩЕГО ПОКОЛЕНИЯ»</a:t>
            </a:r>
            <a:r>
              <a:rPr lang="ru-RU" sz="2800" u="sng" dirty="0" smtClean="0">
                <a:solidFill>
                  <a:schemeClr val="bg1"/>
                </a:solidFill>
              </a:rPr>
              <a:t/>
            </a:r>
            <a:br>
              <a:rPr lang="ru-RU" sz="2800" u="sng" dirty="0" smtClean="0">
                <a:solidFill>
                  <a:schemeClr val="bg1"/>
                </a:solidFill>
              </a:rPr>
            </a:br>
            <a:r>
              <a:rPr lang="ru-RU" sz="2800" u="sng" dirty="0" smtClean="0">
                <a:solidFill>
                  <a:schemeClr val="bg1"/>
                </a:solidFill>
              </a:rPr>
              <a:t>Патриотическое воспитание.</a:t>
            </a:r>
            <a:endParaRPr lang="ru-RU" sz="2800" u="sng" dirty="0">
              <a:solidFill>
                <a:schemeClr val="bg1"/>
              </a:solidFill>
            </a:endParaRPr>
          </a:p>
        </p:txBody>
      </p:sp>
    </p:spTree>
    <p:extLst>
      <p:ext uri="{BB962C8B-B14F-4D97-AF65-F5344CB8AC3E}">
        <p14:creationId xmlns:p14="http://schemas.microsoft.com/office/powerpoint/2010/main" val="4247876771"/>
      </p:ext>
    </p:extLst>
  </p:cSld>
  <p:clrMapOvr>
    <a:masterClrMapping/>
  </p:clrMapOvr>
  <mc:AlternateContent xmlns:mc="http://schemas.openxmlformats.org/markup-compatibility/2006">
    <mc:Choice xmlns:p14="http://schemas.microsoft.com/office/powerpoint/2010/main" Requires="p14">
      <p:transition p14:dur="250" advTm="14901"/>
    </mc:Choice>
    <mc:Fallback>
      <p:transition advTm="1490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1714488"/>
            <a:ext cx="4040188" cy="518543"/>
          </a:xfrm>
        </p:spPr>
        <p:txBody>
          <a:bodyPr>
            <a:normAutofit/>
          </a:bodyPr>
          <a:lstStyle/>
          <a:p>
            <a:pPr algn="ctr"/>
            <a:r>
              <a:rPr lang="ru-RU" sz="2800" dirty="0" smtClean="0">
                <a:latin typeface="Times New Roman" pitchFamily="18" charset="0"/>
                <a:cs typeface="Times New Roman" pitchFamily="18" charset="0"/>
              </a:rPr>
              <a:t>Фото с Доски Почета</a:t>
            </a:r>
            <a:endParaRPr lang="ru-RU" sz="2800" dirty="0">
              <a:latin typeface="Times New Roman" pitchFamily="18" charset="0"/>
              <a:cs typeface="Times New Roman" pitchFamily="18" charset="0"/>
            </a:endParaRPr>
          </a:p>
        </p:txBody>
      </p:sp>
      <p:pic>
        <p:nvPicPr>
          <p:cNvPr id="18436" name="Picture 4" descr="E:\Папка мамы\Фото деда Коли\IMG_20190507_184116.jpg"/>
          <p:cNvPicPr>
            <a:picLocks noGrp="1" noChangeAspect="1" noChangeArrowheads="1"/>
          </p:cNvPicPr>
          <p:nvPr>
            <p:ph sz="half" idx="2"/>
          </p:nvPr>
        </p:nvPicPr>
        <p:blipFill>
          <a:blip r:embed="rId2" cstate="print"/>
          <a:srcRect/>
          <a:stretch>
            <a:fillRect/>
          </a:stretch>
        </p:blipFill>
        <p:spPr bwMode="auto">
          <a:xfrm>
            <a:off x="857224" y="2500306"/>
            <a:ext cx="3101803" cy="4000528"/>
          </a:xfrm>
          <a:prstGeom prst="rect">
            <a:avLst/>
          </a:prstGeom>
          <a:noFill/>
        </p:spPr>
      </p:pic>
      <p:pic>
        <p:nvPicPr>
          <p:cNvPr id="18434" name="Picture 2" descr="E:\Папка мамы\Фото деда Коли\IMG_20190507_184254.jpg"/>
          <p:cNvPicPr>
            <a:picLocks noGrp="1" noChangeAspect="1" noChangeArrowheads="1"/>
          </p:cNvPicPr>
          <p:nvPr>
            <p:ph sz="quarter" idx="4"/>
          </p:nvPr>
        </p:nvPicPr>
        <p:blipFill>
          <a:blip r:embed="rId3" cstate="print"/>
          <a:stretch>
            <a:fillRect/>
          </a:stretch>
        </p:blipFill>
        <p:spPr bwMode="auto">
          <a:xfrm>
            <a:off x="5201643" y="2500306"/>
            <a:ext cx="2934890" cy="4000528"/>
          </a:xfrm>
          <a:prstGeom prst="rect">
            <a:avLst/>
          </a:prstGeom>
          <a:noFill/>
        </p:spPr>
      </p:pic>
      <p:sp>
        <p:nvSpPr>
          <p:cNvPr id="11" name="Заголовок 10"/>
          <p:cNvSpPr>
            <a:spLocks noGrp="1"/>
          </p:cNvSpPr>
          <p:nvPr>
            <p:ph type="title"/>
          </p:nvPr>
        </p:nvSpPr>
        <p:spPr>
          <a:xfrm>
            <a:off x="428596" y="214290"/>
            <a:ext cx="8286808" cy="1571636"/>
          </a:xfrm>
        </p:spPr>
        <p:txBody>
          <a:bodyPr>
            <a:noAutofit/>
          </a:bodyPr>
          <a:lstStyle/>
          <a:p>
            <a:pPr algn="ctr"/>
            <a:r>
              <a:rPr lang="ru-RU" sz="2400" dirty="0" smtClean="0">
                <a:solidFill>
                  <a:schemeClr val="bg1"/>
                </a:solidFill>
                <a:latin typeface="Times New Roman" pitchFamily="18" charset="0"/>
                <a:cs typeface="Times New Roman" pitchFamily="18" charset="0"/>
              </a:rPr>
              <a:t/>
            </a:r>
            <a:br>
              <a:rPr lang="ru-RU" sz="2400" dirty="0" smtClean="0">
                <a:solidFill>
                  <a:schemeClr val="bg1"/>
                </a:solidFill>
                <a:latin typeface="Times New Roman" pitchFamily="18" charset="0"/>
                <a:cs typeface="Times New Roman" pitchFamily="18" charset="0"/>
              </a:rPr>
            </a:br>
            <a:r>
              <a:rPr lang="ru-RU" sz="2400" dirty="0" smtClean="0">
                <a:solidFill>
                  <a:schemeClr val="bg1"/>
                </a:solidFill>
                <a:latin typeface="Times New Roman" pitchFamily="18" charset="0"/>
                <a:cs typeface="Times New Roman" pitchFamily="18" charset="0"/>
              </a:rPr>
              <a:t/>
            </a:r>
            <a:br>
              <a:rPr lang="ru-RU" sz="2400" dirty="0" smtClean="0">
                <a:solidFill>
                  <a:schemeClr val="bg1"/>
                </a:solidFill>
                <a:latin typeface="Times New Roman" pitchFamily="18" charset="0"/>
                <a:cs typeface="Times New Roman" pitchFamily="18" charset="0"/>
              </a:rPr>
            </a:br>
            <a:r>
              <a:rPr lang="ru-RU" sz="2200" dirty="0" smtClean="0">
                <a:solidFill>
                  <a:schemeClr val="bg1"/>
                </a:solidFill>
                <a:latin typeface="Times New Roman" pitchFamily="18" charset="0"/>
                <a:cs typeface="Times New Roman" pitchFamily="18" charset="0"/>
              </a:rPr>
              <a:t>Вернулся в дом к родителям, устроился в совхоз «Гулькевичский» механиком. И жители села и города Гулькевичи часто просили Николая Егоровича помочь им с ремонтом машины, мотоцикла. Ценили его как мастера. Трудолюбие и справедливость уважали в нем односельчане. </a:t>
            </a:r>
            <a:endParaRPr lang="ru-RU" sz="2200" dirty="0">
              <a:solidFill>
                <a:schemeClr val="bg1"/>
              </a:solidFill>
              <a:latin typeface="Times New Roman" pitchFamily="18" charset="0"/>
              <a:cs typeface="Times New Roman" pitchFamily="18" charset="0"/>
            </a:endParaRPr>
          </a:p>
        </p:txBody>
      </p:sp>
      <p:sp>
        <p:nvSpPr>
          <p:cNvPr id="5" name="Текст 4"/>
          <p:cNvSpPr>
            <a:spLocks noGrp="1"/>
          </p:cNvSpPr>
          <p:nvPr>
            <p:ph type="body" idx="3"/>
          </p:nvPr>
        </p:nvSpPr>
        <p:spPr>
          <a:xfrm>
            <a:off x="4643438" y="1714488"/>
            <a:ext cx="4040188" cy="476248"/>
          </a:xfrm>
        </p:spPr>
        <p:txBody>
          <a:bodyPr>
            <a:noAutofit/>
          </a:bodyPr>
          <a:lstStyle/>
          <a:p>
            <a:pPr algn="ctr"/>
            <a:endParaRPr lang="ru-RU"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Работа в совхозной мастерской</a:t>
            </a:r>
          </a:p>
        </p:txBody>
      </p:sp>
    </p:spTree>
  </p:cSld>
  <p:clrMapOvr>
    <a:masterClrMapping/>
  </p:clrMapOvr>
  <mc:AlternateContent xmlns:mc="http://schemas.openxmlformats.org/markup-compatibility/2006" xmlns:p14="http://schemas.microsoft.com/office/powerpoint/2010/main">
    <mc:Choice Requires="p14">
      <p:transition spd="slow" p14:dur="2000" advTm="12453"/>
    </mc:Choice>
    <mc:Fallback xmlns="">
      <p:transition spd="slow" advTm="12453"/>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Библиотека\Desktop\сапер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152" y="332655"/>
            <a:ext cx="8371627" cy="5742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518917"/>
      </p:ext>
    </p:extLst>
  </p:cSld>
  <p:clrMapOvr>
    <a:masterClrMapping/>
  </p:clrMapOvr>
  <mc:AlternateContent xmlns:mc="http://schemas.openxmlformats.org/markup-compatibility/2006" xmlns:p14="http://schemas.microsoft.com/office/powerpoint/2010/main">
    <mc:Choice Requires="p14">
      <p:transition spd="slow" p14:dur="2000" advTm="6187"/>
    </mc:Choice>
    <mc:Fallback xmlns="">
      <p:transition spd="slow" advTm="6187"/>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57298"/>
            <a:ext cx="8229600" cy="5143536"/>
          </a:xfrm>
        </p:spPr>
        <p:txBody>
          <a:bodyPr>
            <a:noAutofit/>
          </a:bodyPr>
          <a:lstStyle/>
          <a:p>
            <a:r>
              <a:rPr lang="ru-RU" sz="2800" dirty="0" smtClean="0">
                <a:latin typeface="Times New Roman" pitchFamily="18" charset="0"/>
                <a:cs typeface="Times New Roman" pitchFamily="18" charset="0"/>
              </a:rPr>
              <a:t>Солдат войны. Кто  он? Сын, брат, отец, дед, друг. </a:t>
            </a:r>
          </a:p>
          <a:p>
            <a:r>
              <a:rPr lang="ru-RU" sz="2800" dirty="0" smtClean="0">
                <a:latin typeface="Times New Roman" pitchFamily="18" charset="0"/>
                <a:cs typeface="Times New Roman" pitchFamily="18" charset="0"/>
              </a:rPr>
              <a:t>    Когда мы собираемся всей семьей, вспоминаем деда, рассматриваем его награды. Каждый из его детей помнит о нем  что-то самое важное. Он всегда говорил: «Как хорошо жить без войны. Цените это, учитесь , трудитесь, не жалуйтесь на пустяки». Сам он как будто жил и за своих погибших товарищей: неустанно трудился.</a:t>
            </a:r>
          </a:p>
          <a:p>
            <a:r>
              <a:rPr lang="ru-RU" sz="2800" dirty="0" smtClean="0">
                <a:latin typeface="Times New Roman" pitchFamily="18" charset="0"/>
                <a:cs typeface="Times New Roman" pitchFamily="18" charset="0"/>
              </a:rPr>
              <a:t>    В дальнейшем я хочу изучить весь боевой путь моего дедушки. И чтобы помнили…... </a:t>
            </a:r>
          </a:p>
          <a:p>
            <a:r>
              <a:rPr lang="ru-RU" sz="28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
        <p:nvSpPr>
          <p:cNvPr id="3" name="Заголовок 2"/>
          <p:cNvSpPr>
            <a:spLocks noGrp="1"/>
          </p:cNvSpPr>
          <p:nvPr>
            <p:ph type="title"/>
          </p:nvPr>
        </p:nvSpPr>
        <p:spPr>
          <a:xfrm>
            <a:off x="457200" y="285728"/>
            <a:ext cx="8229600" cy="1085872"/>
          </a:xfrm>
        </p:spPr>
        <p:txBody>
          <a:bodyPr>
            <a:normAutofit/>
          </a:bodyPr>
          <a:lstStyle/>
          <a:p>
            <a:pPr algn="ctr"/>
            <a:r>
              <a:rPr lang="ru-RU" sz="6000" dirty="0" smtClean="0">
                <a:solidFill>
                  <a:schemeClr val="bg1"/>
                </a:solidFill>
                <a:latin typeface="Times New Roman" pitchFamily="18" charset="0"/>
                <a:cs typeface="Times New Roman" pitchFamily="18" charset="0"/>
              </a:rPr>
              <a:t>Я помню ! Я горжусь!</a:t>
            </a:r>
            <a:endParaRPr lang="ru-RU" sz="6000" dirty="0">
              <a:solidFill>
                <a:schemeClr val="bg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3864"/>
    </mc:Choice>
    <mc:Fallback xmlns="">
      <p:transition spd="slow" advTm="13864"/>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одзаголовок 1"/>
          <p:cNvSpPr>
            <a:spLocks noGrp="1"/>
          </p:cNvSpPr>
          <p:nvPr>
            <p:ph type="subTitle" idx="1"/>
          </p:nvPr>
        </p:nvSpPr>
        <p:spPr>
          <a:xfrm>
            <a:off x="395536" y="1988840"/>
            <a:ext cx="8305800" cy="4320480"/>
          </a:xfrm>
        </p:spPr>
        <p:txBody>
          <a:bodyPr/>
          <a:lstStyle/>
          <a:p>
            <a:r>
              <a:rPr lang="ru-RU" sz="1400" b="1"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a:p>
            <a:r>
              <a:rPr lang="ru-RU" sz="2400" dirty="0">
                <a:latin typeface="Times New Roman" pitchFamily="18" charset="0"/>
                <a:cs typeface="Times New Roman" pitchFamily="18" charset="0"/>
              </a:rPr>
              <a:t>1. Воспоминания</a:t>
            </a:r>
          </a:p>
          <a:p>
            <a:pPr lvl="0"/>
            <a:r>
              <a:rPr lang="ru-RU" sz="2400" dirty="0">
                <a:latin typeface="Times New Roman" pitchFamily="18" charset="0"/>
                <a:cs typeface="Times New Roman" pitchFamily="18" charset="0"/>
              </a:rPr>
              <a:t>дочери </a:t>
            </a:r>
            <a:r>
              <a:rPr lang="ru-RU" sz="2400" dirty="0" err="1">
                <a:latin typeface="Times New Roman" pitchFamily="18" charset="0"/>
                <a:cs typeface="Times New Roman" pitchFamily="18" charset="0"/>
              </a:rPr>
              <a:t>Гайдуковой</a:t>
            </a:r>
            <a:r>
              <a:rPr lang="ru-RU" sz="2400" dirty="0">
                <a:latin typeface="Times New Roman" pitchFamily="18" charset="0"/>
                <a:cs typeface="Times New Roman" pitchFamily="18" charset="0"/>
              </a:rPr>
              <a:t>  Светланы  Николаевны,</a:t>
            </a:r>
          </a:p>
          <a:p>
            <a:pPr lvl="0"/>
            <a:r>
              <a:rPr lang="ru-RU" sz="2400" dirty="0">
                <a:latin typeface="Times New Roman" pitchFamily="18" charset="0"/>
                <a:cs typeface="Times New Roman" pitchFamily="18" charset="0"/>
              </a:rPr>
              <a:t>жены  Мединой Валентины Васильевны.</a:t>
            </a:r>
          </a:p>
          <a:p>
            <a:r>
              <a:rPr lang="ru-RU" sz="2400" dirty="0" smtClean="0">
                <a:latin typeface="Times New Roman" pitchFamily="18" charset="0"/>
                <a:cs typeface="Times New Roman" pitchFamily="18" charset="0"/>
              </a:rPr>
              <a:t>2</a:t>
            </a:r>
            <a:r>
              <a:rPr lang="ru-RU" sz="2400" dirty="0">
                <a:latin typeface="Times New Roman" pitchFamily="18" charset="0"/>
                <a:cs typeface="Times New Roman" pitchFamily="18" charset="0"/>
              </a:rPr>
              <a:t>. Документы:</a:t>
            </a:r>
          </a:p>
          <a:p>
            <a:r>
              <a:rPr lang="ru-RU" sz="2400" dirty="0">
                <a:latin typeface="Times New Roman" pitchFamily="18" charset="0"/>
                <a:cs typeface="Times New Roman" pitchFamily="18" charset="0"/>
              </a:rPr>
              <a:t>- награды,</a:t>
            </a:r>
          </a:p>
          <a:p>
            <a:r>
              <a:rPr lang="ru-RU" sz="2400" dirty="0">
                <a:latin typeface="Times New Roman" pitchFamily="18" charset="0"/>
                <a:cs typeface="Times New Roman" pitchFamily="18" charset="0"/>
              </a:rPr>
              <a:t>- выписки их архивов</a:t>
            </a:r>
          </a:p>
          <a:p>
            <a:r>
              <a:rPr lang="ru-RU" sz="2400" dirty="0">
                <a:latin typeface="Times New Roman" pitchFamily="18" charset="0"/>
                <a:cs typeface="Times New Roman" pitchFamily="18" charset="0"/>
              </a:rPr>
              <a:t>3. Фото из семейных архивов.</a:t>
            </a:r>
          </a:p>
          <a:p>
            <a:r>
              <a:rPr lang="ru-RU" sz="2400" dirty="0">
                <a:latin typeface="Times New Roman" pitchFamily="18" charset="0"/>
                <a:cs typeface="Times New Roman" pitchFamily="18" charset="0"/>
              </a:rPr>
              <a:t>4. </a:t>
            </a:r>
            <a:r>
              <a:rPr lang="ru-RU" sz="2400" dirty="0" smtClean="0">
                <a:latin typeface="Times New Roman" pitchFamily="18" charset="0"/>
                <a:cs typeface="Times New Roman" pitchFamily="18" charset="0"/>
              </a:rPr>
              <a:t>Сайты «Подвиг народа» , «Мемориал»</a:t>
            </a:r>
            <a:endParaRPr lang="ru-RU" sz="2400" dirty="0">
              <a:solidFill>
                <a:schemeClr val="bg1"/>
              </a:solidFill>
              <a:latin typeface="Times New Roman" pitchFamily="18" charset="0"/>
              <a:cs typeface="Times New Roman" pitchFamily="18" charset="0"/>
            </a:endParaRPr>
          </a:p>
        </p:txBody>
      </p:sp>
      <p:sp>
        <p:nvSpPr>
          <p:cNvPr id="3" name="Заголовок 2"/>
          <p:cNvSpPr>
            <a:spLocks noGrp="1"/>
          </p:cNvSpPr>
          <p:nvPr>
            <p:ph type="ctrTitle"/>
          </p:nvPr>
        </p:nvSpPr>
        <p:spPr>
          <a:xfrm>
            <a:off x="457200" y="404664"/>
            <a:ext cx="8305800" cy="1512168"/>
          </a:xfrm>
        </p:spPr>
        <p:txBody>
          <a:bodyPr/>
          <a:lstStyle/>
          <a:p>
            <a:r>
              <a:rPr lang="ru-RU" sz="4000" b="1" dirty="0">
                <a:solidFill>
                  <a:schemeClr val="bg1"/>
                </a:solidFill>
                <a:latin typeface="Times New Roman" pitchFamily="18" charset="0"/>
                <a:cs typeface="Times New Roman" pitchFamily="18" charset="0"/>
              </a:rPr>
              <a:t>Библиографический список использованных источников</a:t>
            </a:r>
            <a:r>
              <a:rPr lang="ru-RU" b="1" dirty="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74983643"/>
      </p:ext>
    </p:extLst>
  </p:cSld>
  <p:clrMapOvr>
    <a:masterClrMapping/>
  </p:clrMapOvr>
  <mc:AlternateContent xmlns:mc="http://schemas.openxmlformats.org/markup-compatibility/2006" xmlns:p14="http://schemas.microsoft.com/office/powerpoint/2010/main">
    <mc:Choice Requires="p14">
      <p:transition spd="slow" p14:dur="2000" advTm="10415"/>
    </mc:Choice>
    <mc:Fallback xmlns="">
      <p:transition spd="slow" advTm="10415"/>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Папка мамы\Фото деда Коли\IMG_20190507_184033.jpg"/>
          <p:cNvPicPr>
            <a:picLocks noGrp="1" noChangeAspect="1" noChangeArrowheads="1"/>
          </p:cNvPicPr>
          <p:nvPr>
            <p:ph sz="quarter" idx="1"/>
          </p:nvPr>
        </p:nvPicPr>
        <p:blipFill>
          <a:blip r:embed="rId2" cstate="print"/>
          <a:stretch>
            <a:fillRect/>
          </a:stretch>
        </p:blipFill>
        <p:spPr bwMode="auto">
          <a:xfrm>
            <a:off x="3923928" y="332656"/>
            <a:ext cx="4286250" cy="5715000"/>
          </a:xfrm>
          <a:prstGeom prst="rect">
            <a:avLst/>
          </a:prstGeom>
          <a:noFill/>
        </p:spPr>
      </p:pic>
      <p:sp>
        <p:nvSpPr>
          <p:cNvPr id="4" name="Текст 3"/>
          <p:cNvSpPr>
            <a:spLocks noGrp="1"/>
          </p:cNvSpPr>
          <p:nvPr>
            <p:ph type="body" idx="2"/>
          </p:nvPr>
        </p:nvSpPr>
        <p:spPr>
          <a:xfrm>
            <a:off x="457200" y="285729"/>
            <a:ext cx="3114668" cy="5929353"/>
          </a:xfrm>
        </p:spPr>
        <p:txBody>
          <a:bodyPr>
            <a:noAutofit/>
          </a:bodyPr>
          <a:lstStyle/>
          <a:p>
            <a:pPr algn="ctr"/>
            <a:r>
              <a:rPr lang="ru-RU" sz="3200" b="1" dirty="0" smtClean="0">
                <a:solidFill>
                  <a:schemeClr val="accent2"/>
                </a:solidFill>
                <a:latin typeface="Times New Roman" pitchFamily="18" charset="0"/>
                <a:cs typeface="Times New Roman" pitchFamily="18" charset="0"/>
              </a:rPr>
              <a:t>Герои в моей	 семье</a:t>
            </a:r>
            <a:endParaRPr lang="ru-RU" sz="4400" b="1" dirty="0" smtClean="0">
              <a:latin typeface="Times New Roman" pitchFamily="18" charset="0"/>
              <a:cs typeface="Times New Roman" pitchFamily="18" charset="0"/>
            </a:endParaRPr>
          </a:p>
          <a:p>
            <a:pPr algn="ctr"/>
            <a:r>
              <a:rPr lang="ru-RU" sz="2800" b="1" dirty="0" smtClean="0">
                <a:solidFill>
                  <a:schemeClr val="tx1"/>
                </a:solidFill>
                <a:latin typeface="Times New Roman" pitchFamily="18" charset="0"/>
                <a:cs typeface="Times New Roman" pitchFamily="18" charset="0"/>
              </a:rPr>
              <a:t>Моему деду  </a:t>
            </a:r>
            <a:r>
              <a:rPr lang="ru-RU" sz="2400" dirty="0" smtClean="0">
                <a:solidFill>
                  <a:schemeClr val="tx1"/>
                </a:solidFill>
                <a:latin typeface="Times New Roman" pitchFamily="18" charset="0"/>
                <a:cs typeface="Times New Roman" pitchFamily="18" charset="0"/>
              </a:rPr>
              <a:t>ветерану Великой Отечественной войны  орденоносцу </a:t>
            </a:r>
            <a:r>
              <a:rPr lang="ru-RU" sz="2800" b="1" dirty="0" smtClean="0">
                <a:latin typeface="Times New Roman" pitchFamily="18" charset="0"/>
                <a:cs typeface="Times New Roman" pitchFamily="18" charset="0"/>
              </a:rPr>
              <a:t>Медину Николаю Егоровичу</a:t>
            </a:r>
          </a:p>
          <a:p>
            <a:pPr algn="ctr"/>
            <a:r>
              <a:rPr lang="ru-RU" sz="2800" b="1" dirty="0" smtClean="0">
                <a:solidFill>
                  <a:schemeClr val="accent2"/>
                </a:solidFill>
                <a:latin typeface="Times New Roman" pitchFamily="18" charset="0"/>
                <a:cs typeface="Times New Roman" pitchFamily="18" charset="0"/>
              </a:rPr>
              <a:t>ПОСВЯЩАЕТСЯ</a:t>
            </a:r>
            <a:endParaRPr lang="ru-RU" sz="2800" b="1" dirty="0">
              <a:solidFill>
                <a:schemeClr val="accent2"/>
              </a:solidFill>
              <a:latin typeface="Times New Roman" pitchFamily="18" charset="0"/>
              <a:cs typeface="Times New Roman" pitchFamily="18" charset="0"/>
            </a:endParaRPr>
          </a:p>
        </p:txBody>
      </p:sp>
      <p:sp>
        <p:nvSpPr>
          <p:cNvPr id="2" name="Заголовок 1"/>
          <p:cNvSpPr>
            <a:spLocks noGrp="1"/>
          </p:cNvSpPr>
          <p:nvPr>
            <p:ph type="title"/>
          </p:nvPr>
        </p:nvSpPr>
        <p:spPr>
          <a:xfrm>
            <a:off x="285720" y="404664"/>
            <a:ext cx="3143272" cy="1296144"/>
          </a:xfrm>
        </p:spPr>
        <p:txBody>
          <a:bodyPr/>
          <a:lstStyle/>
          <a:p>
            <a:endParaRPr lang="ru-RU" dirty="0"/>
          </a:p>
        </p:txBody>
      </p:sp>
    </p:spTree>
  </p:cSld>
  <p:clrMapOvr>
    <a:masterClrMapping/>
  </p:clrMapOvr>
  <mc:AlternateContent xmlns:mc="http://schemas.openxmlformats.org/markup-compatibility/2006">
    <mc:Choice xmlns:p14="http://schemas.microsoft.com/office/powerpoint/2010/main" Requires="p14">
      <p:transition spd="slow" p14:dur="2000" advTm="8199"/>
    </mc:Choice>
    <mc:Fallback>
      <p:transition spd="slow" advTm="8199"/>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379867596"/>
              </p:ext>
            </p:extLst>
          </p:nvPr>
        </p:nvGraphicFramePr>
        <p:xfrm>
          <a:off x="467545" y="476670"/>
          <a:ext cx="8312345" cy="5968716"/>
        </p:xfrm>
        <a:graphic>
          <a:graphicData uri="http://schemas.openxmlformats.org/drawingml/2006/table">
            <a:tbl>
              <a:tblPr>
                <a:tableStyleId>{5C22544A-7EE6-4342-B048-85BDC9FD1C3A}</a:tableStyleId>
              </a:tblPr>
              <a:tblGrid>
                <a:gridCol w="288031"/>
                <a:gridCol w="4176464"/>
                <a:gridCol w="3489879"/>
                <a:gridCol w="80264"/>
                <a:gridCol w="277707"/>
              </a:tblGrid>
              <a:tr h="240881">
                <a:tc>
                  <a:txBody>
                    <a:bodyPr/>
                    <a:lstStyle/>
                    <a:p>
                      <a:pPr>
                        <a:lnSpc>
                          <a:spcPct val="115000"/>
                        </a:lnSpc>
                        <a:spcAft>
                          <a:spcPts val="1000"/>
                        </a:spcAft>
                      </a:pPr>
                      <a:r>
                        <a:rPr lang="ru-RU" sz="1100" dirty="0">
                          <a:effectLst/>
                        </a:rPr>
                        <a:t>1</a:t>
                      </a:r>
                      <a:endParaRPr lang="ru-RU" sz="900" dirty="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Фамилия </a:t>
                      </a:r>
                      <a:endParaRPr lang="ru-RU" sz="1100" b="1" dirty="0">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1600" b="1" dirty="0" err="1">
                          <a:solidFill>
                            <a:schemeClr val="bg1"/>
                          </a:solidFill>
                          <a:effectLst/>
                          <a:latin typeface="Times New Roman" pitchFamily="18" charset="0"/>
                          <a:cs typeface="Times New Roman" pitchFamily="18" charset="0"/>
                        </a:rPr>
                        <a:t>Медин</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hMerge="1">
                  <a:txBody>
                    <a:bodyPr/>
                    <a:lstStyle/>
                    <a:p>
                      <a:endParaRPr lang="ru-RU"/>
                    </a:p>
                  </a:txBody>
                  <a:tcPr/>
                </a:tc>
                <a:tc>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r>
              <a:tr h="240881">
                <a:tc>
                  <a:txBody>
                    <a:bodyPr/>
                    <a:lstStyle/>
                    <a:p>
                      <a:pPr>
                        <a:lnSpc>
                          <a:spcPct val="115000"/>
                        </a:lnSpc>
                        <a:spcAft>
                          <a:spcPts val="1000"/>
                        </a:spcAft>
                      </a:pPr>
                      <a:r>
                        <a:rPr lang="ru-RU" sz="1100">
                          <a:effectLst/>
                        </a:rPr>
                        <a:t>2</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Имя</a:t>
                      </a:r>
                      <a:endParaRPr lang="ru-RU" sz="1100" b="1" dirty="0">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Николай </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hMerge="1">
                  <a:txBody>
                    <a:bodyPr/>
                    <a:lstStyle/>
                    <a:p>
                      <a:endParaRPr lang="ru-RU"/>
                    </a:p>
                  </a:txBody>
                  <a:tcPr/>
                </a:tc>
                <a:tc>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r>
              <a:tr h="240881">
                <a:tc>
                  <a:txBody>
                    <a:bodyPr/>
                    <a:lstStyle/>
                    <a:p>
                      <a:pPr>
                        <a:lnSpc>
                          <a:spcPct val="115000"/>
                        </a:lnSpc>
                        <a:spcAft>
                          <a:spcPts val="1000"/>
                        </a:spcAft>
                      </a:pPr>
                      <a:r>
                        <a:rPr lang="ru-RU" sz="1100">
                          <a:effectLst/>
                        </a:rPr>
                        <a:t>3</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Отчество</a:t>
                      </a:r>
                      <a:endParaRPr lang="ru-RU" sz="1100" b="1" dirty="0">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Егорович</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hMerge="1">
                  <a:txBody>
                    <a:bodyPr/>
                    <a:lstStyle/>
                    <a:p>
                      <a:endParaRPr lang="ru-RU"/>
                    </a:p>
                  </a:txBody>
                  <a:tcPr/>
                </a:tc>
                <a:tc>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r>
              <a:tr h="327284">
                <a:tc>
                  <a:txBody>
                    <a:bodyPr/>
                    <a:lstStyle/>
                    <a:p>
                      <a:pPr>
                        <a:lnSpc>
                          <a:spcPct val="115000"/>
                        </a:lnSpc>
                        <a:spcAft>
                          <a:spcPts val="1000"/>
                        </a:spcAft>
                      </a:pPr>
                      <a:r>
                        <a:rPr lang="ru-RU" sz="1100">
                          <a:effectLst/>
                        </a:rPr>
                        <a:t>4</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Дата рождения</a:t>
                      </a:r>
                      <a:endParaRPr lang="ru-RU" sz="1100" b="1" dirty="0">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01.01.1925</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hMerge="1">
                  <a:txBody>
                    <a:bodyPr/>
                    <a:lstStyle/>
                    <a:p>
                      <a:endParaRPr lang="ru-RU"/>
                    </a:p>
                  </a:txBody>
                  <a:tcPr/>
                </a:tc>
                <a:tc>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r>
              <a:tr h="474406">
                <a:tc>
                  <a:txBody>
                    <a:bodyPr/>
                    <a:lstStyle/>
                    <a:p>
                      <a:pPr>
                        <a:lnSpc>
                          <a:spcPct val="115000"/>
                        </a:lnSpc>
                        <a:spcAft>
                          <a:spcPts val="1000"/>
                        </a:spcAft>
                      </a:pPr>
                      <a:r>
                        <a:rPr lang="ru-RU" sz="1100">
                          <a:effectLst/>
                        </a:rPr>
                        <a:t>5</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Место рождение</a:t>
                      </a:r>
                      <a:endParaRPr lang="ru-RU" sz="1100" b="1" dirty="0">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Саратовская область, </a:t>
                      </a:r>
                      <a:r>
                        <a:rPr lang="ru-RU" sz="1600" b="1" dirty="0" err="1">
                          <a:solidFill>
                            <a:schemeClr val="bg1"/>
                          </a:solidFill>
                          <a:effectLst/>
                          <a:latin typeface="Times New Roman" pitchFamily="18" charset="0"/>
                          <a:cs typeface="Times New Roman" pitchFamily="18" charset="0"/>
                        </a:rPr>
                        <a:t>с.Чугунка</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313569">
                <a:tc>
                  <a:txBody>
                    <a:bodyPr/>
                    <a:lstStyle/>
                    <a:p>
                      <a:pPr>
                        <a:lnSpc>
                          <a:spcPct val="115000"/>
                        </a:lnSpc>
                        <a:spcAft>
                          <a:spcPts val="1000"/>
                        </a:spcAft>
                      </a:pPr>
                      <a:r>
                        <a:rPr lang="ru-RU" sz="1100">
                          <a:effectLst/>
                        </a:rPr>
                        <a:t>6</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Дата призыва</a:t>
                      </a:r>
                      <a:endParaRPr lang="ru-RU" sz="1100" b="1" dirty="0">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Август 1942г</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481761">
                <a:tc>
                  <a:txBody>
                    <a:bodyPr/>
                    <a:lstStyle/>
                    <a:p>
                      <a:pPr>
                        <a:lnSpc>
                          <a:spcPct val="115000"/>
                        </a:lnSpc>
                        <a:spcAft>
                          <a:spcPts val="1000"/>
                        </a:spcAft>
                      </a:pPr>
                      <a:r>
                        <a:rPr lang="ru-RU" sz="1100">
                          <a:effectLst/>
                        </a:rPr>
                        <a:t>7</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a:effectLst/>
                          <a:latin typeface="Times New Roman" pitchFamily="18" charset="0"/>
                          <a:cs typeface="Times New Roman" pitchFamily="18" charset="0"/>
                        </a:rPr>
                        <a:t>Место службы,  на каких фронтах служил</a:t>
                      </a:r>
                      <a:endParaRPr lang="ru-RU" sz="1100" b="1">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200" b="1" dirty="0">
                          <a:solidFill>
                            <a:schemeClr val="bg1"/>
                          </a:solidFill>
                          <a:effectLst/>
                          <a:latin typeface="Times New Roman" pitchFamily="18" charset="0"/>
                          <a:cs typeface="Times New Roman" pitchFamily="18" charset="0"/>
                        </a:rPr>
                        <a:t>Командир отделения 926 корп. отдельного саперного батальона 4 </a:t>
                      </a:r>
                      <a:r>
                        <a:rPr lang="ru-RU" sz="1200" b="1" dirty="0" err="1">
                          <a:solidFill>
                            <a:schemeClr val="bg1"/>
                          </a:solidFill>
                          <a:effectLst/>
                          <a:latin typeface="Times New Roman" pitchFamily="18" charset="0"/>
                          <a:cs typeface="Times New Roman" pitchFamily="18" charset="0"/>
                        </a:rPr>
                        <a:t>гв</a:t>
                      </a:r>
                      <a:r>
                        <a:rPr lang="ru-RU" sz="1200" b="1" dirty="0">
                          <a:solidFill>
                            <a:schemeClr val="bg1"/>
                          </a:solidFill>
                          <a:effectLst/>
                          <a:latin typeface="Times New Roman" pitchFamily="18" charset="0"/>
                          <a:cs typeface="Times New Roman" pitchFamily="18" charset="0"/>
                        </a:rPr>
                        <a:t>. </a:t>
                      </a:r>
                      <a:r>
                        <a:rPr lang="ru-RU" sz="1200" b="1" dirty="0" err="1">
                          <a:solidFill>
                            <a:schemeClr val="bg1"/>
                          </a:solidFill>
                          <a:effectLst/>
                          <a:latin typeface="Times New Roman" pitchFamily="18" charset="0"/>
                          <a:cs typeface="Times New Roman" pitchFamily="18" charset="0"/>
                        </a:rPr>
                        <a:t>ск</a:t>
                      </a:r>
                      <a:r>
                        <a:rPr lang="ru-RU" sz="1200" b="1" dirty="0">
                          <a:solidFill>
                            <a:schemeClr val="bg1"/>
                          </a:solidFill>
                          <a:effectLst/>
                          <a:latin typeface="Times New Roman" pitchFamily="18" charset="0"/>
                          <a:cs typeface="Times New Roman" pitchFamily="18" charset="0"/>
                        </a:rPr>
                        <a:t> </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335388">
                <a:tc>
                  <a:txBody>
                    <a:bodyPr/>
                    <a:lstStyle/>
                    <a:p>
                      <a:pPr>
                        <a:lnSpc>
                          <a:spcPct val="115000"/>
                        </a:lnSpc>
                        <a:spcAft>
                          <a:spcPts val="1000"/>
                        </a:spcAft>
                      </a:pPr>
                      <a:r>
                        <a:rPr lang="ru-RU" sz="1100">
                          <a:effectLst/>
                        </a:rPr>
                        <a:t>8</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a:effectLst/>
                          <a:latin typeface="Times New Roman" pitchFamily="18" charset="0"/>
                          <a:cs typeface="Times New Roman" pitchFamily="18" charset="0"/>
                        </a:rPr>
                        <a:t>Звание</a:t>
                      </a:r>
                      <a:endParaRPr lang="ru-RU" sz="1100" b="1">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сержант</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851717">
                <a:tc>
                  <a:txBody>
                    <a:bodyPr/>
                    <a:lstStyle/>
                    <a:p>
                      <a:pPr>
                        <a:lnSpc>
                          <a:spcPct val="115000"/>
                        </a:lnSpc>
                        <a:spcAft>
                          <a:spcPts val="1000"/>
                        </a:spcAft>
                      </a:pPr>
                      <a:r>
                        <a:rPr lang="ru-RU" sz="1100">
                          <a:effectLst/>
                        </a:rPr>
                        <a:t>9</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a:effectLst/>
                          <a:latin typeface="Times New Roman" pitchFamily="18" charset="0"/>
                          <a:cs typeface="Times New Roman" pitchFamily="18" charset="0"/>
                        </a:rPr>
                        <a:t>Какими орденами медалями награжден</a:t>
                      </a:r>
                      <a:endParaRPr lang="ru-RU" sz="1100" b="1">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Ордена: «Отечественной войны </a:t>
                      </a:r>
                      <a:r>
                        <a:rPr lang="en-US" sz="1600" b="1" dirty="0">
                          <a:solidFill>
                            <a:schemeClr val="bg1"/>
                          </a:solidFill>
                          <a:effectLst/>
                          <a:latin typeface="Times New Roman" pitchFamily="18" charset="0"/>
                          <a:cs typeface="Times New Roman" pitchFamily="18" charset="0"/>
                        </a:rPr>
                        <a:t>I</a:t>
                      </a:r>
                      <a:r>
                        <a:rPr lang="ru-RU" sz="1600" b="1" dirty="0">
                          <a:solidFill>
                            <a:schemeClr val="bg1"/>
                          </a:solidFill>
                          <a:effectLst/>
                          <a:latin typeface="Times New Roman" pitchFamily="18" charset="0"/>
                          <a:cs typeface="Times New Roman" pitchFamily="18" charset="0"/>
                        </a:rPr>
                        <a:t>, </a:t>
                      </a:r>
                      <a:r>
                        <a:rPr lang="en-US" sz="1600" b="1" dirty="0">
                          <a:solidFill>
                            <a:schemeClr val="bg1"/>
                          </a:solidFill>
                          <a:effectLst/>
                          <a:latin typeface="Times New Roman" pitchFamily="18" charset="0"/>
                          <a:cs typeface="Times New Roman" pitchFamily="18" charset="0"/>
                        </a:rPr>
                        <a:t>II</a:t>
                      </a:r>
                      <a:r>
                        <a:rPr lang="ru-RU" sz="1600" b="1" dirty="0">
                          <a:solidFill>
                            <a:schemeClr val="bg1"/>
                          </a:solidFill>
                          <a:effectLst/>
                          <a:latin typeface="Times New Roman" pitchFamily="18" charset="0"/>
                          <a:cs typeface="Times New Roman" pitchFamily="18" charset="0"/>
                        </a:rPr>
                        <a:t>,</a:t>
                      </a:r>
                      <a:r>
                        <a:rPr lang="en-US" sz="1600" b="1" dirty="0">
                          <a:solidFill>
                            <a:schemeClr val="bg1"/>
                          </a:solidFill>
                          <a:effectLst/>
                          <a:latin typeface="Times New Roman" pitchFamily="18" charset="0"/>
                          <a:cs typeface="Times New Roman" pitchFamily="18" charset="0"/>
                        </a:rPr>
                        <a:t>III </a:t>
                      </a:r>
                      <a:r>
                        <a:rPr lang="ru-RU" sz="1600" b="1" dirty="0">
                          <a:solidFill>
                            <a:schemeClr val="bg1"/>
                          </a:solidFill>
                          <a:effectLst/>
                          <a:latin typeface="Times New Roman" pitchFamily="18" charset="0"/>
                          <a:cs typeface="Times New Roman" pitchFamily="18" charset="0"/>
                        </a:rPr>
                        <a:t>степени», «Славы </a:t>
                      </a:r>
                      <a:r>
                        <a:rPr lang="en-US" sz="1600" b="1" dirty="0">
                          <a:solidFill>
                            <a:schemeClr val="bg1"/>
                          </a:solidFill>
                          <a:effectLst/>
                          <a:latin typeface="Times New Roman" pitchFamily="18" charset="0"/>
                          <a:cs typeface="Times New Roman" pitchFamily="18" charset="0"/>
                        </a:rPr>
                        <a:t>II</a:t>
                      </a:r>
                      <a:r>
                        <a:rPr lang="ru-RU" sz="1600" b="1" dirty="0">
                          <a:solidFill>
                            <a:schemeClr val="bg1"/>
                          </a:solidFill>
                          <a:effectLst/>
                          <a:latin typeface="Times New Roman" pitchFamily="18" charset="0"/>
                          <a:cs typeface="Times New Roman" pitchFamily="18" charset="0"/>
                        </a:rPr>
                        <a:t> степени». </a:t>
                      </a:r>
                      <a:endParaRPr lang="ru-RU" sz="1100" b="1" dirty="0">
                        <a:solidFill>
                          <a:schemeClr val="bg1"/>
                        </a:solidFill>
                        <a:effectLst/>
                        <a:latin typeface="Times New Roman" pitchFamily="18" charset="0"/>
                        <a:cs typeface="Times New Roman" pitchFamily="18" charset="0"/>
                      </a:endParaRPr>
                    </a:p>
                    <a:p>
                      <a:pPr>
                        <a:lnSpc>
                          <a:spcPct val="115000"/>
                        </a:lnSpc>
                        <a:spcAft>
                          <a:spcPts val="1000"/>
                        </a:spcAft>
                      </a:pPr>
                      <a:r>
                        <a:rPr lang="ru-RU" sz="1600" b="1" dirty="0">
                          <a:solidFill>
                            <a:schemeClr val="bg1"/>
                          </a:solidFill>
                          <a:effectLst/>
                          <a:latin typeface="Times New Roman" pitchFamily="18" charset="0"/>
                          <a:cs typeface="Times New Roman" pitchFamily="18" charset="0"/>
                        </a:rPr>
                        <a:t>Медали «За боевые заслуги»</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422040">
                <a:tc>
                  <a:txBody>
                    <a:bodyPr/>
                    <a:lstStyle/>
                    <a:p>
                      <a:pPr>
                        <a:lnSpc>
                          <a:spcPct val="115000"/>
                        </a:lnSpc>
                        <a:spcAft>
                          <a:spcPts val="1000"/>
                        </a:spcAft>
                      </a:pPr>
                      <a:r>
                        <a:rPr lang="ru-RU" sz="1100">
                          <a:effectLst/>
                        </a:rPr>
                        <a:t>10</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a:effectLst/>
                          <a:latin typeface="Times New Roman" pitchFamily="18" charset="0"/>
                          <a:cs typeface="Times New Roman" pitchFamily="18" charset="0"/>
                        </a:rPr>
                        <a:t>Когда демобилизован</a:t>
                      </a:r>
                      <a:endParaRPr lang="ru-RU" sz="1100" b="1">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u="sng" dirty="0">
                          <a:solidFill>
                            <a:schemeClr val="bg1"/>
                          </a:solidFill>
                          <a:effectLst/>
                          <a:latin typeface="Times New Roman" pitchFamily="18" charset="0"/>
                          <a:cs typeface="Times New Roman" pitchFamily="18" charset="0"/>
                        </a:rPr>
                        <a:t>1948</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722643">
                <a:tc>
                  <a:txBody>
                    <a:bodyPr/>
                    <a:lstStyle/>
                    <a:p>
                      <a:pPr>
                        <a:lnSpc>
                          <a:spcPct val="115000"/>
                        </a:lnSpc>
                        <a:spcAft>
                          <a:spcPts val="0"/>
                        </a:spcAft>
                      </a:pPr>
                      <a:r>
                        <a:rPr lang="ru-RU" sz="1100">
                          <a:effectLst/>
                        </a:rPr>
                        <a:t>11</a:t>
                      </a:r>
                      <a:endParaRPr lang="ru-RU" sz="900">
                        <a:effectLst/>
                        <a:latin typeface="Calibri"/>
                        <a:ea typeface="Calibri"/>
                        <a:cs typeface="Times New Roman"/>
                      </a:endParaRPr>
                    </a:p>
                  </a:txBody>
                  <a:tcPr marL="54864" marR="54864" marT="0" marB="0"/>
                </a:tc>
                <a:tc>
                  <a:txBody>
                    <a:bodyPr/>
                    <a:lstStyle/>
                    <a:p>
                      <a:pPr>
                        <a:lnSpc>
                          <a:spcPct val="115000"/>
                        </a:lnSpc>
                        <a:spcAft>
                          <a:spcPts val="0"/>
                        </a:spcAft>
                      </a:pPr>
                      <a:r>
                        <a:rPr lang="ru-RU" sz="1600" b="1" dirty="0">
                          <a:effectLst/>
                          <a:latin typeface="Times New Roman" pitchFamily="18" charset="0"/>
                          <a:cs typeface="Times New Roman" pitchFamily="18" charset="0"/>
                        </a:rPr>
                        <a:t>Место жительства, место работы после демобилизации </a:t>
                      </a:r>
                      <a:endParaRPr lang="ru-RU" sz="1100" b="1" dirty="0">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0"/>
                        </a:spcAft>
                      </a:pPr>
                      <a:r>
                        <a:rPr lang="ru-RU" sz="1600" b="1" dirty="0">
                          <a:solidFill>
                            <a:schemeClr val="bg1"/>
                          </a:solidFill>
                          <a:effectLst/>
                          <a:latin typeface="Times New Roman" pitchFamily="18" charset="0"/>
                          <a:cs typeface="Times New Roman" pitchFamily="18" charset="0"/>
                        </a:rPr>
                        <a:t>Краснодарский край, х. Тельман,</a:t>
                      </a:r>
                      <a:endParaRPr lang="ru-RU" sz="1100" b="1" dirty="0">
                        <a:solidFill>
                          <a:schemeClr val="bg1"/>
                        </a:solidFill>
                        <a:effectLst/>
                        <a:latin typeface="Times New Roman" pitchFamily="18" charset="0"/>
                        <a:cs typeface="Times New Roman" pitchFamily="18" charset="0"/>
                      </a:endParaRPr>
                    </a:p>
                    <a:p>
                      <a:pPr>
                        <a:lnSpc>
                          <a:spcPct val="115000"/>
                        </a:lnSpc>
                        <a:spcAft>
                          <a:spcPts val="0"/>
                        </a:spcAft>
                      </a:pPr>
                      <a:r>
                        <a:rPr lang="ru-RU" sz="1600" b="1" dirty="0">
                          <a:solidFill>
                            <a:schemeClr val="bg1"/>
                          </a:solidFill>
                          <a:effectLst/>
                          <a:latin typeface="Times New Roman" pitchFamily="18" charset="0"/>
                          <a:cs typeface="Times New Roman" pitchFamily="18" charset="0"/>
                        </a:rPr>
                        <a:t>ул. Фрунзе. Работал слесарем - механиком в ГПЗ «</a:t>
                      </a:r>
                      <a:r>
                        <a:rPr lang="ru-RU" sz="1600" b="1" dirty="0" err="1">
                          <a:solidFill>
                            <a:schemeClr val="bg1"/>
                          </a:solidFill>
                          <a:effectLst/>
                          <a:latin typeface="Times New Roman" pitchFamily="18" charset="0"/>
                          <a:cs typeface="Times New Roman" pitchFamily="18" charset="0"/>
                        </a:rPr>
                        <a:t>Гулькевичский</a:t>
                      </a:r>
                      <a:r>
                        <a:rPr lang="ru-RU" sz="1600" b="1" dirty="0">
                          <a:solidFill>
                            <a:schemeClr val="bg1"/>
                          </a:solidFill>
                          <a:effectLst/>
                          <a:latin typeface="Times New Roman" pitchFamily="18" charset="0"/>
                          <a:cs typeface="Times New Roman" pitchFamily="18" charset="0"/>
                        </a:rPr>
                        <a:t>.»</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722643">
                <a:tc>
                  <a:txBody>
                    <a:bodyPr/>
                    <a:lstStyle/>
                    <a:p>
                      <a:pPr>
                        <a:lnSpc>
                          <a:spcPct val="115000"/>
                        </a:lnSpc>
                        <a:spcAft>
                          <a:spcPts val="1000"/>
                        </a:spcAft>
                      </a:pPr>
                      <a:r>
                        <a:rPr lang="ru-RU" sz="1100">
                          <a:effectLst/>
                        </a:rPr>
                        <a:t>12</a:t>
                      </a:r>
                      <a:endParaRPr lang="ru-RU" sz="900">
                        <a:effectLst/>
                        <a:latin typeface="Calibri"/>
                        <a:ea typeface="Calibri"/>
                        <a:cs typeface="Times New Roman"/>
                      </a:endParaRPr>
                    </a:p>
                  </a:txBody>
                  <a:tcPr marL="54864" marR="54864" marT="0" marB="0"/>
                </a:tc>
                <a:tc>
                  <a:txBody>
                    <a:bodyPr/>
                    <a:lstStyle/>
                    <a:p>
                      <a:pPr>
                        <a:lnSpc>
                          <a:spcPct val="115000"/>
                        </a:lnSpc>
                        <a:spcAft>
                          <a:spcPts val="1000"/>
                        </a:spcAft>
                      </a:pPr>
                      <a:r>
                        <a:rPr lang="ru-RU" sz="1600" b="1" dirty="0">
                          <a:effectLst/>
                          <a:latin typeface="Times New Roman" pitchFamily="18" charset="0"/>
                          <a:cs typeface="Times New Roman" pitchFamily="18" charset="0"/>
                        </a:rPr>
                        <a:t>Дата смерти и населенный пункт, где похоронен</a:t>
                      </a:r>
                      <a:endParaRPr lang="ru-RU" sz="1100" b="1" dirty="0">
                        <a:effectLst/>
                        <a:latin typeface="Times New Roman" pitchFamily="18" charset="0"/>
                        <a:ea typeface="Calibri"/>
                        <a:cs typeface="Times New Roman" pitchFamily="18" charset="0"/>
                      </a:endParaRPr>
                    </a:p>
                  </a:txBody>
                  <a:tcPr marL="54864" marR="54864" marT="0" marB="0"/>
                </a:tc>
                <a:tc>
                  <a:txBody>
                    <a:bodyPr/>
                    <a:lstStyle/>
                    <a:p>
                      <a:pPr>
                        <a:lnSpc>
                          <a:spcPct val="115000"/>
                        </a:lnSpc>
                        <a:spcAft>
                          <a:spcPts val="1000"/>
                        </a:spcAft>
                      </a:pPr>
                      <a:r>
                        <a:rPr lang="ru-RU" sz="1600" b="1" dirty="0">
                          <a:solidFill>
                            <a:schemeClr val="bg1"/>
                          </a:solidFill>
                          <a:effectLst/>
                          <a:latin typeface="Times New Roman" pitchFamily="18" charset="0"/>
                          <a:cs typeface="Times New Roman" pitchFamily="18" charset="0"/>
                        </a:rPr>
                        <a:t>Умер 15.08.1987,похоронен в х. Тельман</a:t>
                      </a:r>
                      <a:endParaRPr lang="ru-RU" sz="1100" b="1" dirty="0">
                        <a:solidFill>
                          <a:schemeClr val="bg1"/>
                        </a:solidFill>
                        <a:effectLst/>
                        <a:latin typeface="Times New Roman" pitchFamily="18" charset="0"/>
                        <a:ea typeface="Calibri"/>
                        <a:cs typeface="Times New Roman" pitchFamily="18" charset="0"/>
                      </a:endParaRPr>
                    </a:p>
                  </a:txBody>
                  <a:tcPr marL="54864" marR="54864" marT="0" marB="0"/>
                </a:tc>
                <a:tc gridSpan="2">
                  <a:txBody>
                    <a:bodyPr/>
                    <a:lstStyle/>
                    <a:p>
                      <a:pPr>
                        <a:lnSpc>
                          <a:spcPct val="115000"/>
                        </a:lnSpc>
                        <a:spcAft>
                          <a:spcPts val="1000"/>
                        </a:spcAft>
                      </a:pPr>
                      <a:r>
                        <a:rPr lang="ru-RU" sz="900">
                          <a:effectLst/>
                        </a:rPr>
                        <a:t> </a:t>
                      </a:r>
                      <a:endParaRPr lang="ru-RU" sz="900">
                        <a:effectLst/>
                        <a:latin typeface="Calibri"/>
                        <a:ea typeface="Calibri"/>
                        <a:cs typeface="Times New Roman"/>
                      </a:endParaRPr>
                    </a:p>
                  </a:txBody>
                  <a:tcPr marL="0" marR="0" marT="0" marB="0" anchor="ctr"/>
                </a:tc>
                <a:tc hMerge="1">
                  <a:txBody>
                    <a:bodyPr/>
                    <a:lstStyle/>
                    <a:p>
                      <a:endParaRPr lang="ru-RU"/>
                    </a:p>
                  </a:txBody>
                  <a:tcPr/>
                </a:tc>
              </a:tr>
              <a:tr h="240881">
                <a:tc gridSpan="2">
                  <a:txBody>
                    <a:bodyPr/>
                    <a:lstStyle/>
                    <a:p>
                      <a:pPr>
                        <a:lnSpc>
                          <a:spcPct val="115000"/>
                        </a:lnSpc>
                        <a:spcAft>
                          <a:spcPts val="1000"/>
                        </a:spcAft>
                      </a:pPr>
                      <a:r>
                        <a:rPr lang="ru-RU" sz="900" dirty="0">
                          <a:effectLst/>
                        </a:rPr>
                        <a:t> </a:t>
                      </a:r>
                      <a:endParaRPr lang="ru-RU" sz="900" dirty="0">
                        <a:effectLst/>
                        <a:latin typeface="Calibri"/>
                        <a:ea typeface="Calibri"/>
                        <a:cs typeface="Times New Roman"/>
                      </a:endParaRPr>
                    </a:p>
                  </a:txBody>
                  <a:tcPr marL="0" marR="0" marT="0" marB="0" anchor="ctr"/>
                </a:tc>
                <a:tc hMerge="1">
                  <a:txBody>
                    <a:bodyPr/>
                    <a:lstStyle/>
                    <a:p>
                      <a:endParaRPr lang="ru-RU"/>
                    </a:p>
                  </a:txBody>
                  <a:tcPr/>
                </a:tc>
                <a:tc gridSpan="3">
                  <a:txBody>
                    <a:bodyPr/>
                    <a:lstStyle/>
                    <a:p>
                      <a:pPr>
                        <a:lnSpc>
                          <a:spcPct val="115000"/>
                        </a:lnSpc>
                        <a:spcAft>
                          <a:spcPts val="1000"/>
                        </a:spcAft>
                      </a:pPr>
                      <a:r>
                        <a:rPr lang="ru-RU" sz="1100" dirty="0">
                          <a:solidFill>
                            <a:schemeClr val="bg1"/>
                          </a:solidFill>
                          <a:effectLst/>
                        </a:rPr>
                        <a:t> </a:t>
                      </a:r>
                      <a:endParaRPr lang="ru-RU" sz="900" dirty="0">
                        <a:solidFill>
                          <a:schemeClr val="bg1"/>
                        </a:solidFill>
                        <a:effectLst/>
                        <a:latin typeface="Calibri"/>
                        <a:ea typeface="Calibri"/>
                        <a:cs typeface="Times New Roman"/>
                      </a:endParaRPr>
                    </a:p>
                  </a:txBody>
                  <a:tcPr marL="54864" marR="54864" marT="0" marB="0"/>
                </a:tc>
                <a:tc hMerge="1">
                  <a:txBody>
                    <a:bodyPr/>
                    <a:lstStyle/>
                    <a:p>
                      <a:endParaRPr lang="ru-RU"/>
                    </a:p>
                  </a:txBody>
                  <a:tcPr/>
                </a:tc>
                <a:tc hMerge="1">
                  <a:txBody>
                    <a:bodyPr/>
                    <a:lstStyle/>
                    <a:p>
                      <a:endParaRPr lang="ru-RU"/>
                    </a:p>
                  </a:txBody>
                  <a:tcPr/>
                </a:tc>
              </a:tr>
            </a:tbl>
          </a:graphicData>
        </a:graphic>
      </p:graphicFrame>
      <p:sp>
        <p:nvSpPr>
          <p:cNvPr id="3" name="Заголовок 2"/>
          <p:cNvSpPr>
            <a:spLocks noGrp="1"/>
          </p:cNvSpPr>
          <p:nvPr>
            <p:ph type="title"/>
          </p:nvPr>
        </p:nvSpPr>
        <p:spPr/>
        <p:txBody>
          <a:bodyPr>
            <a:normAutofit fontScale="90000"/>
          </a:bodyPr>
          <a:lstStyle/>
          <a:p>
            <a:r>
              <a:rPr lang="ru-RU" sz="3600" dirty="0" smtClean="0">
                <a:latin typeface="Times New Roman" pitchFamily="18" charset="0"/>
                <a:ea typeface="Calibri" pitchFamily="34" charset="0"/>
                <a:cs typeface="Times New Roman" pitchFamily="18" charset="0"/>
              </a:rPr>
              <a:t/>
            </a:r>
            <a:br>
              <a:rPr lang="ru-RU" sz="3600" dirty="0" smtClean="0">
                <a:latin typeface="Times New Roman" pitchFamily="18" charset="0"/>
                <a:ea typeface="Calibri" pitchFamily="34" charset="0"/>
                <a:cs typeface="Times New Roman" pitchFamily="18" charset="0"/>
              </a:rPr>
            </a:br>
            <a:r>
              <a:rPr lang="ru-RU" sz="3600" dirty="0">
                <a:latin typeface="Times New Roman" pitchFamily="18" charset="0"/>
                <a:ea typeface="Calibri" pitchFamily="34" charset="0"/>
                <a:cs typeface="Times New Roman" pitchFamily="18" charset="0"/>
              </a:rPr>
              <a:t/>
            </a:r>
            <a:br>
              <a:rPr lang="ru-RU" sz="3600" dirty="0">
                <a:latin typeface="Times New Roman" pitchFamily="18" charset="0"/>
                <a:ea typeface="Calibri" pitchFamily="34" charset="0"/>
                <a:cs typeface="Times New Roman" pitchFamily="18" charset="0"/>
              </a:rPr>
            </a:br>
            <a:r>
              <a:rPr lang="ru-RU" sz="3600" dirty="0" smtClean="0">
                <a:latin typeface="Times New Roman" pitchFamily="18" charset="0"/>
                <a:ea typeface="Calibri" pitchFamily="34" charset="0"/>
                <a:cs typeface="Times New Roman" pitchFamily="18" charset="0"/>
              </a:rPr>
              <a:t/>
            </a:r>
            <a:br>
              <a:rPr lang="ru-RU" sz="3600" dirty="0" smtClean="0">
                <a:latin typeface="Times New Roman" pitchFamily="18" charset="0"/>
                <a:ea typeface="Calibri" pitchFamily="34" charset="0"/>
                <a:cs typeface="Times New Roman" pitchFamily="18" charset="0"/>
              </a:rPr>
            </a:br>
            <a:r>
              <a:rPr lang="ru-RU" sz="3600" dirty="0">
                <a:latin typeface="Times New Roman" pitchFamily="18" charset="0"/>
                <a:ea typeface="Calibri" pitchFamily="34" charset="0"/>
                <a:cs typeface="Times New Roman" pitchFamily="18" charset="0"/>
              </a:rPr>
              <a:t/>
            </a:r>
            <a:br>
              <a:rPr lang="ru-RU" sz="3600" dirty="0">
                <a:latin typeface="Times New Roman" pitchFamily="18" charset="0"/>
                <a:ea typeface="Calibri" pitchFamily="34" charset="0"/>
                <a:cs typeface="Times New Roman" pitchFamily="18" charset="0"/>
              </a:rPr>
            </a:br>
            <a:r>
              <a:rPr lang="ru-RU" sz="3600" dirty="0" smtClean="0">
                <a:latin typeface="Times New Roman" pitchFamily="18" charset="0"/>
                <a:ea typeface="Calibri" pitchFamily="34" charset="0"/>
                <a:cs typeface="Times New Roman" pitchFamily="18" charset="0"/>
              </a:rPr>
              <a:t/>
            </a:r>
            <a:br>
              <a:rPr lang="ru-RU" sz="3600" dirty="0" smtClean="0">
                <a:latin typeface="Times New Roman" pitchFamily="18" charset="0"/>
                <a:ea typeface="Calibri" pitchFamily="34" charset="0"/>
                <a:cs typeface="Times New Roman" pitchFamily="18" charset="0"/>
              </a:rPr>
            </a:br>
            <a:r>
              <a:rPr lang="ru-RU" sz="3600" dirty="0">
                <a:latin typeface="Times New Roman" pitchFamily="18" charset="0"/>
                <a:ea typeface="Calibri" pitchFamily="34" charset="0"/>
                <a:cs typeface="Times New Roman" pitchFamily="18" charset="0"/>
              </a:rPr>
              <a:t/>
            </a:r>
            <a:br>
              <a:rPr lang="ru-RU" sz="3600" dirty="0">
                <a:latin typeface="Times New Roman" pitchFamily="18" charset="0"/>
                <a:ea typeface="Calibri" pitchFamily="34" charset="0"/>
                <a:cs typeface="Times New Roman" pitchFamily="18" charset="0"/>
              </a:rPr>
            </a:br>
            <a:r>
              <a:rPr lang="ru-RU" sz="3600" dirty="0" smtClean="0">
                <a:latin typeface="Times New Roman" pitchFamily="18" charset="0"/>
                <a:ea typeface="Calibri" pitchFamily="34" charset="0"/>
                <a:cs typeface="Times New Roman" pitchFamily="18" charset="0"/>
              </a:rPr>
              <a:t/>
            </a:r>
            <a:br>
              <a:rPr lang="ru-RU" sz="3600" dirty="0" smtClean="0">
                <a:latin typeface="Times New Roman" pitchFamily="18" charset="0"/>
                <a:ea typeface="Calibri" pitchFamily="34" charset="0"/>
                <a:cs typeface="Times New Roman" pitchFamily="18" charset="0"/>
              </a:rPr>
            </a:br>
            <a:r>
              <a:rPr lang="ru-RU" sz="3600" dirty="0" smtClean="0">
                <a:latin typeface="Times New Roman" pitchFamily="18" charset="0"/>
                <a:ea typeface="Calibri" pitchFamily="34" charset="0"/>
                <a:cs typeface="Times New Roman" pitchFamily="18" charset="0"/>
              </a:rPr>
              <a:t/>
            </a:r>
            <a:br>
              <a:rPr lang="ru-RU" sz="3600" dirty="0" smtClean="0">
                <a:latin typeface="Times New Roman" pitchFamily="18" charset="0"/>
                <a:ea typeface="Calibri" pitchFamily="34" charset="0"/>
                <a:cs typeface="Times New Roman" pitchFamily="18" charset="0"/>
              </a:rPr>
            </a:br>
            <a:endParaRPr lang="ru-RU" sz="4400" dirty="0" smtClean="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val="2748784452"/>
      </p:ext>
    </p:extLst>
  </p:cSld>
  <p:clrMapOvr>
    <a:masterClrMapping/>
  </p:clrMapOvr>
  <mc:AlternateContent xmlns:mc="http://schemas.openxmlformats.org/markup-compatibility/2006">
    <mc:Choice xmlns:p14="http://schemas.microsoft.com/office/powerpoint/2010/main" Requires="p14">
      <p:transition spd="slow" p14:dur="2000" advTm="21687"/>
    </mc:Choice>
    <mc:Fallback>
      <p:transition spd="slow" advTm="21687"/>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80728"/>
            <a:ext cx="8229600" cy="5115272"/>
          </a:xfrm>
        </p:spPr>
        <p:txBody>
          <a:bodyPr>
            <a:normAutofit fontScale="92500"/>
          </a:bodyPr>
          <a:lstStyle/>
          <a:p>
            <a:r>
              <a:rPr lang="ru-RU" dirty="0" smtClean="0"/>
              <a:t> Сохранилась фронтовая красноармейская книжка  деда. Он служил в Гвардейском саперном Полку. </a:t>
            </a:r>
          </a:p>
          <a:p>
            <a:endParaRPr lang="ru-RU" dirty="0" smtClean="0"/>
          </a:p>
          <a:p>
            <a:endParaRPr lang="ru-RU" dirty="0" smtClean="0"/>
          </a:p>
          <a:p>
            <a:endParaRPr lang="ru-RU" dirty="0"/>
          </a:p>
          <a:p>
            <a:endParaRPr lang="ru-RU" dirty="0" smtClean="0"/>
          </a:p>
          <a:p>
            <a:endParaRPr lang="ru-RU" dirty="0" smtClean="0"/>
          </a:p>
          <a:p>
            <a:endParaRPr lang="ru-RU" dirty="0"/>
          </a:p>
          <a:p>
            <a:endParaRPr lang="ru-RU" dirty="0" smtClean="0"/>
          </a:p>
          <a:p>
            <a:pPr marL="0" indent="0">
              <a:buNone/>
            </a:pPr>
            <a:r>
              <a:rPr lang="ru-RU" dirty="0" smtClean="0"/>
              <a:t>4-ая инженерно-минная бригада  участвовал во всех операциях по освобождению Курской области. Дед был старшим сержантом, командиром группы саперов. </a:t>
            </a:r>
          </a:p>
          <a:p>
            <a:endParaRPr lang="ru-RU" dirty="0"/>
          </a:p>
        </p:txBody>
      </p:sp>
      <p:sp>
        <p:nvSpPr>
          <p:cNvPr id="2" name="Заголовок 1"/>
          <p:cNvSpPr>
            <a:spLocks noGrp="1"/>
          </p:cNvSpPr>
          <p:nvPr>
            <p:ph type="title"/>
          </p:nvPr>
        </p:nvSpPr>
        <p:spPr>
          <a:xfrm>
            <a:off x="457200" y="476672"/>
            <a:ext cx="8229600" cy="432048"/>
          </a:xfrm>
        </p:spPr>
        <p:txBody>
          <a:bodyPr>
            <a:normAutofit fontScale="90000"/>
          </a:bodyPr>
          <a:lstStyle/>
          <a:p>
            <a:pPr algn="ctr"/>
            <a:r>
              <a:rPr lang="ru-RU" sz="4400" dirty="0" smtClean="0">
                <a:solidFill>
                  <a:schemeClr val="bg1"/>
                </a:solidFill>
                <a:latin typeface="Times New Roman" pitchFamily="18" charset="0"/>
                <a:cs typeface="Times New Roman" pitchFamily="18" charset="0"/>
              </a:rPr>
              <a:t>Он служил сапером</a:t>
            </a:r>
            <a:r>
              <a:rPr lang="ru-RU" dirty="0" smtClean="0"/>
              <a:t>.</a:t>
            </a:r>
            <a:endParaRPr lang="ru-RU" dirty="0"/>
          </a:p>
        </p:txBody>
      </p:sp>
      <p:pic>
        <p:nvPicPr>
          <p:cNvPr id="1026" name="Picture 2" descr="C:\Users\Библиотека\Desktop\krasnoarmejskaja-knizhka1_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44824"/>
            <a:ext cx="3960440" cy="280831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Библиотека\Downloads\soldatskaja_knizhka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74838"/>
            <a:ext cx="4196172" cy="27782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7132"/>
    </mc:Choice>
    <mc:Fallback>
      <p:transition spd="slow" advTm="7132"/>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357298"/>
            <a:ext cx="8229600" cy="5143536"/>
          </a:xfrm>
        </p:spPr>
        <p:txBody>
          <a:bodyPr>
            <a:normAutofit fontScale="77500" lnSpcReduction="20000"/>
          </a:bodyPr>
          <a:lstStyle/>
          <a:p>
            <a:r>
              <a:rPr lang="ru-RU" sz="2900" dirty="0" smtClean="0">
                <a:latin typeface="Times New Roman" pitchFamily="18" charset="0"/>
                <a:cs typeface="Times New Roman" pitchFamily="18" charset="0"/>
              </a:rPr>
              <a:t>            Дед никогда не говорил о героизме на  войне</a:t>
            </a:r>
            <a:r>
              <a:rPr lang="ru-RU" dirty="0" smtClean="0">
                <a:latin typeface="Times New Roman" pitchFamily="18" charset="0"/>
                <a:cs typeface="Times New Roman" pitchFamily="18" charset="0"/>
              </a:rPr>
              <a:t>. </a:t>
            </a:r>
          </a:p>
          <a:p>
            <a:r>
              <a:rPr lang="ru-RU" sz="2900" dirty="0" smtClean="0">
                <a:latin typeface="Times New Roman" pitchFamily="18" charset="0"/>
                <a:cs typeface="Times New Roman" pitchFamily="18" charset="0"/>
              </a:rPr>
              <a:t>      Сплоченная группа саперов знала: на гвардии старшего сержанта Медина Николая можно положиться всегда. </a:t>
            </a:r>
          </a:p>
          <a:p>
            <a:r>
              <a:rPr lang="ru-RU" sz="2900" dirty="0">
                <a:latin typeface="Times New Roman" pitchFamily="18" charset="0"/>
                <a:cs typeface="Times New Roman" pitchFamily="18" charset="0"/>
              </a:rPr>
              <a:t> </a:t>
            </a:r>
            <a:r>
              <a:rPr lang="ru-RU" sz="2900" dirty="0" smtClean="0">
                <a:latin typeface="Times New Roman" pitchFamily="18" charset="0"/>
                <a:cs typeface="Times New Roman" pitchFamily="18" charset="0"/>
              </a:rPr>
              <a:t>          Это были самые трудные сражения 1944 года.  В боях за Вильнюс сражались ожесточенно. Здесь он совершил поступок, который называют подвигом. Группе саперов был дан приказ расчистить лесную дорогу от мин, каждый знал свое дело на отлично, ведь не зря говорят, что сапер ошибается один раз. Он работал в связке с командиром, при разминировании снаряд взорвался, мой прадед был ранен тяжело, а командир  получил серьезные ранения и находился без сознания. Несколько километров тащил мой раненный дед на себе  умирающего командира по заминированному лесу. Их отправили в госпиталь. Дед пережил несколько   операций</a:t>
            </a:r>
            <a:r>
              <a:rPr lang="ru-RU" sz="2900" dirty="0">
                <a:latin typeface="Times New Roman" pitchFamily="18" charset="0"/>
                <a:cs typeface="Times New Roman" pitchFamily="18" charset="0"/>
              </a:rPr>
              <a:t> </a:t>
            </a:r>
            <a:r>
              <a:rPr lang="ru-RU" sz="2900" dirty="0" smtClean="0">
                <a:latin typeface="Times New Roman" pitchFamily="18" charset="0"/>
                <a:cs typeface="Times New Roman" pitchFamily="18" charset="0"/>
              </a:rPr>
              <a:t>и  навсегда осталась в нем память о том сражении - осколок снаряда в руке. </a:t>
            </a:r>
            <a:endParaRPr lang="ru-RU" sz="2900"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pPr algn="ctr"/>
            <a:r>
              <a:rPr lang="ru-RU" dirty="0" smtClean="0">
                <a:solidFill>
                  <a:schemeClr val="bg1"/>
                </a:solidFill>
                <a:latin typeface="Times New Roman" pitchFamily="18" charset="0"/>
                <a:cs typeface="Times New Roman" pitchFamily="18" charset="0"/>
              </a:rPr>
              <a:t>Я- не герой! Я- просто солдат!</a:t>
            </a:r>
            <a:endParaRPr lang="ru-RU" dirty="0">
              <a:solidFill>
                <a:schemeClr val="bg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8667"/>
    </mc:Choice>
    <mc:Fallback xmlns="">
      <p:transition spd="slow" advTm="28667"/>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524000"/>
            <a:ext cx="8229600" cy="5001344"/>
          </a:xfrm>
        </p:spPr>
        <p:txBody>
          <a:bodyPr/>
          <a:lstStyle/>
          <a:p>
            <a:r>
              <a:rPr lang="ru-RU" dirty="0" smtClean="0">
                <a:solidFill>
                  <a:schemeClr val="bg1"/>
                </a:solidFill>
              </a:rPr>
              <a:t>Верны </a:t>
            </a:r>
            <a:r>
              <a:rPr lang="ru-RU" dirty="0">
                <a:solidFill>
                  <a:schemeClr val="bg1"/>
                </a:solidFill>
              </a:rPr>
              <a:t>п</a:t>
            </a:r>
            <a:r>
              <a:rPr lang="ru-RU" dirty="0" smtClean="0">
                <a:solidFill>
                  <a:schemeClr val="bg1"/>
                </a:solidFill>
              </a:rPr>
              <a:t>ословицы:</a:t>
            </a:r>
          </a:p>
          <a:p>
            <a:r>
              <a:rPr lang="ru-RU" dirty="0" smtClean="0"/>
              <a:t>Откроет </a:t>
            </a:r>
            <a:r>
              <a:rPr lang="ru-RU" dirty="0"/>
              <a:t>сапер ворота — </a:t>
            </a:r>
            <a:endParaRPr lang="ru-RU" dirty="0" smtClean="0"/>
          </a:p>
          <a:p>
            <a:r>
              <a:rPr lang="ru-RU" dirty="0" smtClean="0"/>
              <a:t>пройдут </a:t>
            </a:r>
            <a:r>
              <a:rPr lang="ru-RU" dirty="0"/>
              <a:t>танки и </a:t>
            </a:r>
            <a:r>
              <a:rPr lang="ru-RU" dirty="0" smtClean="0"/>
              <a:t>пехота.</a:t>
            </a:r>
            <a:endParaRPr lang="ru-RU" dirty="0"/>
          </a:p>
          <a:p>
            <a:r>
              <a:rPr lang="ru-RU" dirty="0" smtClean="0"/>
              <a:t>                                           </a:t>
            </a:r>
          </a:p>
          <a:p>
            <a:r>
              <a:rPr lang="ru-RU" dirty="0"/>
              <a:t> </a:t>
            </a:r>
            <a:r>
              <a:rPr lang="ru-RU" dirty="0" smtClean="0"/>
              <a:t>                                              </a:t>
            </a:r>
          </a:p>
          <a:p>
            <a:endParaRPr lang="ru-RU" dirty="0"/>
          </a:p>
          <a:p>
            <a:r>
              <a:rPr lang="ru-RU" dirty="0" smtClean="0"/>
              <a:t>  </a:t>
            </a:r>
          </a:p>
          <a:p>
            <a:r>
              <a:rPr lang="ru-RU" dirty="0" smtClean="0"/>
              <a:t>                                                В </a:t>
            </a:r>
            <a:r>
              <a:rPr lang="ru-RU" dirty="0"/>
              <a:t>наступлении сапер</a:t>
            </a:r>
          </a:p>
          <a:p>
            <a:r>
              <a:rPr lang="ru-RU" dirty="0" smtClean="0"/>
              <a:t>                                                </a:t>
            </a:r>
            <a:r>
              <a:rPr lang="ru-RU" dirty="0"/>
              <a:t>впереди, в отступлении </a:t>
            </a:r>
          </a:p>
          <a:p>
            <a:r>
              <a:rPr lang="ru-RU" dirty="0" smtClean="0"/>
              <a:t>                                                 — </a:t>
            </a:r>
            <a:r>
              <a:rPr lang="ru-RU" dirty="0"/>
              <a:t>позади.</a:t>
            </a:r>
          </a:p>
        </p:txBody>
      </p:sp>
      <p:sp>
        <p:nvSpPr>
          <p:cNvPr id="3" name="Заголовок 2"/>
          <p:cNvSpPr>
            <a:spLocks noGrp="1"/>
          </p:cNvSpPr>
          <p:nvPr>
            <p:ph type="title"/>
          </p:nvPr>
        </p:nvSpPr>
        <p:spPr>
          <a:xfrm>
            <a:off x="827584" y="260648"/>
            <a:ext cx="8085584" cy="958552"/>
          </a:xfrm>
        </p:spPr>
        <p:txBody>
          <a:bodyPr>
            <a:noAutofit/>
          </a:bodyPr>
          <a:lstStyle/>
          <a:p>
            <a:pPr algn="ct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3200" dirty="0">
                <a:latin typeface="Times New Roman" pitchFamily="18" charset="0"/>
                <a:cs typeface="Times New Roman" pitchFamily="18" charset="0"/>
              </a:rPr>
              <a:t/>
            </a:r>
            <a:br>
              <a:rPr lang="ru-RU" sz="3200" dirty="0">
                <a:latin typeface="Times New Roman" pitchFamily="18" charset="0"/>
                <a:cs typeface="Times New Roman" pitchFamily="18" charset="0"/>
              </a:rPr>
            </a:br>
            <a:r>
              <a:rPr lang="ru-RU" sz="3200" dirty="0">
                <a:latin typeface="Times New Roman" pitchFamily="18" charset="0"/>
                <a:cs typeface="Times New Roman" pitchFamily="18" charset="0"/>
              </a:rPr>
              <a:t/>
            </a:r>
            <a:br>
              <a:rPr lang="ru-RU" sz="3200" dirty="0">
                <a:latin typeface="Times New Roman" pitchFamily="18" charset="0"/>
                <a:cs typeface="Times New Roman" pitchFamily="18" charset="0"/>
              </a:rPr>
            </a:b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r>
              <a:rPr lang="ru-RU" sz="2400" dirty="0" smtClean="0">
                <a:solidFill>
                  <a:schemeClr val="bg1"/>
                </a:solidFill>
                <a:latin typeface="Times New Roman" pitchFamily="18" charset="0"/>
                <a:cs typeface="Times New Roman" pitchFamily="18" charset="0"/>
              </a:rPr>
              <a:t>Сплоченная группа саперов знала, что  старший сержант </a:t>
            </a:r>
            <a:r>
              <a:rPr lang="ru-RU" sz="2400" dirty="0" err="1" smtClean="0">
                <a:solidFill>
                  <a:schemeClr val="bg1"/>
                </a:solidFill>
                <a:latin typeface="Times New Roman" pitchFamily="18" charset="0"/>
                <a:cs typeface="Times New Roman" pitchFamily="18" charset="0"/>
              </a:rPr>
              <a:t>Медин</a:t>
            </a:r>
            <a:r>
              <a:rPr lang="ru-RU" sz="2400" dirty="0" smtClean="0">
                <a:solidFill>
                  <a:schemeClr val="bg1"/>
                </a:solidFill>
                <a:latin typeface="Times New Roman" pitchFamily="18" charset="0"/>
                <a:cs typeface="Times New Roman" pitchFamily="18" charset="0"/>
              </a:rPr>
              <a:t> Николай Егорович  никогда не подведет</a:t>
            </a:r>
            <a:r>
              <a:rPr lang="ru-RU" sz="2400" dirty="0" smtClean="0">
                <a:latin typeface="Times New Roman" pitchFamily="18" charset="0"/>
                <a:cs typeface="Times New Roman" pitchFamily="18" charset="0"/>
              </a:rPr>
              <a:t>. </a:t>
            </a:r>
          </a:p>
        </p:txBody>
      </p:sp>
      <p:pic>
        <p:nvPicPr>
          <p:cNvPr id="2051" name="Picture 3" descr="C:\Users\Библиотека\Desktop\сапер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284984"/>
            <a:ext cx="3600400" cy="2790559"/>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Библиотека\Desktop\сапер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925789"/>
            <a:ext cx="3933065" cy="2718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9076876"/>
      </p:ext>
    </p:extLst>
  </p:cSld>
  <p:clrMapOvr>
    <a:masterClrMapping/>
  </p:clrMapOvr>
  <mc:AlternateContent xmlns:mc="http://schemas.openxmlformats.org/markup-compatibility/2006" xmlns:p14="http://schemas.microsoft.com/office/powerpoint/2010/main">
    <mc:Choice Requires="p14">
      <p:transition spd="slow" p14:dur="2000" advTm="12030"/>
    </mc:Choice>
    <mc:Fallback xmlns="">
      <p:transition spd="slow" advTm="1203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Папка мамы\Фото деда Коли\IMG_20190428_164202.jpg"/>
          <p:cNvPicPr>
            <a:picLocks noGrp="1" noChangeAspect="1" noChangeArrowheads="1"/>
          </p:cNvPicPr>
          <p:nvPr>
            <p:ph idx="1"/>
          </p:nvPr>
        </p:nvPicPr>
        <p:blipFill>
          <a:blip r:embed="rId2" cstate="print"/>
          <a:stretch>
            <a:fillRect/>
          </a:stretch>
        </p:blipFill>
        <p:spPr bwMode="auto">
          <a:xfrm>
            <a:off x="1524000" y="1524000"/>
            <a:ext cx="6096000" cy="4572000"/>
          </a:xfrm>
          <a:prstGeom prst="rect">
            <a:avLst/>
          </a:prstGeom>
          <a:noFill/>
        </p:spPr>
      </p:pic>
      <p:sp>
        <p:nvSpPr>
          <p:cNvPr id="2" name="Заголовок 1"/>
          <p:cNvSpPr>
            <a:spLocks noGrp="1"/>
          </p:cNvSpPr>
          <p:nvPr>
            <p:ph type="title"/>
          </p:nvPr>
        </p:nvSpPr>
        <p:spPr>
          <a:xfrm>
            <a:off x="785786" y="214290"/>
            <a:ext cx="7786742" cy="1143000"/>
          </a:xfrm>
        </p:spPr>
        <p:txBody>
          <a:bodyPr>
            <a:normAutofit fontScale="90000"/>
          </a:bodyPr>
          <a:lstStyle/>
          <a:p>
            <a:pPr algn="ct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latin typeface="Times New Roman" pitchFamily="18" charset="0"/>
                <a:cs typeface="Times New Roman" pitchFamily="18" charset="0"/>
              </a:rPr>
              <a:t/>
            </a:r>
            <a:br>
              <a:rPr lang="ru-RU" sz="3600" dirty="0" smtClean="0">
                <a:latin typeface="Times New Roman" pitchFamily="18" charset="0"/>
                <a:cs typeface="Times New Roman" pitchFamily="18" charset="0"/>
              </a:rPr>
            </a:br>
            <a:r>
              <a:rPr lang="ru-RU" sz="3600" dirty="0" smtClean="0">
                <a:solidFill>
                  <a:schemeClr val="bg1"/>
                </a:solidFill>
                <a:latin typeface="Times New Roman" pitchFamily="18" charset="0"/>
                <a:cs typeface="Times New Roman" pitchFamily="18" charset="0"/>
              </a:rPr>
              <a:t>Ордена и медали Великой Отечественной войны .Награды моего деда.</a:t>
            </a:r>
            <a:endParaRPr lang="ru-RU" dirty="0">
              <a:solidFill>
                <a:schemeClr val="bg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6340"/>
    </mc:Choice>
    <mc:Fallback xmlns="">
      <p:transition spd="slow" advTm="1634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4000" dirty="0" smtClean="0">
                <a:solidFill>
                  <a:schemeClr val="bg1"/>
                </a:solidFill>
              </a:rPr>
              <a:t>Есть такая работа- Родину защищать.</a:t>
            </a:r>
            <a:endParaRPr lang="ru-RU" sz="4000" dirty="0">
              <a:solidFill>
                <a:schemeClr val="bg1"/>
              </a:solidFill>
            </a:endParaRPr>
          </a:p>
        </p:txBody>
      </p:sp>
      <p:sp>
        <p:nvSpPr>
          <p:cNvPr id="3" name="Содержимое 2"/>
          <p:cNvSpPr>
            <a:spLocks noGrp="1"/>
          </p:cNvSpPr>
          <p:nvPr>
            <p:ph sz="half" idx="1"/>
          </p:nvPr>
        </p:nvSpPr>
        <p:spPr/>
        <p:txBody>
          <a:bodyPr>
            <a:noAutofit/>
          </a:bodyPr>
          <a:lstStyle/>
          <a:p>
            <a:r>
              <a:rPr lang="ru-RU" sz="2000" dirty="0" smtClean="0"/>
              <a:t>Долго по следу сапера </a:t>
            </a:r>
          </a:p>
          <a:p>
            <a:r>
              <a:rPr lang="ru-RU" sz="2000" dirty="0" smtClean="0"/>
              <a:t>Крадучись смерть ходила, </a:t>
            </a:r>
          </a:p>
          <a:p>
            <a:r>
              <a:rPr lang="ru-RU" sz="2000" dirty="0" smtClean="0"/>
              <a:t>Не затевала спора – </a:t>
            </a:r>
          </a:p>
          <a:p>
            <a:r>
              <a:rPr lang="ru-RU" sz="2000" dirty="0" smtClean="0"/>
              <a:t>Все до поры щадила, - </a:t>
            </a:r>
          </a:p>
          <a:p>
            <a:r>
              <a:rPr lang="ru-RU" sz="2000" dirty="0" smtClean="0"/>
              <a:t>Только дышала рядом </a:t>
            </a:r>
          </a:p>
          <a:p>
            <a:r>
              <a:rPr lang="ru-RU" sz="2000" dirty="0" smtClean="0"/>
              <a:t>Стужей мгновений длинных </a:t>
            </a:r>
          </a:p>
          <a:p>
            <a:r>
              <a:rPr lang="ru-RU" sz="2000" dirty="0" smtClean="0"/>
              <a:t>То над фугасным зарядом, </a:t>
            </a:r>
          </a:p>
          <a:p>
            <a:r>
              <a:rPr lang="ru-RU" sz="2000" dirty="0" smtClean="0"/>
              <a:t>То на полях на минных, </a:t>
            </a:r>
          </a:p>
          <a:p>
            <a:r>
              <a:rPr lang="ru-RU" sz="2000" dirty="0" smtClean="0"/>
              <a:t>Сердцем толовой шашки, </a:t>
            </a:r>
          </a:p>
          <a:p>
            <a:r>
              <a:rPr lang="ru-RU" sz="2000" dirty="0" smtClean="0"/>
              <a:t>Черным</a:t>
            </a:r>
            <a:r>
              <a:rPr lang="ru-RU" sz="2000" dirty="0"/>
              <a:t> зрачком зап</a:t>
            </a:r>
            <a:r>
              <a:rPr lang="ru-RU" sz="2400" dirty="0"/>
              <a:t>ала</a:t>
            </a:r>
            <a:endParaRPr lang="ru-RU" sz="2000" dirty="0" smtClean="0"/>
          </a:p>
          <a:p>
            <a:r>
              <a:rPr lang="ru-RU" sz="2000" dirty="0" smtClean="0"/>
              <a:t>Неосторожной </a:t>
            </a:r>
            <a:r>
              <a:rPr lang="ru-RU" sz="2000" dirty="0"/>
              <a:t>промашки </a:t>
            </a:r>
          </a:p>
          <a:p>
            <a:r>
              <a:rPr lang="ru-RU" sz="2000" dirty="0"/>
              <a:t>От него ожидала.</a:t>
            </a:r>
          </a:p>
          <a:p>
            <a:r>
              <a:rPr lang="ru-RU" sz="2000" dirty="0" smtClean="0"/>
              <a:t> </a:t>
            </a:r>
            <a:endParaRPr lang="ru-RU" sz="3200" dirty="0"/>
          </a:p>
        </p:txBody>
      </p:sp>
      <p:sp>
        <p:nvSpPr>
          <p:cNvPr id="4" name="Содержимое 3"/>
          <p:cNvSpPr>
            <a:spLocks noGrp="1"/>
          </p:cNvSpPr>
          <p:nvPr>
            <p:ph sz="half" idx="2"/>
          </p:nvPr>
        </p:nvSpPr>
        <p:spPr>
          <a:xfrm>
            <a:off x="4648200" y="1524000"/>
            <a:ext cx="4059936" cy="5001344"/>
          </a:xfrm>
        </p:spPr>
        <p:txBody>
          <a:bodyPr>
            <a:normAutofit/>
          </a:bodyPr>
          <a:lstStyle/>
          <a:p>
            <a:r>
              <a:rPr lang="ru-RU" sz="2000" dirty="0" smtClean="0"/>
              <a:t>А он обходил ее мимо, </a:t>
            </a:r>
          </a:p>
          <a:p>
            <a:r>
              <a:rPr lang="ru-RU" sz="2000" dirty="0" smtClean="0"/>
              <a:t>К трудной привык работе………………….</a:t>
            </a:r>
          </a:p>
          <a:p>
            <a:r>
              <a:rPr lang="ru-RU" sz="2000" dirty="0" smtClean="0"/>
              <a:t> А было всего в ту пору</a:t>
            </a:r>
          </a:p>
          <a:p>
            <a:r>
              <a:rPr lang="ru-RU" sz="2000" dirty="0" smtClean="0"/>
              <a:t>Девятнадцать лет саперу.</a:t>
            </a:r>
            <a:endParaRPr lang="ru-RU" sz="2000" dirty="0"/>
          </a:p>
        </p:txBody>
      </p:sp>
      <p:pic>
        <p:nvPicPr>
          <p:cNvPr id="6" name="Picture 2" descr="E:\Папка мамы\Фото деда Коли\IMG_20190507_184033.jpg"/>
          <p:cNvPicPr>
            <a:picLocks noChangeAspect="1" noChangeArrowheads="1"/>
          </p:cNvPicPr>
          <p:nvPr/>
        </p:nvPicPr>
        <p:blipFill>
          <a:blip r:embed="rId2" cstate="print"/>
          <a:stretch>
            <a:fillRect/>
          </a:stretch>
        </p:blipFill>
        <p:spPr bwMode="auto">
          <a:xfrm>
            <a:off x="5076056" y="3501008"/>
            <a:ext cx="2741158" cy="3026701"/>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Tm="18545"/>
    </mc:Choice>
    <mc:Fallback xmlns="">
      <p:transition spd="slow" advTm="18545"/>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E:\Папка мамы\Фото деда Коли\IMG_20190507_184101.jpg"/>
          <p:cNvPicPr>
            <a:picLocks noGrp="1" noChangeAspect="1" noChangeArrowheads="1"/>
          </p:cNvPicPr>
          <p:nvPr>
            <p:ph idx="1"/>
          </p:nvPr>
        </p:nvPicPr>
        <p:blipFill>
          <a:blip r:embed="rId2" cstate="print"/>
          <a:stretch>
            <a:fillRect/>
          </a:stretch>
        </p:blipFill>
        <p:spPr bwMode="auto">
          <a:xfrm>
            <a:off x="1071538" y="1928802"/>
            <a:ext cx="7358114" cy="4572032"/>
          </a:xfrm>
          <a:prstGeom prst="rect">
            <a:avLst/>
          </a:prstGeom>
          <a:noFill/>
        </p:spPr>
      </p:pic>
      <p:sp>
        <p:nvSpPr>
          <p:cNvPr id="2" name="Заголовок 1"/>
          <p:cNvSpPr>
            <a:spLocks noGrp="1"/>
          </p:cNvSpPr>
          <p:nvPr>
            <p:ph type="title"/>
          </p:nvPr>
        </p:nvSpPr>
        <p:spPr>
          <a:xfrm>
            <a:off x="428596" y="142852"/>
            <a:ext cx="8229600" cy="1562088"/>
          </a:xfrm>
        </p:spPr>
        <p:txBody>
          <a:bodyPr>
            <a:noAutofit/>
          </a:bodyPr>
          <a:lstStyle/>
          <a:p>
            <a:r>
              <a:rPr lang="ru-RU" sz="2400" dirty="0" smtClean="0">
                <a:solidFill>
                  <a:schemeClr val="bg1"/>
                </a:solidFill>
                <a:latin typeface="Times New Roman" pitchFamily="18" charset="0"/>
                <a:cs typeface="Times New Roman" pitchFamily="18" charset="0"/>
              </a:rPr>
              <a:t>За мужество и героизм, проявленный в сражениях за Прибалтику, мой дед награжден Орденом Славы 2степени и медалью«За боевые заслуги».</a:t>
            </a:r>
            <a:r>
              <a:rPr lang="ru-RU" sz="1800" dirty="0" smtClean="0">
                <a:solidFill>
                  <a:schemeClr val="bg1"/>
                </a:solidFill>
                <a:latin typeface="Times New Roman" pitchFamily="18" charset="0"/>
                <a:cs typeface="Times New Roman" pitchFamily="18" charset="0"/>
              </a:rPr>
              <a:t>Извещение о награждении  сержанта Медина Николая с поздравлениями от командования прислали его матери Мединой Акулине Федоровне .</a:t>
            </a:r>
            <a:endParaRPr lang="ru-RU" sz="4400" dirty="0">
              <a:solidFill>
                <a:schemeClr val="bg1"/>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5431"/>
    </mc:Choice>
    <mc:Fallback xmlns="">
      <p:transition spd="slow" advTm="15431"/>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293</TotalTime>
  <Words>659</Words>
  <Application>Microsoft Office PowerPoint</Application>
  <PresentationFormat>Экран (4:3)</PresentationFormat>
  <Paragraphs>139</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Бумажная</vt:lpstr>
      <vt:lpstr>     </vt:lpstr>
      <vt:lpstr>Презентация PowerPoint</vt:lpstr>
      <vt:lpstr>        </vt:lpstr>
      <vt:lpstr>Он служил сапером.</vt:lpstr>
      <vt:lpstr>Я- не герой! Я- просто солдат!</vt:lpstr>
      <vt:lpstr>    Сплоченная группа саперов знала, что  старший сержант Медин Николай Егорович  никогда не подведет. </vt:lpstr>
      <vt:lpstr>        Ордена и медали Великой Отечественной войны .Награды моего деда.</vt:lpstr>
      <vt:lpstr>Есть такая работа- Родину защищать.</vt:lpstr>
      <vt:lpstr>За мужество и героизм, проявленный в сражениях за Прибалтику, мой дед награжден Орденом Славы 2степени и медалью«За боевые заслуги».Извещение о награждении  сержанта Медина Николая с поздравлениями от командования прислали его матери Мединой Акулине Федоровне .</vt:lpstr>
      <vt:lpstr>  Вернулся в дом к родителям, устроился в совхоз «Гулькевичский» механиком. И жители села и города Гулькевичи часто просили Николая Егоровича помочь им с ремонтом машины, мотоцикла. Ценили его как мастера. Трудолюбие и справедливость уважали в нем односельчане. </vt:lpstr>
      <vt:lpstr>Презентация PowerPoint</vt:lpstr>
      <vt:lpstr>Я помню ! Я горжусь!</vt:lpstr>
      <vt:lpstr>Библиографический список использованных источников.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Библиотека</cp:lastModifiedBy>
  <cp:revision>31</cp:revision>
  <dcterms:created xsi:type="dcterms:W3CDTF">2020-02-04T15:37:34Z</dcterms:created>
  <dcterms:modified xsi:type="dcterms:W3CDTF">2021-12-29T10:11:03Z</dcterms:modified>
</cp:coreProperties>
</file>