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6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9/27/2022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2837" y="1442910"/>
            <a:ext cx="8825658" cy="2677648"/>
          </a:xfrm>
        </p:spPr>
        <p:txBody>
          <a:bodyPr/>
          <a:lstStyle/>
          <a:p>
            <a:pPr algn="ctr"/>
            <a:r>
              <a:rPr lang="ru-RU" sz="7200" b="1" dirty="0" smtClean="0">
                <a:solidFill>
                  <a:srgbClr val="C00000"/>
                </a:solidFill>
              </a:rPr>
              <a:t>ВОЙНЫ В ИСТОРИИ</a:t>
            </a:r>
            <a:br>
              <a:rPr lang="ru-RU" sz="7200" b="1" dirty="0" smtClean="0">
                <a:solidFill>
                  <a:srgbClr val="C00000"/>
                </a:solidFill>
              </a:rPr>
            </a:br>
            <a:r>
              <a:rPr lang="ru-RU" sz="7200" b="1" dirty="0" smtClean="0">
                <a:solidFill>
                  <a:srgbClr val="C00000"/>
                </a:solidFill>
              </a:rPr>
              <a:t>НАШЕЙ СТРАНЫ</a:t>
            </a:r>
            <a:endParaRPr lang="ru-RU" sz="7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239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245" y="206062"/>
            <a:ext cx="11500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F0"/>
                </a:solidFill>
              </a:rPr>
              <a:t>КАРТА МЕРОПРИЯТИЯ</a:t>
            </a:r>
            <a:endParaRPr lang="ru-RU" sz="4800" b="1" dirty="0">
              <a:solidFill>
                <a:srgbClr val="00B0F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886" y="1129357"/>
            <a:ext cx="2356834" cy="17676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42457" y="1037059"/>
            <a:ext cx="65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1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76" y="1920872"/>
            <a:ext cx="2705100" cy="18023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75614" y="1920872"/>
            <a:ext cx="65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9626" y="4882703"/>
            <a:ext cx="2857500" cy="1600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745606" y="4756907"/>
            <a:ext cx="65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</a:rPr>
              <a:t>3</a:t>
            </a:r>
            <a:endParaRPr lang="ru-RU" sz="8000" b="1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7470" y="4617883"/>
            <a:ext cx="2486694" cy="18650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212167" y="4617883"/>
            <a:ext cx="65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</a:rPr>
              <a:t>4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15211" y="1490751"/>
            <a:ext cx="1674320" cy="223242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8946255" y="1277752"/>
            <a:ext cx="6568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</a:rPr>
              <a:t>5</a:t>
            </a:r>
          </a:p>
        </p:txBody>
      </p:sp>
      <p:cxnSp>
        <p:nvCxnSpPr>
          <p:cNvPr id="16" name="Скругленная соединительная линия 15"/>
          <p:cNvCxnSpPr>
            <a:endCxn id="6" idx="0"/>
          </p:cNvCxnSpPr>
          <p:nvPr/>
        </p:nvCxnSpPr>
        <p:spPr>
          <a:xfrm rot="10800000" flipV="1">
            <a:off x="2704026" y="1277750"/>
            <a:ext cx="1968862" cy="643121"/>
          </a:xfrm>
          <a:prstGeom prst="curvedConnector2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кругленная соединительная линия 22"/>
          <p:cNvCxnSpPr/>
          <p:nvPr/>
        </p:nvCxnSpPr>
        <p:spPr>
          <a:xfrm rot="16200000" flipH="1">
            <a:off x="826002" y="4116376"/>
            <a:ext cx="1356822" cy="570426"/>
          </a:xfrm>
          <a:prstGeom prst="curvedConnector3">
            <a:avLst>
              <a:gd name="adj1" fmla="val 74604"/>
            </a:avLst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/>
          <p:nvPr/>
        </p:nvCxnSpPr>
        <p:spPr>
          <a:xfrm>
            <a:off x="4647126" y="5418626"/>
            <a:ext cx="2320344" cy="12700"/>
          </a:xfrm>
          <a:prstGeom prst="curvedConnector3">
            <a:avLst/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кругленная соединительная линия 29"/>
          <p:cNvCxnSpPr/>
          <p:nvPr/>
        </p:nvCxnSpPr>
        <p:spPr>
          <a:xfrm rot="5400000" flipH="1" flipV="1">
            <a:off x="8967522" y="4209820"/>
            <a:ext cx="1708148" cy="734865"/>
          </a:xfrm>
          <a:prstGeom prst="curvedConnector3">
            <a:avLst>
              <a:gd name="adj1" fmla="val 1566"/>
            </a:avLst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Скругленная соединительная линия 32"/>
          <p:cNvCxnSpPr/>
          <p:nvPr/>
        </p:nvCxnSpPr>
        <p:spPr>
          <a:xfrm rot="10800000">
            <a:off x="7029721" y="1129357"/>
            <a:ext cx="2669141" cy="361394"/>
          </a:xfrm>
          <a:prstGeom prst="curvedConnector3">
            <a:avLst>
              <a:gd name="adj1" fmla="val -5466"/>
            </a:avLst>
          </a:prstGeom>
          <a:ln w="635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710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3233" y="500417"/>
            <a:ext cx="3529683" cy="58981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95459" y="669701"/>
            <a:ext cx="69288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>
                <a:solidFill>
                  <a:srgbClr val="C00000"/>
                </a:solidFill>
              </a:rPr>
              <a:t>Что такое война для человека?</a:t>
            </a:r>
          </a:p>
          <a:p>
            <a:pPr algn="just"/>
            <a:r>
              <a:rPr lang="ru-RU" sz="3000" b="1" dirty="0">
                <a:solidFill>
                  <a:schemeClr val="bg1"/>
                </a:solidFill>
              </a:rPr>
              <a:t>Война</a:t>
            </a:r>
            <a:r>
              <a:rPr lang="ru-RU" sz="3000" dirty="0">
                <a:solidFill>
                  <a:schemeClr val="bg1"/>
                </a:solidFill>
              </a:rPr>
              <a:t> – это человеческая смерть, разорение, страдание родных людей. Война – это преступление против человечества. Война приходит внезапно, загоняет человека в угол, забирая у него всё самое дорогое, любимое, родное. Война меняет людей, заставляет их быть предателями, оставляет в душе человека неизлечимые раны.</a:t>
            </a:r>
          </a:p>
        </p:txBody>
      </p:sp>
    </p:spTree>
    <p:extLst>
      <p:ext uri="{BB962C8B-B14F-4D97-AF65-F5344CB8AC3E}">
        <p14:creationId xmlns:p14="http://schemas.microsoft.com/office/powerpoint/2010/main" val="3657533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335" y="883517"/>
            <a:ext cx="11539470" cy="706964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ВЕЛИКАЯ ОТЕЧЕСТВЕННАЯ ВОЙНА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1941-1945 Г.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3335" y="2333685"/>
            <a:ext cx="1155234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	Война </a:t>
            </a:r>
            <a:r>
              <a:rPr lang="ru-RU" sz="3200" dirty="0"/>
              <a:t>СССР против вторгшихся на советскую территорию нацистской Германии и её европейских союзников (Венгрии, Италии, Румынии, Словакии, Финляндии, Хорватии).</a:t>
            </a:r>
          </a:p>
          <a:p>
            <a:pPr algn="just"/>
            <a:r>
              <a:rPr lang="ru-RU" sz="3200" dirty="0" smtClean="0"/>
              <a:t>	Операция </a:t>
            </a:r>
            <a:r>
              <a:rPr lang="ru-RU" sz="3200" dirty="0"/>
              <a:t>«Барбаросса», Битва за Москву, Блокада Ленинграда, Сталинградская битва, Курская битва, Десять сталинских ударов, Битва за Берлин.</a:t>
            </a:r>
          </a:p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Победа </a:t>
            </a:r>
            <a:r>
              <a:rPr lang="ru-RU" sz="3200" b="1" dirty="0">
                <a:solidFill>
                  <a:srgbClr val="0070C0"/>
                </a:solidFill>
              </a:rPr>
              <a:t>СССР. Акт о капитуляции Германии. </a:t>
            </a:r>
            <a:endParaRPr lang="ru-RU" sz="32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4400" b="1" dirty="0">
                <a:solidFill>
                  <a:srgbClr val="C00000"/>
                </a:solidFill>
              </a:rPr>
              <a:t>Число погибших 26,6 млн. чел.</a:t>
            </a:r>
          </a:p>
        </p:txBody>
      </p:sp>
    </p:spTree>
    <p:extLst>
      <p:ext uri="{BB962C8B-B14F-4D97-AF65-F5344CB8AC3E}">
        <p14:creationId xmlns:p14="http://schemas.microsoft.com/office/powerpoint/2010/main" val="766355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9830" y="-1"/>
            <a:ext cx="6792170" cy="35545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296993"/>
            <a:ext cx="8333243" cy="35610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915" y="365483"/>
            <a:ext cx="3849039" cy="256602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68793" y="3982322"/>
            <a:ext cx="2857500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0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АФГАНСКАЯ ВОЙНА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1979-1989 Г.Г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0609" y="2176530"/>
            <a:ext cx="115652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Военный конфликт на территории Демократической Республики Афганистан между правительственными силами Афганистана при поддержке Ограниченного контингента советских войск (ОКСВА) с одной стороны и вооружёнными формированиями афганских моджахедов, пользующихся политической, финансовой, материальной и военной поддержкой НАТО и консервативного исламского мира, с другой стороны.</a:t>
            </a:r>
          </a:p>
          <a:p>
            <a:pPr algn="just"/>
            <a:r>
              <a:rPr lang="ru-RU" sz="2400" dirty="0" smtClean="0"/>
              <a:t>ОКСВА не удалось подавить сопротивление моджахедов. Женевские соглашения.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Вывод советских войск из Афганистана. Продолжение гражданской войны в Афганистане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</a:rPr>
              <a:t>26 595 человек — погибшими, 28 002 человека — пропавшими без вести</a:t>
            </a:r>
          </a:p>
        </p:txBody>
      </p:sp>
    </p:spTree>
    <p:extLst>
      <p:ext uri="{BB962C8B-B14F-4D97-AF65-F5344CB8AC3E}">
        <p14:creationId xmlns:p14="http://schemas.microsoft.com/office/powerpoint/2010/main" val="34280426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7109138" cy="47394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824" y="2054164"/>
            <a:ext cx="6654085" cy="498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547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9556" y="1038062"/>
            <a:ext cx="10019762" cy="706964"/>
          </a:xfrm>
        </p:spPr>
        <p:txBody>
          <a:bodyPr/>
          <a:lstStyle/>
          <a:p>
            <a:pPr algn="ctr"/>
            <a:r>
              <a:rPr lang="ru-RU" sz="5400" b="1" dirty="0">
                <a:solidFill>
                  <a:srgbClr val="FF0000"/>
                </a:solidFill>
              </a:rPr>
              <a:t>ПЕРВАЯ ЧЕЧЕНСКАЯ ВОЙНА</a:t>
            </a:r>
            <a:br>
              <a:rPr lang="ru-RU" sz="5400" b="1" dirty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1994—1996 Г.Г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124" y="2498501"/>
            <a:ext cx="1155234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/>
              <a:t>Боевые действия на территории Чечни и приграничных регионов Северного Кавказа между войсками России (ВС и МВД) и непризнанной Чеченской Республикой Ичкерия с целью взятия под контроль территории Чечни, на которой в 1991 году была провозглашена Чеченская Республика Ичкерия.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Вывод </a:t>
            </a:r>
            <a:r>
              <a:rPr lang="ru-RU" sz="2800" b="1" dirty="0">
                <a:solidFill>
                  <a:srgbClr val="0070C0"/>
                </a:solidFill>
              </a:rPr>
              <a:t>федеральной армии из Чечни. Хасавюртовские соглашения. </a:t>
            </a:r>
            <a:endParaRPr lang="ru-RU" sz="28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2800" b="1" dirty="0">
                <a:solidFill>
                  <a:srgbClr val="FF0000"/>
                </a:solidFill>
              </a:rPr>
              <a:t>погибших — 4103. пленных/пропавших без вести/дезертиров — </a:t>
            </a:r>
            <a:r>
              <a:rPr lang="ru-RU" sz="2800" b="1" dirty="0" smtClean="0">
                <a:solidFill>
                  <a:srgbClr val="FF0000"/>
                </a:solidFill>
              </a:rPr>
              <a:t>1231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328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428" y="973668"/>
            <a:ext cx="10934164" cy="706964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ВТОРАЯ ЧЕЧЕНСКАЯ ВОЙНА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1999-2009 Г.Г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456" y="2395470"/>
            <a:ext cx="117584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Боевые </a:t>
            </a:r>
            <a:r>
              <a:rPr lang="ru-RU" sz="3600" dirty="0"/>
              <a:t>действия на территории Чечни и приграничных регионов Северного Кавказа.</a:t>
            </a:r>
          </a:p>
          <a:p>
            <a:pPr algn="ctr"/>
            <a:r>
              <a:rPr lang="ru-RU" sz="3600" b="1" dirty="0" smtClean="0">
                <a:solidFill>
                  <a:srgbClr val="0070C0"/>
                </a:solidFill>
              </a:rPr>
              <a:t>Победа </a:t>
            </a:r>
            <a:r>
              <a:rPr lang="ru-RU" sz="3600" b="1" dirty="0">
                <a:solidFill>
                  <a:srgbClr val="0070C0"/>
                </a:solidFill>
              </a:rPr>
              <a:t>федеральных сил, ликвидация ЧРИ. Восстановление территориальной целостности России. </a:t>
            </a:r>
            <a:endParaRPr lang="ru-RU" sz="3600" b="1" dirty="0" smtClean="0">
              <a:solidFill>
                <a:srgbClr val="0070C0"/>
              </a:solidFill>
            </a:endParaRPr>
          </a:p>
          <a:p>
            <a:pPr algn="ctr"/>
            <a:r>
              <a:rPr lang="ru-RU" sz="3600" b="1" dirty="0">
                <a:solidFill>
                  <a:srgbClr val="C00000"/>
                </a:solidFill>
              </a:rPr>
              <a:t>общие потери федеральных сил (всех силовых структур) в Чечне составили 4572 человека убитыми и 15 549 ранеными.</a:t>
            </a:r>
          </a:p>
        </p:txBody>
      </p:sp>
    </p:spTree>
    <p:extLst>
      <p:ext uri="{BB962C8B-B14F-4D97-AF65-F5344CB8AC3E}">
        <p14:creationId xmlns:p14="http://schemas.microsoft.com/office/powerpoint/2010/main" val="3011910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5400" b="1" dirty="0">
                <a:solidFill>
                  <a:srgbClr val="C00000"/>
                </a:solidFill>
              </a:rPr>
              <a:t>	</a:t>
            </a:r>
            <a:r>
              <a:rPr lang="ru-RU" sz="5400" b="1" dirty="0" smtClean="0">
                <a:solidFill>
                  <a:srgbClr val="C00000"/>
                </a:solidFill>
              </a:rPr>
              <a:t>ВОЙНА НА ДОНБАССЕ</a:t>
            </a:r>
            <a:br>
              <a:rPr lang="ru-RU" sz="5400" b="1" dirty="0" smtClean="0">
                <a:solidFill>
                  <a:srgbClr val="C00000"/>
                </a:solidFill>
              </a:rPr>
            </a:br>
            <a:r>
              <a:rPr lang="ru-RU" sz="5400" b="1" dirty="0" smtClean="0">
                <a:solidFill>
                  <a:srgbClr val="C00000"/>
                </a:solidFill>
              </a:rPr>
              <a:t>2014-2022 Г.Г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699" y="2369713"/>
            <a:ext cx="1171977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/>
              <a:t>Скрытое вмешательство в конфликт против Украины на стороне самопровозглашенных «ДНР» и «ЛНР» и последующее тайное спонсирование и полный контроль над формированиями в противостоянии с украинской армией.</a:t>
            </a:r>
          </a:p>
          <a:p>
            <a:pPr algn="just"/>
            <a:r>
              <a:rPr lang="ru-RU" sz="2400" dirty="0" smtClean="0"/>
              <a:t>Прекращение </a:t>
            </a:r>
            <a:r>
              <a:rPr lang="ru-RU" sz="2400" dirty="0"/>
              <a:t>активных боевых действий в 2015 году, подписание Минских соглашений, замораживание конфликта, периодические обстрелы позиций противоборствующих сторон на линии разграничения.</a:t>
            </a:r>
          </a:p>
          <a:p>
            <a:pPr algn="ctr"/>
            <a:r>
              <a:rPr lang="ru-RU" sz="2400" b="1" dirty="0" smtClean="0"/>
              <a:t>Признание </a:t>
            </a:r>
            <a:r>
              <a:rPr lang="ru-RU" sz="2400" b="1" dirty="0"/>
              <a:t>Россией независимости самопровозглашенных «ДНР» и «ЛНР» в феврале 2022 года. </a:t>
            </a:r>
            <a:endParaRPr lang="ru-RU" sz="2400" b="1" dirty="0" smtClean="0"/>
          </a:p>
          <a:p>
            <a:pPr algn="ctr"/>
            <a:r>
              <a:rPr lang="ru-RU" sz="2400" b="1" u="sng" dirty="0">
                <a:solidFill>
                  <a:srgbClr val="C00000"/>
                </a:solidFill>
              </a:rPr>
              <a:t>Конфликт продолжается, перерос во вторжение России на </a:t>
            </a:r>
            <a:r>
              <a:rPr lang="ru-RU" sz="2400" b="1" u="sng" dirty="0" smtClean="0">
                <a:solidFill>
                  <a:srgbClr val="C00000"/>
                </a:solidFill>
              </a:rPr>
              <a:t>Украину.</a:t>
            </a:r>
          </a:p>
          <a:p>
            <a:pPr algn="ctr"/>
            <a:r>
              <a:rPr lang="ru-RU" sz="2400" b="1" dirty="0"/>
              <a:t>К</a:t>
            </a:r>
            <a:r>
              <a:rPr lang="ru-RU" sz="2400" b="1" dirty="0" smtClean="0"/>
              <a:t> </a:t>
            </a:r>
            <a:r>
              <a:rPr lang="ru-RU" sz="2400" b="1" dirty="0"/>
              <a:t>концу июля Россия потеряла в Украине </a:t>
            </a:r>
            <a:r>
              <a:rPr lang="ru-RU" sz="2400" b="1" dirty="0">
                <a:solidFill>
                  <a:srgbClr val="C00000"/>
                </a:solidFill>
              </a:rPr>
              <a:t>более 15 тысяч военных.</a:t>
            </a:r>
          </a:p>
        </p:txBody>
      </p:sp>
    </p:spTree>
    <p:extLst>
      <p:ext uri="{BB962C8B-B14F-4D97-AF65-F5344CB8AC3E}">
        <p14:creationId xmlns:p14="http://schemas.microsoft.com/office/powerpoint/2010/main" val="42638876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29</TotalTime>
  <Words>361</Words>
  <Application>Microsoft Office PowerPoint</Application>
  <PresentationFormat>Широкоэкранный</PresentationFormat>
  <Paragraphs>33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Совет директоров</vt:lpstr>
      <vt:lpstr>ВОЙНЫ В ИСТОРИИ НАШЕЙ СТРАНЫ</vt:lpstr>
      <vt:lpstr>Презентация PowerPoint</vt:lpstr>
      <vt:lpstr>ВЕЛИКАЯ ОТЕЧЕСТВЕННАЯ ВОЙНА 1941-1945 Г.</vt:lpstr>
      <vt:lpstr>Презентация PowerPoint</vt:lpstr>
      <vt:lpstr>АФГАНСКАЯ ВОЙНА 1979-1989 Г.Г</vt:lpstr>
      <vt:lpstr>Презентация PowerPoint</vt:lpstr>
      <vt:lpstr>ПЕРВАЯ ЧЕЧЕНСКАЯ ВОЙНА 1994—1996 Г.Г</vt:lpstr>
      <vt:lpstr>ВТОРАЯ ЧЕЧЕНСКАЯ ВОЙНА 1999-2009 Г.Г</vt:lpstr>
      <vt:lpstr>  ВОЙНА НА ДОНБАССЕ 2014-2022 Г.Г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ВОЙНЫ В ИСТОРИИ НАШЕЙ СТРАНЫ</dc:title>
  <dc:creator>Гость</dc:creator>
  <cp:lastModifiedBy>User</cp:lastModifiedBy>
  <cp:revision>4</cp:revision>
  <dcterms:created xsi:type="dcterms:W3CDTF">2022-09-27T05:26:40Z</dcterms:created>
  <dcterms:modified xsi:type="dcterms:W3CDTF">2022-09-27T09:41:47Z</dcterms:modified>
</cp:coreProperties>
</file>