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2" r:id="rId3"/>
    <p:sldId id="273" r:id="rId4"/>
    <p:sldId id="264" r:id="rId5"/>
    <p:sldId id="268" r:id="rId6"/>
    <p:sldId id="266" r:id="rId7"/>
    <p:sldId id="263" r:id="rId8"/>
    <p:sldId id="265" r:id="rId9"/>
    <p:sldId id="267" r:id="rId10"/>
    <p:sldId id="269" r:id="rId11"/>
    <p:sldId id="270" r:id="rId12"/>
    <p:sldId id="271" r:id="rId13"/>
    <p:sldId id="275" r:id="rId14"/>
    <p:sldId id="274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5567"/>
    <a:srgbClr val="DF3E2D"/>
    <a:srgbClr val="F7CDC9"/>
    <a:srgbClr val="F3B5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4B37C26-0136-4473-ADA6-ADB0E2970C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50902B8-3C6A-4DD8-B35E-DB186E93D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BB319-4003-45E6-ACCF-2C6F8D674C8B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2D61D08-16D9-40FF-AA2C-DE48E013D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AB073E8-589B-4B02-807E-D81949714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249D-0F6C-45E5-8A62-7617E6F44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391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DDFB193-A3CB-47E9-9CDE-18214ED4D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1ECBEBE5-1C34-4674-B4DE-81D0EBA718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0F8FB0E-FBC9-4475-9640-749155DA9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BB319-4003-45E6-ACCF-2C6F8D674C8B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C9C9D5F-507B-44E2-9FF3-EAD663BA6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D949D55-C22B-4864-8ABF-9CC6FEABB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249D-0F6C-45E5-8A62-7617E6F44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129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512F2DD3-07EB-4AE9-928B-494DB53042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7B9AC230-BCC0-4E9A-9029-44734BDC10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1299ABA-17C0-4F90-B372-87A8B98C4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BB319-4003-45E6-ACCF-2C6F8D674C8B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08FADE8-000B-49B1-BEDF-40C8436A3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71CF18F-C023-4CAC-B58C-1BF36044B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249D-0F6C-45E5-8A62-7617E6F44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62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A626036-9025-4C36-A490-459BF0D3B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BD2A47F-8F2D-4BB1-8104-997AC795F8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6DF5D99-768F-4D95-8A28-AC60B167A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BB319-4003-45E6-ACCF-2C6F8D674C8B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1C83EB1-031F-4C0A-AB50-D9778877C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E5B579D-6216-4AC9-BDFF-21468BF14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249D-0F6C-45E5-8A62-7617E6F44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56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65AC623-5DE6-4F51-9FC1-EECEB58FB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BB403C5-6791-484B-A21A-668194385A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1D5D99E-C4BD-485B-A6F1-ACD1947A1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BB319-4003-45E6-ACCF-2C6F8D674C8B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252E11F-D28F-4DF3-85FE-0F0D84C25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0B5E116-8508-4708-BCB0-0B2206DAF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249D-0F6C-45E5-8A62-7617E6F44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656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3612327-F5F3-47BC-B98B-B36B392C6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0AD7ED7-CD9B-4B02-A327-FD36E766CE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92B7839F-A19B-4E6C-BE6A-C3774A5F9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72BB31F-3339-4F0A-85E5-E2301AD99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BB319-4003-45E6-ACCF-2C6F8D674C8B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F5E7BE7-B228-407E-AD3D-C18BDF0C8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7FE32740-C416-4EB6-ABBF-6EB74CF15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249D-0F6C-45E5-8A62-7617E6F44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072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3DA19DA-196B-4EA6-BCE4-1E6059CD6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4D21CFC-A161-4C73-84A9-DFF05ECB90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43435478-8CBB-4F47-8113-63ADC90576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D6582349-FFCA-4445-84A3-C01DD1FA82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71C7F355-4813-449B-8E3D-5BFEAB99AC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8F5D393B-2195-4C7F-81D7-2B29A10F5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BB319-4003-45E6-ACCF-2C6F8D674C8B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7C2EBB2C-433D-49C8-95A9-1B0CE8E55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C6F07E42-F409-4727-9172-9E13D4B61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249D-0F6C-45E5-8A62-7617E6F44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101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B810CEB-E9CF-4E11-8C38-60D733572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FFEC0B4A-AC55-449A-94BE-9B53606A9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BB319-4003-45E6-ACCF-2C6F8D674C8B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7FFFCBE4-8C54-4DFA-B0D5-9445CB0CB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B5CAA386-0C03-4F25-9C59-91399B140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249D-0F6C-45E5-8A62-7617E6F44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645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4331D5D7-A0E8-4433-AD13-BC988033B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BB319-4003-45E6-ACCF-2C6F8D674C8B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F95C0A9E-A1E6-4B93-A7D9-A3D76CB06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9FB2C761-7204-4C01-BC5B-42E0BC3AB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249D-0F6C-45E5-8A62-7617E6F44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144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3FB24D-E63B-41E2-8E5A-7C69827C2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0DFBF85-D151-4B0C-AB19-E88AFCA6C7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ECAC5FE-F9FA-4FBA-B779-D645D8DAE1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7B67535-5575-45E9-BFD9-AA7AF29C4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BB319-4003-45E6-ACCF-2C6F8D674C8B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C6EBA2F-AD70-4F31-B150-C45C4248F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A7B7434-5856-4CA5-AE73-B66D26321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249D-0F6C-45E5-8A62-7617E6F44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72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1A9687-D99F-4C7E-AD1D-10657655C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9E1D6B85-DE5E-431F-A7D7-22E5D0F759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627DA436-81FC-41D4-902E-A432C87C76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9052F74-8997-4874-B3CD-72582F4E0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BB319-4003-45E6-ACCF-2C6F8D674C8B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AD2B881-76E2-46DC-8A51-A39F72ADC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C98785B-9B08-4C02-B18E-D979EB9A5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249D-0F6C-45E5-8A62-7617E6F44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06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E024390-AE18-48F9-A665-27FAB3837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09F9352-692E-4EA3-B068-E327F19426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ABD36BC-E322-4C9F-9427-168D8F9513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BB319-4003-45E6-ACCF-2C6F8D674C8B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4CE3E1C-6D7B-42CC-B624-B797EE1A75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464D12F-F4FE-4F1C-A099-6E84F15078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C249D-0F6C-45E5-8A62-7617E6F44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580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B44AAFF7-E0FD-4770-A426-29BB516FE5E9}"/>
              </a:ext>
            </a:extLst>
          </p:cNvPr>
          <p:cNvSpPr txBox="1"/>
          <p:nvPr/>
        </p:nvSpPr>
        <p:spPr>
          <a:xfrm>
            <a:off x="192056" y="3457873"/>
            <a:ext cx="40582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/>
              <a:t>Лябахова</a:t>
            </a:r>
            <a:r>
              <a:rPr lang="ru-RU" sz="2000" b="1" dirty="0" smtClean="0"/>
              <a:t> Светлана Владимировна</a:t>
            </a:r>
            <a:endParaRPr lang="ru-RU" sz="2000" b="1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193A5AD-E49E-44CA-A656-3475684EA1E8}"/>
              </a:ext>
            </a:extLst>
          </p:cNvPr>
          <p:cNvSpPr txBox="1"/>
          <p:nvPr/>
        </p:nvSpPr>
        <p:spPr>
          <a:xfrm>
            <a:off x="192056" y="4024613"/>
            <a:ext cx="4261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Учитель русского языка и литературы</a:t>
            </a:r>
            <a:endParaRPr lang="ru-RU" sz="20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0BF23A50-A040-420D-A71B-E4210FCF265A}"/>
              </a:ext>
            </a:extLst>
          </p:cNvPr>
          <p:cNvSpPr/>
          <p:nvPr/>
        </p:nvSpPr>
        <p:spPr>
          <a:xfrm>
            <a:off x="0" y="4653369"/>
            <a:ext cx="12192000" cy="1604779"/>
          </a:xfrm>
          <a:prstGeom prst="rect">
            <a:avLst/>
          </a:prstGeom>
          <a:solidFill>
            <a:srgbClr val="AD5567"/>
          </a:solidFill>
          <a:ln>
            <a:solidFill>
              <a:srgbClr val="DC34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D78866D-A329-455F-831F-19B83508B5D2}"/>
              </a:ext>
            </a:extLst>
          </p:cNvPr>
          <p:cNvSpPr txBox="1"/>
          <p:nvPr/>
        </p:nvSpPr>
        <p:spPr>
          <a:xfrm>
            <a:off x="254238" y="4795897"/>
            <a:ext cx="1120677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«Методы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приемы обучения, способствующие формированию читательской грамотности обучающихся на уроках русского языка и литературы».</a:t>
            </a:r>
          </a:p>
          <a:p>
            <a:r>
              <a:rPr lang="ru-RU" sz="4400" dirty="0" smtClean="0">
                <a:solidFill>
                  <a:schemeClr val="bg1"/>
                </a:solidFill>
              </a:rPr>
              <a:t>А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95F27B53-CB64-49F6-8C74-1BEAC1B760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19" y="150546"/>
            <a:ext cx="1725585" cy="65866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104" y="38638"/>
            <a:ext cx="2007909" cy="751716"/>
          </a:xfrm>
          <a:prstGeom prst="rect">
            <a:avLst/>
          </a:prstGeom>
        </p:spPr>
      </p:pic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ABBE6D51-7DBB-4592-8133-CB14123ECF30}"/>
              </a:ext>
            </a:extLst>
          </p:cNvPr>
          <p:cNvSpPr txBox="1">
            <a:spLocks/>
          </p:cNvSpPr>
          <p:nvPr/>
        </p:nvSpPr>
        <p:spPr>
          <a:xfrm>
            <a:off x="254238" y="1005426"/>
            <a:ext cx="8239026" cy="107209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latin typeface="+mn-lt"/>
              </a:rPr>
              <a:t>ОТ  БАЗОВЫХ РЕЗУЛЬТАТОВ</a:t>
            </a:r>
            <a:br>
              <a:rPr lang="ru-RU" sz="3600" dirty="0" smtClean="0">
                <a:latin typeface="+mn-lt"/>
              </a:rPr>
            </a:br>
            <a:r>
              <a:rPr lang="ru-RU" sz="3600" dirty="0" smtClean="0">
                <a:latin typeface="+mn-lt"/>
              </a:rPr>
              <a:t>К РЕЗУЛЬТАТАМ ВЫСОКИХ ДОСТИЖЕНИЙ</a:t>
            </a:r>
            <a:endParaRPr lang="ru-RU" sz="3600" dirty="0">
              <a:latin typeface="+mn-lt"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="" xmlns:a16="http://schemas.microsoft.com/office/drawing/2014/main" id="{ABBE6D51-7DBB-4592-8133-CB14123ECF30}"/>
              </a:ext>
            </a:extLst>
          </p:cNvPr>
          <p:cNvSpPr txBox="1">
            <a:spLocks/>
          </p:cNvSpPr>
          <p:nvPr/>
        </p:nvSpPr>
        <p:spPr>
          <a:xfrm>
            <a:off x="9030879" y="159690"/>
            <a:ext cx="3057614" cy="6586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latin typeface="+mn-lt"/>
              </a:rPr>
              <a:t>11 ноября – 14 декабря</a:t>
            </a:r>
            <a:br>
              <a:rPr lang="ru-RU" sz="2000" b="1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>2024 года</a:t>
            </a:r>
            <a:endParaRPr lang="ru-RU" sz="20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743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8736" y="365125"/>
            <a:ext cx="8995064" cy="414193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Карточка  № 1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заданию № 1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4721767"/>
              </p:ext>
            </p:extLst>
          </p:nvPr>
        </p:nvGraphicFramePr>
        <p:xfrm>
          <a:off x="384464" y="952356"/>
          <a:ext cx="11554690" cy="5973318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5777345"/>
                <a:gridCol w="5777345"/>
              </a:tblGrid>
              <a:tr h="5001635">
                <a:tc>
                  <a:txBody>
                    <a:bodyPr/>
                    <a:lstStyle/>
                    <a:p>
                      <a:pPr indent="238125"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 февраля 1934 г. весь мир узнал о трагедии в Ледовитом океане. Тогда пароход «Челюскин», следовавший из Мурманска во Владивосток, оказался в ледовом плену, вовлечен в дрейф. Восьмиметровый ледяной вал медленно двигался на пароход, судно трещало, ему грозила неминуемая гибель. По приказу Отто Юльевича Шмидта 104 человека вынуждены были в условиях полярной ночи покинуть судно и оказались на дрейфующем льду. В мировой практике еще не было случая спасения такого количества людей, оказавшихся на дрейфующих льдах Ледовитого океана. 13 апреля — ровно через два месяца после гибели корабля — спасение было завершено.</a:t>
                      </a:r>
                      <a:endParaRPr lang="ru-RU" sz="1600" b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За 75 лет, прошедших после гибели парохода «Челюскин» и спасения всех оказавшихся на льду людей, в печати появились десятки статей, легенд, фантастических и псевдонаучных публикаций, посвященных подготовке и ходу выполнения этого необычного по тем временам рейса. 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38125"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Тринадцатого февраля тысяча девятьсот тридцать четвёртого года весь мир узнал о трагедии в Л</a:t>
                      </a:r>
                      <a:r>
                        <a:rPr lang="ru-RU" sz="1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lang="ru-RU" sz="18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довитом океане.// Тогда пароход «Чел</a:t>
                      </a:r>
                      <a:r>
                        <a:rPr lang="ru-RU" sz="1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ю</a:t>
                      </a:r>
                      <a:r>
                        <a:rPr lang="ru-RU" sz="18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скин»,/ сл</a:t>
                      </a:r>
                      <a:r>
                        <a:rPr lang="ru-RU" sz="1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lang="ru-RU" sz="18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довавший из Мурманска во Владивост</a:t>
                      </a:r>
                      <a:r>
                        <a:rPr lang="ru-RU" sz="1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8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к,/ оказался в ледовом плену,/ вовлечён в дрейф.// Восьмиметровый ледяной вал медленно двигался на пароход,/ судно трещало,/ ему грозила неминуемая гибель.// По приказу Отто Юльевича  Шмидта/ сто четыре человека вынуждены были в условиях полярной ночи покинуть судно и оказались на дрейфующем льду.// В мировой практике еще не было случая спасения такого количества людей,/ оказавшихся на дрейфующих льдах Ледовитого океана.// Тринадцатого апреля —// ровно через два месяца после гибели корабля —// спасение было завершено.//</a:t>
                      </a:r>
                      <a:endParaRPr lang="ru-RU" sz="1600" b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</a:t>
                      </a:r>
                      <a:r>
                        <a:rPr lang="ru-RU" sz="18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За семьдесят пять лет,/ прошедших после гибели парохода «Челюскин» и спасения всех оказавшихся на льду людей, /в печати появились десятки статей, легенд,/ фантастических и псевдонаучных публикаций,/ посвященных подготовке и ходу выполнения этого необычного по тем временам рейса.//</a:t>
                      </a:r>
                      <a:endParaRPr lang="ru-RU" b="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64" y="120893"/>
            <a:ext cx="1755800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40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9518" y="365125"/>
            <a:ext cx="8974282" cy="658425"/>
          </a:xfrm>
        </p:spPr>
        <p:txBody>
          <a:bodyPr>
            <a:norm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Критерии оценивания чтения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вслух.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56164" y="2059381"/>
            <a:ext cx="7221682" cy="32837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682" y="365125"/>
            <a:ext cx="1755800" cy="658425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3795"/>
              </p:ext>
            </p:extLst>
          </p:nvPr>
        </p:nvGraphicFramePr>
        <p:xfrm>
          <a:off x="8946573" y="2067791"/>
          <a:ext cx="841663" cy="2951018"/>
        </p:xfrm>
        <a:graphic>
          <a:graphicData uri="http://schemas.openxmlformats.org/drawingml/2006/table">
            <a:tbl>
              <a:tblPr/>
              <a:tblGrid>
                <a:gridCol w="841663"/>
              </a:tblGrid>
              <a:tr h="29510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078318"/>
              </p:ext>
            </p:extLst>
          </p:nvPr>
        </p:nvGraphicFramePr>
        <p:xfrm>
          <a:off x="1475508" y="2059381"/>
          <a:ext cx="6712527" cy="3011383"/>
        </p:xfrm>
        <a:graphic>
          <a:graphicData uri="http://schemas.openxmlformats.org/drawingml/2006/table">
            <a:tbl>
              <a:tblPr/>
              <a:tblGrid>
                <a:gridCol w="1039092"/>
                <a:gridCol w="5673435"/>
              </a:tblGrid>
              <a:tr h="875570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47654">
                <a:tc>
                  <a:txBody>
                    <a:bodyPr/>
                    <a:lstStyle/>
                    <a:p>
                      <a:r>
                        <a:rPr lang="ru-RU" dirty="0" smtClean="0"/>
                        <a:t>ИЧ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8159">
                <a:tc>
                  <a:txBody>
                    <a:bodyPr/>
                    <a:lstStyle/>
                    <a:p>
                      <a:r>
                        <a:rPr lang="ru-RU" dirty="0" smtClean="0"/>
                        <a:t>ТЧ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088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4210" y="365126"/>
            <a:ext cx="8849590" cy="62201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 «Маркировка текста»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75509"/>
            <a:ext cx="10515600" cy="47014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Приём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«Маркировка текста» направлен на формирование умения находить и извлекать информацию из текста (группа 1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457200" indent="-457200">
              <a:buAutoNum type="arabicPeriod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Прочитать текст по абзацам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выделить маркером главное и отметить цифрами абзацы;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Пересказать текст по маркированному.</a:t>
            </a:r>
          </a:p>
          <a:p>
            <a:pPr marL="457200" indent="-457200">
              <a:buAutoNum type="arabicPeriod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10" y="131285"/>
            <a:ext cx="1755800" cy="6584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674" y="243685"/>
            <a:ext cx="1755800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72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9391" y="151906"/>
            <a:ext cx="7509163" cy="529132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прием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«Все в твоих руках»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ПАЛЕЦ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для меня было многое важным и интересным.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УКАЗАТЕЛЬНЫЙ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использованные приемы в мастер-классе буду применять в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своей деятельности.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для меня было недостаточно данной информации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БЕЗЫМЯННЫЙ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все приёмы работы с текстом представлены ясно.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МИЗИНЕЦ -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приёмы мне известны, но я их не применяю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137" y="3200380"/>
            <a:ext cx="6803726" cy="4572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927" y="470887"/>
            <a:ext cx="1755800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2050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53391"/>
            <a:ext cx="10515600" cy="5023572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273" y="162457"/>
            <a:ext cx="1755800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3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9518" y="365126"/>
            <a:ext cx="8974282" cy="78826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Цель: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53392"/>
            <a:ext cx="10515600" cy="5023571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демонстрация приемов обучения, способствующих формированию читательской грамотности обучающихся на уроках русского языка и литературы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-прокомментировать эффективность применения данных приемов;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-отработать приемы работы на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деятельностной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основе (работа в парах)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45" y="365126"/>
            <a:ext cx="1755800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58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00" y="365125"/>
            <a:ext cx="8610600" cy="662781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умений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78082"/>
            <a:ext cx="10515600" cy="4898881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1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должны показать, что понимают, о чем говорится в тексте,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тему и главную мысль; найти и выявить в тексте информацию, которая представлена в различном виде; сформулировать прямые выводы и заключения на основе фактов, которые имеются в тексте.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2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анализируют, интерпретируют и обобщают информацию, которая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представлена в тексте, формулируют на ее основе сложные выводы и оценочные суждения.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3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используют информацию из текста для различных целей: решают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учебно-познавательные и учебно-практические задачи без привлечения или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привлечением дополнительных знаний и личного опыта.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714" y="369481"/>
            <a:ext cx="1761897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46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BFBDDB38-6430-4E71-8B96-D4DDFA21E81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chemeClr val="bg1"/>
                </a:solidFill>
                <a:latin typeface="+mn-lt"/>
              </a:rPr>
              <a:t>Заголовок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="" xmlns:a16="http://schemas.microsoft.com/office/drawing/2014/main" id="{044BA7F5-DED7-46ED-9343-532910DFD900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564463" y="2167063"/>
            <a:ext cx="952235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«Чего человек не понимает, тем он не владеет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.»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И.В.Гёте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36" y="365125"/>
            <a:ext cx="1755800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59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378527" y="1721283"/>
            <a:ext cx="9144000" cy="1655762"/>
          </a:xfrm>
        </p:spPr>
        <p:txBody>
          <a:bodyPr>
            <a:norm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«Чего человек не понимает, тем он не владеет и то он не любит.»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09" y="366978"/>
            <a:ext cx="1755800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44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D5ADD8BC-5481-4D8E-93C0-7216E9BD2FA6}"/>
              </a:ext>
            </a:extLst>
          </p:cNvPr>
          <p:cNvSpPr/>
          <p:nvPr/>
        </p:nvSpPr>
        <p:spPr>
          <a:xfrm rot="16200000">
            <a:off x="-1494183" y="1400665"/>
            <a:ext cx="6858001" cy="3869634"/>
          </a:xfrm>
          <a:prstGeom prst="rect">
            <a:avLst/>
          </a:prstGeom>
          <a:solidFill>
            <a:srgbClr val="AD5567"/>
          </a:solidFill>
          <a:ln>
            <a:solidFill>
              <a:srgbClr val="DC34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02A60D-A1D0-4DDF-B26E-CE1AA09B5BCF}"/>
              </a:ext>
            </a:extLst>
          </p:cNvPr>
          <p:cNvSpPr txBox="1">
            <a:spLocks/>
          </p:cNvSpPr>
          <p:nvPr/>
        </p:nvSpPr>
        <p:spPr>
          <a:xfrm>
            <a:off x="419099" y="3097610"/>
            <a:ext cx="3031435" cy="66278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+mn-lt"/>
              </a:rPr>
              <a:t>Проблемы:</a:t>
            </a:r>
            <a:endParaRPr lang="ru-RU" dirty="0">
              <a:latin typeface="+mn-lt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="" xmlns:a16="http://schemas.microsoft.com/office/drawing/2014/main" id="{3E0EF8D9-923C-4083-B5E2-5FA97331C2A7}"/>
              </a:ext>
            </a:extLst>
          </p:cNvPr>
          <p:cNvSpPr txBox="1">
            <a:spLocks/>
          </p:cNvSpPr>
          <p:nvPr/>
        </p:nvSpPr>
        <p:spPr>
          <a:xfrm>
            <a:off x="4068417" y="543339"/>
            <a:ext cx="7285382" cy="58177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55535" y="770934"/>
            <a:ext cx="6096000" cy="40882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-учащиеся 9 класса имеют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недостаточно быструю скорость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чтения;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-ученики испытывают затруднения при передаче содержания текста;</a:t>
            </a: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допускают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ошибки при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чтении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могут построить собственное высказывание.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3635" y="5930213"/>
            <a:ext cx="1755800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8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3D344109-2063-4BD6-9B21-E022C3677860}"/>
              </a:ext>
            </a:extLst>
          </p:cNvPr>
          <p:cNvSpPr/>
          <p:nvPr/>
        </p:nvSpPr>
        <p:spPr>
          <a:xfrm>
            <a:off x="0" y="6669140"/>
            <a:ext cx="12192000" cy="188860"/>
          </a:xfrm>
          <a:prstGeom prst="rect">
            <a:avLst/>
          </a:prstGeom>
          <a:solidFill>
            <a:srgbClr val="AD5567"/>
          </a:solidFill>
          <a:ln>
            <a:solidFill>
              <a:srgbClr val="DC34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BFBDDB38-6430-4E71-8B96-D4DDFA21E81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«Диктор телевидения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="" xmlns:a16="http://schemas.microsoft.com/office/drawing/2014/main" id="{044BA7F5-DED7-46ED-9343-532910DFD900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028128A-BDD2-4D02-BF3A-DBBC142F07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10" y="188860"/>
            <a:ext cx="1759353" cy="658662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7AA31407-DAA6-4BDC-9797-67E937D1233A}"/>
              </a:ext>
            </a:extLst>
          </p:cNvPr>
          <p:cNvSpPr/>
          <p:nvPr/>
        </p:nvSpPr>
        <p:spPr>
          <a:xfrm rot="16200000">
            <a:off x="8763000" y="3240140"/>
            <a:ext cx="6669140" cy="188860"/>
          </a:xfrm>
          <a:prstGeom prst="rect">
            <a:avLst/>
          </a:prstGeom>
          <a:solidFill>
            <a:srgbClr val="AD5567"/>
          </a:solidFill>
          <a:ln>
            <a:solidFill>
              <a:srgbClr val="DC34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90847" y="1491685"/>
            <a:ext cx="8984511" cy="3759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Данный прием формирует скорость чтения, артикуляцию.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6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скороговорку  медленно, чётко произнося все слова.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шишкосушильную фабрику требуется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шишкосушильщик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для работы на шишкосушильном аппарате.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Шишкосушильщик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должен иметь опыт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шишкосушения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шишкосушильном аппарате с использованием шишкосушильной технологии качественного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шишкосушени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78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BFBDDB38-6430-4E71-8B96-D4DDFA21E81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dirty="0">
              <a:latin typeface="+mn-lt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="" xmlns:a16="http://schemas.microsoft.com/office/drawing/2014/main" id="{044BA7F5-DED7-46ED-9343-532910DFD900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BDA28E9F-BFE8-4B89-BBA8-3A97EF4F44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10" y="188860"/>
            <a:ext cx="1759353" cy="65866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8E080124-93FD-4E8C-80D0-644A5303F4D6}"/>
              </a:ext>
            </a:extLst>
          </p:cNvPr>
          <p:cNvSpPr/>
          <p:nvPr/>
        </p:nvSpPr>
        <p:spPr>
          <a:xfrm>
            <a:off x="0" y="6669140"/>
            <a:ext cx="12192000" cy="188860"/>
          </a:xfrm>
          <a:prstGeom prst="rect">
            <a:avLst/>
          </a:prstGeom>
          <a:solidFill>
            <a:srgbClr val="AD5567"/>
          </a:solidFill>
          <a:ln>
            <a:solidFill>
              <a:srgbClr val="DC34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46567" y="2524746"/>
            <a:ext cx="10100931" cy="2565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2.-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скороговорку как можно быстрее, чётко произнося все слова.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шишкосушильную фабрику требуется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шишкосушильщик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для работы на шишкосушильном аппарате.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Шишкосушильщик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должен иметь опыт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шишкосушения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шишкосушильном аппарате с использованием шишкосушильной технологии качественного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шишкосушения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682" y="346878"/>
            <a:ext cx="4456562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8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BFBDDB38-6430-4E71-8B96-D4DDFA21E81E}"/>
              </a:ext>
            </a:extLst>
          </p:cNvPr>
          <p:cNvSpPr txBox="1">
            <a:spLocks/>
          </p:cNvSpPr>
          <p:nvPr/>
        </p:nvSpPr>
        <p:spPr>
          <a:xfrm>
            <a:off x="838200" y="354734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 «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Взаимотренаж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="" xmlns:a16="http://schemas.microsoft.com/office/drawing/2014/main" id="{044BA7F5-DED7-46ED-9343-532910DFD900}"/>
              </a:ext>
            </a:extLst>
          </p:cNvPr>
          <p:cNvSpPr txBox="1">
            <a:spLocks/>
          </p:cNvSpPr>
          <p:nvPr/>
        </p:nvSpPr>
        <p:spPr>
          <a:xfrm>
            <a:off x="838200" y="847523"/>
            <a:ext cx="10515600" cy="527272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прием формирует читательские  умения, связанные с пониманием информации, находящейся в тексте, преобразованием  текстовой информации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цели дальнейшего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использования, с применением информации из текста в измененной ситуации.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Инструктаж при работе с текстом: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1.Прочитайте текст «про себя»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2.Сделайте в тексте (карандашом) орфоэпические пометы (в паре): подчеркните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термины, труднопроизносимые слова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имена собственные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числительные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Проговорите друг другу в паре отмеченные слова.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3.Сделайте в тексте (карандашом) интонационные пометы самостоятельно: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интонация перечисления (O)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интонация конца предложения (//)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интонация разделительных знаков препинания (–   ;   :)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Сверьте друг у друга в паре расставленные интонационные пометы.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4.Прочитайте в паре друг другу по очереди подготовленный к выразительному чтению текст.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напарнику его ошибки.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BDA28E9F-BFE8-4B89-BBA8-3A97EF4F44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10" y="188860"/>
            <a:ext cx="1759353" cy="658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39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954F72"/>
      </a:accent5>
      <a:accent6>
        <a:srgbClr val="C490AA"/>
      </a:accent6>
      <a:hlink>
        <a:srgbClr val="FF0000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TM03090430[[fn=Окаймление]]</Template>
  <TotalTime>267</TotalTime>
  <Words>723</Words>
  <Application>Microsoft Office PowerPoint</Application>
  <PresentationFormat>Широкоэкранный</PresentationFormat>
  <Paragraphs>89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Цель:</vt:lpstr>
      <vt:lpstr> Группы умений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Карточка  № 1    к заданию № 1 </vt:lpstr>
      <vt:lpstr>Критерии оценивания чтения вслух.</vt:lpstr>
      <vt:lpstr>Прием «Маркировка текста»</vt:lpstr>
      <vt:lpstr>Рефлексия:  прием «Все в твоих руках»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Чанкова Моника Алексеевна</dc:creator>
  <cp:lastModifiedBy>Анатолий</cp:lastModifiedBy>
  <cp:revision>59</cp:revision>
  <dcterms:created xsi:type="dcterms:W3CDTF">2024-09-02T06:05:17Z</dcterms:created>
  <dcterms:modified xsi:type="dcterms:W3CDTF">2024-11-04T05:13:39Z</dcterms:modified>
</cp:coreProperties>
</file>