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2" r:id="rId5"/>
    <p:sldId id="271" r:id="rId6"/>
    <p:sldId id="276" r:id="rId7"/>
    <p:sldId id="274" r:id="rId8"/>
    <p:sldId id="278" r:id="rId9"/>
    <p:sldId id="280" r:id="rId10"/>
    <p:sldId id="279" r:id="rId11"/>
    <p:sldId id="277" r:id="rId12"/>
    <p:sldId id="272" r:id="rId13"/>
    <p:sldId id="275" r:id="rId14"/>
    <p:sldId id="267" r:id="rId15"/>
    <p:sldId id="281" r:id="rId16"/>
    <p:sldId id="282" r:id="rId17"/>
    <p:sldId id="283" r:id="rId18"/>
    <p:sldId id="284" r:id="rId19"/>
    <p:sldId id="26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FF5E0D04-68F7-4D0B-88AA-D9046C0D9D35}">
          <p14:sldIdLst>
            <p14:sldId id="256"/>
            <p14:sldId id="258"/>
            <p14:sldId id="260"/>
            <p14:sldId id="262"/>
            <p14:sldId id="271"/>
            <p14:sldId id="276"/>
            <p14:sldId id="274"/>
            <p14:sldId id="278"/>
            <p14:sldId id="280"/>
            <p14:sldId id="279"/>
            <p14:sldId id="277"/>
            <p14:sldId id="272"/>
            <p14:sldId id="275"/>
            <p14:sldId id="267"/>
            <p14:sldId id="281"/>
            <p14:sldId id="282"/>
            <p14:sldId id="283"/>
            <p14:sldId id="284"/>
            <p14:sldId id="268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003E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>
      <p:cViewPr varScale="1">
        <p:scale>
          <a:sx n="69" d="100"/>
          <a:sy n="69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smiles.33b.ru/smile.131418.html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gif"/><Relationship Id="rId5" Type="http://schemas.openxmlformats.org/officeDocument/2006/relationships/hyperlink" Target="http://smiles.33b.ru/smile.137620.html" TargetMode="External"/><Relationship Id="rId4" Type="http://schemas.openxmlformats.org/officeDocument/2006/relationships/image" Target="../media/image2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gif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gif"/><Relationship Id="rId5" Type="http://schemas.openxmlformats.org/officeDocument/2006/relationships/image" Target="../media/image18.gif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gif"/><Relationship Id="rId3" Type="http://schemas.openxmlformats.org/officeDocument/2006/relationships/image" Target="../media/image31.png"/><Relationship Id="rId7" Type="http://schemas.openxmlformats.org/officeDocument/2006/relationships/image" Target="../media/image35.gi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gif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gif"/><Relationship Id="rId5" Type="http://schemas.openxmlformats.org/officeDocument/2006/relationships/hyperlink" Target="http://smiles.33b.ru/smile.115007.html" TargetMode="External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gif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gif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gif"/><Relationship Id="rId5" Type="http://schemas.openxmlformats.org/officeDocument/2006/relationships/hyperlink" Target="http://smiles.33b.ru/smile.63719.html" TargetMode="External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hyperlink" Target="http://smiles.33b.ru/smile.117038.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smiles.33b.ru/smile.131421.html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hyperlink" Target="http://smiles.33b.ru/smile.137585.html" TargetMode="External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hyperlink" Target="http://smiles.33b.ru/smile.131415.html" TargetMode="Externa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smiles.33b.ru/smile.131419.html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gif"/><Relationship Id="rId5" Type="http://schemas.openxmlformats.org/officeDocument/2006/relationships/hyperlink" Target="http://smiles.33b.ru/smile.137578.html" TargetMode="External"/><Relationship Id="rId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АДМИН\Desktop\fon_tsvety_sakra_babochki_iskry-nashobmen.or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02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3816424"/>
          </a:xfrm>
        </p:spPr>
        <p:txBody>
          <a:bodyPr>
            <a:normAutofit fontScale="90000"/>
          </a:bodyPr>
          <a:lstStyle/>
          <a:p>
            <a:r>
              <a:rPr lang="ru-RU" sz="3100" b="1" dirty="0" err="1" smtClean="0">
                <a:solidFill>
                  <a:srgbClr val="3E00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МОУ»Железногорская</a:t>
            </a:r>
            <a:r>
              <a:rPr lang="ru-RU" sz="3100" b="1" dirty="0" smtClean="0">
                <a:solidFill>
                  <a:srgbClr val="3E00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средняя </a:t>
            </a:r>
            <a:br>
              <a:rPr lang="ru-RU" sz="3100" b="1" dirty="0" smtClean="0">
                <a:solidFill>
                  <a:srgbClr val="3E00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100" b="1" dirty="0" smtClean="0">
                <a:solidFill>
                  <a:srgbClr val="3E00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общеобразовательная школа № 1»</a:t>
            </a:r>
            <a:br>
              <a:rPr lang="ru-RU" sz="3100" b="1" dirty="0" smtClean="0">
                <a:solidFill>
                  <a:srgbClr val="3E00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100" b="1" dirty="0" smtClean="0">
                <a:solidFill>
                  <a:srgbClr val="3E00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3100" b="1" dirty="0" smtClean="0">
                <a:solidFill>
                  <a:srgbClr val="3E00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4000" b="1" dirty="0" smtClean="0">
                <a:solidFill>
                  <a:srgbClr val="3E00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«Социально-бытовая </a:t>
            </a:r>
            <a:r>
              <a:rPr lang="ru-RU" sz="4000" b="1" dirty="0">
                <a:solidFill>
                  <a:srgbClr val="3E00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ориентировка как важнейшая образовательная компетенция обучающихся с </a:t>
            </a:r>
            <a:r>
              <a:rPr lang="ru-RU" sz="4000" b="1" dirty="0" smtClean="0">
                <a:solidFill>
                  <a:srgbClr val="3E00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ОВЗ»</a:t>
            </a:r>
            <a:r>
              <a:rPr lang="ru-RU" b="1" dirty="0">
                <a:solidFill>
                  <a:srgbClr val="3E003E"/>
                </a:solidFill>
                <a:latin typeface="Monotype Corsiva" pitchFamily="66" charset="0"/>
              </a:rPr>
              <a:t/>
            </a:r>
            <a:br>
              <a:rPr lang="ru-RU" b="1" dirty="0">
                <a:solidFill>
                  <a:srgbClr val="3E003E"/>
                </a:solidFill>
                <a:latin typeface="Monotype Corsiva" pitchFamily="66" charset="0"/>
              </a:rPr>
            </a:br>
            <a:endParaRPr lang="ru-RU" b="1" i="1" dirty="0">
              <a:solidFill>
                <a:srgbClr val="3E00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4149080"/>
            <a:ext cx="8206680" cy="2708920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Выполнила: </a:t>
            </a:r>
            <a:r>
              <a:rPr lang="ru-RU" sz="2400" b="1" i="1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Буслаева Ольга Петровна,</a:t>
            </a:r>
          </a:p>
          <a:p>
            <a:r>
              <a:rPr lang="ru-RU" sz="2400" b="1" i="1" dirty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b="1" i="1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читель начальных классов, работающий </a:t>
            </a:r>
          </a:p>
          <a:p>
            <a:r>
              <a:rPr lang="ru-RU" sz="2400" b="1" i="1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b="1" i="1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АООП, ВКК</a:t>
            </a:r>
            <a:endParaRPr lang="ru-RU" sz="2400" b="1" i="1" dirty="0">
              <a:solidFill>
                <a:srgbClr val="3E003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2" descr="http://s19.rimg.info/26e5560caea4f3807e7dea5e8beefb9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13786"/>
            <a:ext cx="1514475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140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ДМИН\Desktop\1580408444_9-p-foni-dlya-teksta-s-tsvetami-3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27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Учащиеся </a:t>
            </a:r>
            <a:r>
              <a:rPr lang="ru-RU" dirty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моего класса планируют дальнейшее свое обучение в колледже нашего города 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ru-RU" dirty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ребенок имеет свое профессиональное предпочтение: девочки хотят быть поварами, пройти курсы парикмахера, а мальчики – усвоить профессию  автослесаря и сантехника.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Освоенная на уроках выпускниками система знаний, необходимых для социальной адаптации позволяет им успешно продолжить обучение, трудоустроится на работу.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1268760"/>
            <a:ext cx="71287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3" descr="BOOK1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2190" y="19275"/>
            <a:ext cx="1544460" cy="143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3" descr="79ce09b50a2b620d190479ba67404f3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7937" y="5500520"/>
            <a:ext cx="1375037" cy="12512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13573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37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Таким </a:t>
            </a:r>
            <a:r>
              <a:rPr lang="ru-RU" dirty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образом, можно сделать вывод, что вся система </a:t>
            </a:r>
            <a:r>
              <a:rPr lang="ru-RU" dirty="0" err="1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коррекционно</a:t>
            </a:r>
            <a:r>
              <a:rPr lang="ru-RU" dirty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педагогической работы на уроках СБО призвана реабилитировать и социально адаптировать обучающихся с ОВЗ к реалиям окружающего мира, сделать его полноправным и активным тружеником, который наравне со всеми людьми может включиться в трудовую и общественную жизнь и приносить пользу обществу и государству.</a:t>
            </a:r>
          </a:p>
          <a:p>
            <a:endParaRPr lang="ru-RU" dirty="0"/>
          </a:p>
        </p:txBody>
      </p:sp>
      <p:pic>
        <p:nvPicPr>
          <p:cNvPr id="7" name="Picture 57" descr="f8be4d1fc419b88997fa3b784bfd296c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95266" y="5840301"/>
            <a:ext cx="1448734" cy="93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5" descr="e2bebd5d3cef6872b99d792b8a7bd511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3356"/>
            <a:ext cx="899592" cy="1044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35736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ДМИН\Desktop\1580408444_9-p-foni-dlya-teksta-s-tsvetami-3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27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3176"/>
            <a:ext cx="8229600" cy="1368152"/>
          </a:xfrm>
        </p:spPr>
        <p:txBody>
          <a:bodyPr>
            <a:normAutofit fontScale="90000"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b="1" i="1" dirty="0" smtClean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sz="2800" b="1" i="1" dirty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фотографии с участием детей </a:t>
            </a:r>
            <a:r>
              <a:rPr lang="ru-RU" sz="2800" b="1" i="1" dirty="0" smtClean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b="1" i="1" dirty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презентации представлены с   согласия родителей!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6" y="0"/>
            <a:ext cx="2850870" cy="3801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7224" y="848271"/>
            <a:ext cx="2870849" cy="38277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18" descr="ag00595_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56" y="248196"/>
            <a:ext cx="11541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https://avatars.mds.yandex.net/get-zen_doc/162989/pub_5ca19a7d18430d00b31eae43_5ca19a842aee0400b3d1c2f8/scale_120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78477" y="3153792"/>
            <a:ext cx="1382712" cy="13827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553008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56184" y="476672"/>
            <a:ext cx="3266234" cy="4354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1018" y="2341950"/>
            <a:ext cx="3395766" cy="4523624"/>
          </a:xfrm>
          <a:prstGeom prst="rect">
            <a:avLst/>
          </a:prstGeom>
        </p:spPr>
      </p:pic>
      <p:pic>
        <p:nvPicPr>
          <p:cNvPr id="11" name="Picture 18" descr="http://s10.rimg.info/e5413e915f3dddb80ec369a286f956e7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3664" y="5810519"/>
            <a:ext cx="10668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8" descr="http://s19.rimg.info/6d2b5d84f8967989505b507ba7203edf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025" y="1765687"/>
            <a:ext cx="124777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8" descr="http://s19.rimg.info/6d2b5d84f8967989505b507ba7203edf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729" y="3881160"/>
            <a:ext cx="124777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38859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92"/>
            <a:ext cx="9144000" cy="68352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820250" y="11392"/>
            <a:ext cx="3432345" cy="4273666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95" y="272120"/>
            <a:ext cx="3514725" cy="3695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26071" y="2818657"/>
            <a:ext cx="2891858" cy="38636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6" descr="http://s18.rimg.info/e36fed542d2d5b1b9559f0928ad31deb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270" y="2637027"/>
            <a:ext cx="10858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ag00005_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" y="5703608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6" descr="15408893_aPtichka.gi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875" y="4744173"/>
            <a:ext cx="1143000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42258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848" y="2239630"/>
            <a:ext cx="4184774" cy="39934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3626" y="1467951"/>
            <a:ext cx="4148399" cy="31636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3" descr="530568e1e667421dbb64a5669910e335">
            <a:hlinkClick r:id="rId5"/>
          </p:cNvPr>
          <p:cNvPicPr>
            <a:picLocks noGrp="1" noChangeAspect="1" noChangeArrowheads="1" noCrop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4" y="1123073"/>
            <a:ext cx="132397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3" descr="530568e1e667421dbb64a5669910e335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33895" y="5211642"/>
            <a:ext cx="1305809" cy="1371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206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735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723" y="3013616"/>
            <a:ext cx="4139060" cy="34173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7638"/>
            <a:ext cx="4040216" cy="44516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1" descr="21# вращащееся кресло&#10;"/>
          <p:cNvPicPr>
            <a:picLocks noGrp="1" noChangeAspect="1" noChangeArrowheads="1" noCro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86" y="1282546"/>
            <a:ext cx="9525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1" descr="21# вращащееся кресло&#10;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197" y="5869545"/>
            <a:ext cx="843483" cy="71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22869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70" y="1532755"/>
            <a:ext cx="5040560" cy="26375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521" y="3318976"/>
            <a:ext cx="3374306" cy="29428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3" descr="kroshca-mu.gif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852" y="5586820"/>
            <a:ext cx="9525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3" descr="kroshca-mu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261979" y="1417638"/>
            <a:ext cx="719336" cy="668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695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92"/>
            <a:ext cx="9144000" cy="68352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476672"/>
            <a:ext cx="3256147" cy="2713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190128"/>
            <a:ext cx="6264696" cy="29757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 descr="b4ad3d813588606b67770495fc1912eb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772758"/>
            <a:ext cx="679642" cy="7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b4ad3d813588606b67770495fc1912eb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38" y="446037"/>
            <a:ext cx="605724" cy="653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5753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\Desktop\fon_tsvety_sakra_babochki_iskry-nashobmen.or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pPr marL="0" indent="0" algn="ctr">
              <a:buNone/>
            </a:pPr>
            <a:r>
              <a:rPr lang="ru-RU" sz="6000" b="1" i="1" dirty="0" smtClean="0">
                <a:solidFill>
                  <a:srgbClr val="3E00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000" b="1" i="1" dirty="0">
              <a:solidFill>
                <a:srgbClr val="3E00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5" descr="D:\JANNA\жанна\Картинки\Картиночки!\Картинки Лиля\50304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156" y="3923680"/>
            <a:ext cx="2071687" cy="230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f1537f00db43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08520" y="-99392"/>
            <a:ext cx="1758082" cy="2344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29714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ДМИН\Desktop\1580408444_9-p-foni-dlya-teksta-s-tsvetami-3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27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85000" lnSpcReduction="10000"/>
          </a:bodyPr>
          <a:lstStyle/>
          <a:p>
            <a:pPr marL="0" indent="0" algn="r">
              <a:buNone/>
            </a:pPr>
            <a:r>
              <a:rPr lang="ru-RU" b="1" dirty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«Через активную организацию</a:t>
            </a:r>
          </a:p>
          <a:p>
            <a:pPr marL="0" indent="0" algn="r">
              <a:buNone/>
            </a:pPr>
            <a:r>
              <a:rPr lang="ru-RU" b="1" dirty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жизни в школе ученик придет</a:t>
            </a:r>
          </a:p>
          <a:p>
            <a:pPr marL="0" indent="0" algn="r">
              <a:buNone/>
            </a:pPr>
            <a:r>
              <a:rPr lang="ru-RU" b="1" dirty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к умению войти в жизнь»</a:t>
            </a:r>
          </a:p>
          <a:p>
            <a:pPr marL="0" indent="0" algn="r">
              <a:buNone/>
            </a:pPr>
            <a:r>
              <a:rPr lang="ru-RU" b="1" dirty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Л.С. Выготский</a:t>
            </a:r>
          </a:p>
          <a:p>
            <a:pPr marL="0" indent="0" algn="r">
              <a:buNone/>
            </a:pPr>
            <a:endParaRPr lang="ru-RU" i="1" dirty="0">
              <a:solidFill>
                <a:srgbClr val="3E003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b="1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Социально</a:t>
            </a:r>
            <a:r>
              <a:rPr lang="ru-RU" dirty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 - </a:t>
            </a:r>
            <a:r>
              <a:rPr lang="ru-RU" b="1" dirty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бытовая</a:t>
            </a:r>
            <a:r>
              <a:rPr lang="ru-RU" dirty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ориентировка </a:t>
            </a:r>
            <a:r>
              <a:rPr lang="ru-RU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СБО</a:t>
            </a:r>
            <a:r>
              <a:rPr lang="ru-RU" dirty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) - специальные коррекционные занятия, направленные на практическую подготовку </a:t>
            </a:r>
            <a:r>
              <a:rPr lang="ru-RU" b="1" dirty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учащихся</a:t>
            </a:r>
            <a:r>
              <a:rPr lang="ru-RU" dirty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 к самостоятельной жизни и труду, на формирование знаний и умений, способствующих социальной адаптации, на повышение их общего </a:t>
            </a:r>
            <a:r>
              <a:rPr lang="ru-RU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развития.</a:t>
            </a:r>
            <a:endParaRPr lang="ru-RU" dirty="0">
              <a:solidFill>
                <a:srgbClr val="3E003E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   Социально-бытовая </a:t>
            </a:r>
            <a:r>
              <a:rPr lang="ru-RU" dirty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ориентировка как важнейшая образовательная компетенция обучающихся с </a:t>
            </a:r>
            <a:r>
              <a:rPr lang="ru-RU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ОВЗ.</a:t>
            </a:r>
            <a:endParaRPr lang="ru-RU" dirty="0">
              <a:solidFill>
                <a:srgbClr val="3E003E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solidFill>
                <a:srgbClr val="3E003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star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57200" y="519474"/>
            <a:ext cx="746773" cy="64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star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2056" y="5821881"/>
            <a:ext cx="767634" cy="666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690" y="2348880"/>
            <a:ext cx="621869" cy="539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676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Проблема </a:t>
            </a:r>
            <a:r>
              <a:rPr lang="ru-RU" dirty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социализации обучающихся, воспитанников настоящее время является наиболее сложной и весьма актуальной. Именно поэтому целью работы является - создание для детей специальной коррекционно-развивающей образовательной среды, обеспечивающей адекватные условия и равные с обычными детьми возможности для получения образования в пределах специальных образовательных стандартов, оздоровление, воспитание, в конечном счете - социальную адаптацию.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1305342"/>
            <a:ext cx="70567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9" name="Picture 40" descr="http://s19.rimg.info/fcafe758fae68f2ba58f89132cac82f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376" y="268958"/>
            <a:ext cx="142875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5" descr="e8e0b09cdb92d5b01a5721403d268a50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870575"/>
            <a:ext cx="113347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23695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ДМИН\Desktop\1580408444_9-p-foni-dlya-teksta-s-tsvetami-3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27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09128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Основными </a:t>
            </a:r>
            <a:r>
              <a:rPr lang="ru-RU" dirty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направлениями работы, способствующими решению задач социальной адаптации с неполноценно развитой интеллектуальной сферой школьников, являются социально-трудовая адаптация и социально-бытовая ориентировка.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74022" y="2204864"/>
            <a:ext cx="68983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51" descr="b2cb43b278ac483a33a257c02c1496d4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905404"/>
            <a:ext cx="1845568" cy="1316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7" descr="5c1b5d39fcf9d8a92a4da548e3932665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215" y="20365"/>
            <a:ext cx="78105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9480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26347"/>
            <a:ext cx="8229600" cy="5099816"/>
          </a:xfrm>
        </p:spPr>
        <p:txBody>
          <a:bodyPr>
            <a:normAutofit/>
          </a:bodyPr>
          <a:lstStyle/>
          <a:p>
            <a:endParaRPr lang="ru-RU" sz="2400" dirty="0" smtClean="0">
              <a:solidFill>
                <a:srgbClr val="3E003E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    В </a:t>
            </a:r>
            <a:r>
              <a:rPr lang="ru-RU" sz="2400" dirty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своей работе по профориентации на уроках СБО </a:t>
            </a:r>
            <a:r>
              <a:rPr lang="ru-RU" sz="24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 используем </a:t>
            </a:r>
            <a:r>
              <a:rPr lang="ru-RU" sz="2400" dirty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следующие методы и приёмы: анкетирование в начале и в конце изучения раздела «Трудоустройство», тесты, помогающие определить склонности и интересы к той или иной профессии. Ролевые игры: «Обращение к работодателю»; « Я устраиваюсь на работу», деловая игра «Выбор профессии», которые помогают детям пробовать себя в роли той или иной </a:t>
            </a:r>
            <a:r>
              <a:rPr lang="ru-RU" sz="24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профессии.</a:t>
            </a:r>
            <a:br>
              <a:rPr lang="ru-RU" sz="24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    Совместно с БСЧ и Краеведческим музеем </a:t>
            </a:r>
            <a:r>
              <a:rPr lang="ru-RU" sz="2400" dirty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4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ыло </a:t>
            </a:r>
            <a:r>
              <a:rPr lang="ru-RU" sz="2400" dirty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проведено много внеклассных мероприятий по теме «Профориентация»: «Мотивы выбора профессии», </a:t>
            </a:r>
            <a:endParaRPr lang="ru-RU" sz="2400" dirty="0" smtClean="0">
              <a:solidFill>
                <a:srgbClr val="3E003E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Моя будущая профессия», «В поисках будущей профессии». </a:t>
            </a:r>
          </a:p>
        </p:txBody>
      </p:sp>
      <p:pic>
        <p:nvPicPr>
          <p:cNvPr id="8" name="Рисунок 7" descr="star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675" y="116632"/>
            <a:ext cx="730921" cy="635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star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91961" y="6080615"/>
            <a:ext cx="767634" cy="666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5259" y="538633"/>
            <a:ext cx="871561" cy="756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5" descr="8e2890cd002f77200d38046b44873c0c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048" y="446088"/>
            <a:ext cx="1428750" cy="9715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81875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ДМИН\Desktop\1580408444_9-p-foni-dlya-teksta-s-tsvetami-3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27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404664"/>
            <a:ext cx="8064896" cy="6342928"/>
          </a:xfrm>
        </p:spPr>
        <p:txBody>
          <a:bodyPr>
            <a:normAutofit fontScale="92500" lnSpcReduction="20000"/>
          </a:bodyPr>
          <a:lstStyle/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Изучение </a:t>
            </a:r>
            <a:r>
              <a:rPr lang="ru-RU" sz="2800" dirty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СБО начинается с 5 класса. </a:t>
            </a:r>
            <a:r>
              <a:rPr lang="ru-RU" sz="2800" b="1" dirty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b="1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сновные</a:t>
            </a:r>
            <a:r>
              <a:rPr lang="ru-RU" sz="2800" b="1" dirty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разделы: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1. Питание.</a:t>
            </a:r>
            <a:br>
              <a:rPr lang="ru-RU" sz="28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2. Трудоустройство.</a:t>
            </a:r>
            <a:br>
              <a:rPr lang="ru-RU" sz="28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3. Учреждения.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5. Средства связи.</a:t>
            </a:r>
            <a:br>
              <a:rPr lang="ru-RU" sz="28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4. Жилище.</a:t>
            </a:r>
            <a:br>
              <a:rPr lang="ru-RU" sz="28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5. Семья.</a:t>
            </a:r>
            <a:br>
              <a:rPr lang="ru-RU" sz="28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6. Личная гигиена.</a:t>
            </a:r>
            <a:br>
              <a:rPr lang="ru-RU" sz="28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7. Бюджет.</a:t>
            </a:r>
            <a:br>
              <a:rPr lang="ru-RU" sz="28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8. Транспорт.</a:t>
            </a:r>
            <a:br>
              <a:rPr lang="ru-RU" sz="28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9. Культура поведения,.</a:t>
            </a:r>
            <a:br>
              <a:rPr lang="ru-RU" sz="28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10. Медицинская помощь. </a:t>
            </a:r>
            <a:br>
              <a:rPr lang="ru-RU" sz="28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  Повторяются данные разделы </a:t>
            </a:r>
            <a:r>
              <a:rPr lang="ru-RU" sz="2800" dirty="0">
                <a:solidFill>
                  <a:srgbClr val="3E003E"/>
                </a:solidFill>
                <a:latin typeface="Times New Roman" pitchFamily="18" charset="0"/>
                <a:cs typeface="Times New Roman" pitchFamily="18" charset="0"/>
              </a:rPr>
              <a:t>из года в год, дополняясь новыми сведениями. Это способствует более прочному усвоению изучаемого материала.</a:t>
            </a:r>
          </a:p>
        </p:txBody>
      </p:sp>
      <p:pic>
        <p:nvPicPr>
          <p:cNvPr id="8" name="Рисунок 7" descr="star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16453" y="294256"/>
            <a:ext cx="82875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star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3886" y="5912740"/>
            <a:ext cx="960845" cy="834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197883"/>
            <a:ext cx="871561" cy="756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39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Уроки </a:t>
            </a:r>
            <a:r>
              <a:rPr lang="ru-RU" dirty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 имеют свое логическое продолжение в системе внеклассной работы. Все практические навыки по личной гигиене, культуре поведения, здоровье сбережению отрабатываются во внеурочное время. Дети с удовольствием выполняют трудовые поручения по уходу за растениями, уборке класса, уборке территории. Только совместная деятельность учителя СБО, технологии, классного руководителя и воспитателей позволяет достичь желаемых результатов. Я считаю, что мои дети социально адаптированы.</a:t>
            </a:r>
          </a:p>
          <a:p>
            <a:endParaRPr lang="ru-RU" dirty="0"/>
          </a:p>
        </p:txBody>
      </p:sp>
      <p:pic>
        <p:nvPicPr>
          <p:cNvPr id="7" name="Picture 53" descr="618fa2b8e67a5dda335c15deb6186f09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5698242"/>
            <a:ext cx="1023315" cy="1159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9" descr="0a2aaa14a4057e8689ba8ef4681cb3c2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680996"/>
            <a:ext cx="60960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632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ДМИН\Desktop\1580408444_9-p-foni-dlya-teksta-s-tsvetami-3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27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24744"/>
            <a:ext cx="7776864" cy="5616624"/>
          </a:xfrm>
        </p:spPr>
        <p:txBody>
          <a:bodyPr>
            <a:normAutofit fontScale="850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Одним </a:t>
            </a:r>
            <a:r>
              <a:rPr lang="ru-RU" dirty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научением, подражанием и повторением образовательные компетенции у детей с проблемами в развитии не сформируется. Поэтому на уроках СБО </a:t>
            </a:r>
            <a:r>
              <a:rPr lang="ru-RU" dirty="0" smtClean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применяем </a:t>
            </a:r>
            <a:r>
              <a:rPr lang="ru-RU" dirty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различные формы организации учебной деятельности.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Невозможно приобрести прочные умения и навыки без постоянной практики. Для самостоятельного выполнения практических работ ученик должен овладеть умениями: ориентироваться в задании, планировать ход предстоящей работы, контролировать свои действия.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 </a:t>
            </a:r>
            <a:r>
              <a:rPr lang="ru-RU" dirty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нужно отводить время на знакомство школьников с правилами техники безопасности при работе с теми или другими инструментами, 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1028343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4" descr="дд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77" y="44737"/>
            <a:ext cx="1319213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4723" y="9652"/>
            <a:ext cx="3139712" cy="106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573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764704"/>
            <a:ext cx="8075240" cy="5832648"/>
          </a:xfrm>
        </p:spPr>
        <p:txBody>
          <a:bodyPr>
            <a:normAutofit fontScale="775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Почти </a:t>
            </a:r>
            <a:r>
              <a:rPr lang="ru-RU" dirty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раздел программы СБО требует выполнения практических работ учащихся: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в составлении меню, сервировка стола; наложение повязки на руку, ногу, голову; измерение температуры; выполнение утреннего и вечернего туалета; упражнения в планировании бюджета семьи и др.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в заполнении квитанций коммунальных услуг, бланков посылок, переводов.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Коррекционно</a:t>
            </a:r>
            <a:r>
              <a:rPr lang="ru-RU" dirty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развивающие упражнения (кроссворды, ребусы, «Продолжи предложение», «Вставь пропущенное слово»);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Беседы в сочетании с сюжетно – ролевыми играми, просмотром презентаций и видеороликов, различными практическими работами: записями в тетрадь определённых правил, зарисовками, упражнениями и </a:t>
            </a:r>
            <a:r>
              <a:rPr lang="ru-RU" dirty="0" err="1">
                <a:solidFill>
                  <a:srgbClr val="3E0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т.д</a:t>
            </a:r>
            <a:endParaRPr lang="ru-RU" dirty="0">
              <a:solidFill>
                <a:srgbClr val="3E00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596993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4" descr="Рисунок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9532" y="6001075"/>
            <a:ext cx="814536" cy="856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8" descr="http://s10.rimg.info/e5413e915f3dddb80ec369a286f956e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2" y="-117710"/>
            <a:ext cx="10668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357369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141</Words>
  <Application>Microsoft Office PowerPoint</Application>
  <PresentationFormat>Экран (4:3)</PresentationFormat>
  <Paragraphs>54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МОУ»Железногорская средняя  общеобразовательная школа № 1»  «Социально-бытовая ориентировка как важнейшая образовательная компетенция обучающихся с ОВЗ» </vt:lpstr>
      <vt:lpstr>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Все фотографии с участием детей  на презентации представлены с   согласия родителей!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37</cp:revision>
  <dcterms:created xsi:type="dcterms:W3CDTF">2020-10-30T11:13:44Z</dcterms:created>
  <dcterms:modified xsi:type="dcterms:W3CDTF">2022-03-20T10:13:10Z</dcterms:modified>
</cp:coreProperties>
</file>