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2" r:id="rId2"/>
    <p:sldId id="256" r:id="rId3"/>
    <p:sldId id="266" r:id="rId4"/>
    <p:sldId id="263" r:id="rId5"/>
    <p:sldId id="264" r:id="rId6"/>
    <p:sldId id="265" r:id="rId7"/>
    <p:sldId id="271" r:id="rId8"/>
    <p:sldId id="267" r:id="rId9"/>
    <p:sldId id="268" r:id="rId10"/>
    <p:sldId id="274" r:id="rId11"/>
    <p:sldId id="270" r:id="rId12"/>
    <p:sldId id="275" r:id="rId13"/>
    <p:sldId id="273" r:id="rId14"/>
    <p:sldId id="272" r:id="rId15"/>
    <p:sldId id="269" r:id="rId16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8" autoAdjust="0"/>
    <p:restoredTop sz="94661" autoAdjust="0"/>
  </p:normalViewPr>
  <p:slideViewPr>
    <p:cSldViewPr>
      <p:cViewPr varScale="1">
        <p:scale>
          <a:sx n="114" d="100"/>
          <a:sy n="114" d="100"/>
        </p:scale>
        <p:origin x="-131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04B4989F-EB46-4846-B08C-47A150F3EC29}" type="datetime1">
              <a:rPr lang="ru-RU" smtClean="0"/>
              <a:t>05.03.2015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60238A4D-9B40-491E-94BF-0FD989277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59113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190D7415-D00A-4010-963F-9EA39C26028C}" type="datetime1">
              <a:rPr lang="ru-RU" smtClean="0"/>
              <a:t>05.03.2015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CCEF93CC-6825-46C6-A378-1F85F9A438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72263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173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8929718" cy="4572032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Impact" pitchFamily="34" charset="0"/>
              </a:rPr>
              <a:t>«УЧИТЬСЯ МОЖНО САМОМУ И УЧИТЬСЯ ДРУГ У ДРУГА»</a:t>
            </a:r>
            <a:endParaRPr lang="ru-RU" sz="5400" dirty="0">
              <a:solidFill>
                <a:srgbClr val="002060"/>
              </a:soli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38069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+mn-lt"/>
              </a:rPr>
              <a:t>«Не рядом, а вместе! 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" y="357166"/>
            <a:ext cx="885828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Оценочный лист учащегося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по теме «Квадратные уравнения»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Ф.И.__________________________________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785926"/>
          <a:ext cx="8715436" cy="3247468"/>
        </p:xfrm>
        <a:graphic>
          <a:graphicData uri="http://schemas.openxmlformats.org/drawingml/2006/table">
            <a:tbl>
              <a:tblPr/>
              <a:tblGrid>
                <a:gridCol w="1285883"/>
                <a:gridCol w="155764"/>
                <a:gridCol w="1154398"/>
                <a:gridCol w="1153650"/>
                <a:gridCol w="1301689"/>
                <a:gridCol w="2299826"/>
                <a:gridCol w="1364226"/>
              </a:tblGrid>
              <a:tr h="39818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Элементы знаний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Активность в группе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Результат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63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теория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формулы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способы решения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Оценка за 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мини 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контрольную работу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итоговая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8184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Самооценка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554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8184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Оценка группы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818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-----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----------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71539" y="5000637"/>
            <a:ext cx="650085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Желаю удачи у нас все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получится!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332656"/>
            <a:ext cx="7488832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500042"/>
            <a:ext cx="8286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1.</a:t>
            </a:r>
            <a:r>
              <a:rPr lang="en-US" sz="3200" dirty="0" smtClean="0">
                <a:solidFill>
                  <a:srgbClr val="002060"/>
                </a:solidFill>
                <a:latin typeface="Bodoni MT Black" pitchFamily="18" charset="0"/>
              </a:rPr>
              <a:t>2x</a:t>
            </a:r>
            <a:r>
              <a:rPr lang="en-US" sz="3200" baseline="30000" dirty="0" smtClean="0">
                <a:solidFill>
                  <a:srgbClr val="002060"/>
                </a:solidFill>
                <a:latin typeface="Bodoni MT Black" pitchFamily="18" charset="0"/>
              </a:rPr>
              <a:t>2</a:t>
            </a:r>
            <a:r>
              <a:rPr lang="en-US" sz="3200" dirty="0" smtClean="0">
                <a:solidFill>
                  <a:srgbClr val="002060"/>
                </a:solidFill>
                <a:latin typeface="Bodoni MT Black" pitchFamily="18" charset="0"/>
              </a:rPr>
              <a:t>+5x-7=0</a:t>
            </a:r>
            <a:endParaRPr lang="ru-RU" sz="3200" dirty="0" smtClean="0">
              <a:solidFill>
                <a:srgbClr val="002060"/>
              </a:solidFill>
            </a:endParaRPr>
          </a:p>
          <a:p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1214422"/>
            <a:ext cx="80724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2. </a:t>
            </a:r>
            <a:r>
              <a:rPr lang="en-US" sz="3200" dirty="0" smtClean="0">
                <a:solidFill>
                  <a:srgbClr val="002060"/>
                </a:solidFill>
                <a:latin typeface="Bodoni MT Black" pitchFamily="18" charset="0"/>
              </a:rPr>
              <a:t>3x</a:t>
            </a:r>
            <a:r>
              <a:rPr lang="en-US" sz="3200" baseline="30000" dirty="0" smtClean="0">
                <a:solidFill>
                  <a:srgbClr val="002060"/>
                </a:solidFill>
                <a:latin typeface="Bodoni MT Black" pitchFamily="18" charset="0"/>
              </a:rPr>
              <a:t>2</a:t>
            </a:r>
            <a:r>
              <a:rPr lang="en-US" sz="3200" dirty="0" smtClean="0">
                <a:solidFill>
                  <a:srgbClr val="002060"/>
                </a:solidFill>
                <a:latin typeface="Bodoni MT Black" pitchFamily="18" charset="0"/>
              </a:rPr>
              <a:t>-2x=0</a:t>
            </a:r>
            <a:endParaRPr lang="ru-RU" sz="3200" dirty="0" smtClean="0">
              <a:solidFill>
                <a:srgbClr val="002060"/>
              </a:solidFill>
            </a:endParaRPr>
          </a:p>
          <a:p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1928802"/>
            <a:ext cx="78581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3.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rgbClr val="002060"/>
                </a:solidFill>
                <a:latin typeface="Bodoni MT Black" pitchFamily="18" charset="0"/>
              </a:rPr>
              <a:t>6x+x</a:t>
            </a:r>
            <a:r>
              <a:rPr lang="en-US" sz="3200" baseline="30000" dirty="0" smtClean="0">
                <a:solidFill>
                  <a:srgbClr val="002060"/>
                </a:solidFill>
                <a:latin typeface="Bodoni MT Black" pitchFamily="18" charset="0"/>
              </a:rPr>
              <a:t>2</a:t>
            </a:r>
            <a:r>
              <a:rPr lang="en-US" sz="3200" dirty="0" smtClean="0">
                <a:solidFill>
                  <a:srgbClr val="002060"/>
                </a:solidFill>
                <a:latin typeface="Bodoni MT Black" pitchFamily="18" charset="0"/>
              </a:rPr>
              <a:t>-3=0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2571744"/>
            <a:ext cx="77867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4. </a:t>
            </a:r>
            <a:r>
              <a:rPr lang="en-US" sz="3200" dirty="0" smtClean="0">
                <a:solidFill>
                  <a:srgbClr val="002060"/>
                </a:solidFill>
                <a:latin typeface="Bodoni MT Black" pitchFamily="18" charset="0"/>
              </a:rPr>
              <a:t>x</a:t>
            </a:r>
            <a:r>
              <a:rPr lang="en-US" sz="3200" baseline="30000" dirty="0" smtClean="0">
                <a:solidFill>
                  <a:srgbClr val="002060"/>
                </a:solidFill>
                <a:latin typeface="Bodoni MT Black" pitchFamily="18" charset="0"/>
              </a:rPr>
              <a:t>2</a:t>
            </a:r>
            <a:r>
              <a:rPr lang="en-US" sz="3200" dirty="0" smtClean="0">
                <a:solidFill>
                  <a:srgbClr val="002060"/>
                </a:solidFill>
                <a:latin typeface="Bodoni MT Black" pitchFamily="18" charset="0"/>
              </a:rPr>
              <a:t>-8x-7=0</a:t>
            </a:r>
            <a:endParaRPr lang="ru-RU" sz="3200" dirty="0" smtClean="0">
              <a:solidFill>
                <a:srgbClr val="002060"/>
              </a:solidFill>
            </a:endParaRPr>
          </a:p>
          <a:p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14810" y="428604"/>
            <a:ext cx="857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ДА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14810" y="1214422"/>
            <a:ext cx="9813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НЕТ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6248" y="1928802"/>
            <a:ext cx="7858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ДА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143372" y="2643182"/>
            <a:ext cx="9813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НЕТ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28596" y="3286124"/>
            <a:ext cx="22365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doni MT Black" pitchFamily="18" charset="0"/>
                <a:ea typeface="Calibri" pitchFamily="34" charset="0"/>
                <a:cs typeface="Times New Roman" pitchFamily="18" charset="0"/>
              </a:rPr>
              <a:t>2x+x</a:t>
            </a:r>
            <a:r>
              <a:rPr kumimoji="0" lang="en-US" sz="3200" b="0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Bodoni MT Black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doni MT Black" pitchFamily="18" charset="0"/>
                <a:ea typeface="Calibri" pitchFamily="34" charset="0"/>
                <a:cs typeface="Times New Roman" pitchFamily="18" charset="0"/>
              </a:rPr>
              <a:t>=0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doni MT Black" pitchFamily="18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14810" y="3357562"/>
            <a:ext cx="761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ДА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8596" y="3929066"/>
            <a:ext cx="28488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6.</a:t>
            </a:r>
            <a:r>
              <a:rPr lang="en-US" sz="3200" dirty="0" smtClean="0">
                <a:solidFill>
                  <a:srgbClr val="002060"/>
                </a:solidFill>
                <a:latin typeface="Bodoni MT Black" pitchFamily="18" charset="0"/>
              </a:rPr>
              <a:t>125</a:t>
            </a:r>
            <a:r>
              <a:rPr lang="ru-RU" sz="3200" dirty="0" smtClean="0">
                <a:solidFill>
                  <a:srgbClr val="002060"/>
                </a:solidFill>
              </a:rPr>
              <a:t>+</a:t>
            </a:r>
            <a:r>
              <a:rPr lang="en-US" sz="3200" dirty="0" smtClean="0">
                <a:solidFill>
                  <a:srgbClr val="002060"/>
                </a:solidFill>
                <a:latin typeface="Bodoni MT Black" pitchFamily="18" charset="0"/>
              </a:rPr>
              <a:t>5x</a:t>
            </a:r>
            <a:r>
              <a:rPr lang="en-US" sz="3200" baseline="30000" dirty="0" smtClean="0">
                <a:solidFill>
                  <a:srgbClr val="002060"/>
                </a:solidFill>
                <a:latin typeface="Bodoni MT Black" pitchFamily="18" charset="0"/>
              </a:rPr>
              <a:t>2</a:t>
            </a:r>
            <a:r>
              <a:rPr lang="en-US" sz="3200" dirty="0" smtClean="0">
                <a:solidFill>
                  <a:srgbClr val="002060"/>
                </a:solidFill>
                <a:latin typeface="Bodoni MT Black" pitchFamily="18" charset="0"/>
              </a:rPr>
              <a:t>=0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214810" y="3929066"/>
            <a:ext cx="761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ДА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28596" y="4500570"/>
            <a:ext cx="276389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</a:t>
            </a:r>
            <a:r>
              <a:rPr lang="en-US" sz="3200" dirty="0" smtClean="0">
                <a:solidFill>
                  <a:srgbClr val="002060"/>
                </a:solidFill>
                <a:latin typeface="Bodoni MT Black" pitchFamily="18" charset="0"/>
              </a:rPr>
              <a:t>49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doni MT Black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en-US" sz="3200" b="0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Bodoni MT Black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doni MT Black" pitchFamily="18" charset="0"/>
                <a:ea typeface="Times New Roman" pitchFamily="18" charset="0"/>
                <a:cs typeface="Times New Roman" pitchFamily="18" charset="0"/>
              </a:rPr>
              <a:t>-81=0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doni MT Black" pitchFamily="18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14810" y="4500570"/>
            <a:ext cx="761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ДА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143108" y="5072074"/>
            <a:ext cx="224933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doni MT Black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en-US" sz="3200" b="0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Bodoni MT Black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doni MT Black" pitchFamily="18" charset="0"/>
                <a:ea typeface="Times New Roman" pitchFamily="18" charset="0"/>
                <a:cs typeface="Times New Roman" pitchFamily="18" charset="0"/>
              </a:rPr>
              <a:t>+4x=0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doni MT Black" pitchFamily="18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29124" y="5143512"/>
            <a:ext cx="9813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НЕТ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38069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+mn-lt"/>
              </a:rPr>
              <a:t>«Не рядом, а вместе! 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" y="357166"/>
            <a:ext cx="885828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Оценочный лист учащегося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по теме «Квадратные уравнения»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Ф.И.__________________________________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785926"/>
          <a:ext cx="8715436" cy="3247468"/>
        </p:xfrm>
        <a:graphic>
          <a:graphicData uri="http://schemas.openxmlformats.org/drawingml/2006/table">
            <a:tbl>
              <a:tblPr/>
              <a:tblGrid>
                <a:gridCol w="1285883"/>
                <a:gridCol w="155764"/>
                <a:gridCol w="1154398"/>
                <a:gridCol w="1153650"/>
                <a:gridCol w="1301689"/>
                <a:gridCol w="2299826"/>
                <a:gridCol w="1364226"/>
              </a:tblGrid>
              <a:tr h="39818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Элементы знаний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Активность в группе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Результат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63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теория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формулы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способы решения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Оценка за 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мини 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контрольную работу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итоговая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8184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Самооценка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554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8184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Оценка группы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818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-----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----------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71539" y="5000637"/>
            <a:ext cx="650085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Желаю удачи у нас все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получится!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68" y="357166"/>
            <a:ext cx="1785950" cy="1119630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Arial Black" pitchFamily="34" charset="0"/>
              </a:rPr>
              <a:t>«3»</a:t>
            </a:r>
            <a:endParaRPr lang="ru-RU" sz="5400" dirty="0"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285728"/>
            <a:ext cx="2428892" cy="142876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1857364"/>
            <a:ext cx="2428892" cy="1428760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3429000"/>
            <a:ext cx="2428892" cy="1428760"/>
          </a:xfrm>
          <a:prstGeom prst="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14744" y="2071678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latin typeface="Arial Black" pitchFamily="34" charset="0"/>
              </a:rPr>
              <a:t>«4»</a:t>
            </a:r>
            <a:endParaRPr lang="ru-RU" sz="5400" dirty="0"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14744" y="3714752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latin typeface="Arial Black" pitchFamily="34" charset="0"/>
              </a:rPr>
              <a:t>«5»</a:t>
            </a:r>
            <a:endParaRPr lang="ru-RU" sz="5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071678"/>
            <a:ext cx="8215370" cy="1928826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002060"/>
                </a:solidFill>
                <a:latin typeface="Arial Black" pitchFamily="34" charset="0"/>
              </a:rPr>
              <a:t>МОЛОДЦЫ!</a:t>
            </a:r>
            <a:endParaRPr lang="ru-RU" sz="96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1571612"/>
            <a:ext cx="842968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Спасибо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за урок!</a:t>
            </a:r>
            <a:endParaRPr kumimoji="0" lang="ru-RU" sz="9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 rot="21079967">
            <a:off x="220459" y="1670722"/>
            <a:ext cx="8250739" cy="225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Impact" pitchFamily="34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Impact" pitchFamily="34" charset="0"/>
                <a:ea typeface="+mj-ea"/>
                <a:cs typeface="+mj-cs"/>
              </a:rPr>
              <a:t>КВАДРАТНЫЕ УРАВНЕНИЯ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Impact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85794"/>
            <a:ext cx="8643998" cy="5786478"/>
          </a:xfrm>
          <a:solidFill>
            <a:schemeClr val="bg1"/>
          </a:solidFill>
        </p:spPr>
        <p:txBody>
          <a:bodyPr/>
          <a:lstStyle/>
          <a:p>
            <a:r>
              <a:rPr lang="ru-RU" dirty="0" err="1" smtClean="0">
                <a:solidFill>
                  <a:srgbClr val="0070C0"/>
                </a:solidFill>
              </a:rPr>
              <a:t>Ф.и._________________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1857364"/>
            <a:ext cx="4572000" cy="203132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</a:rPr>
              <a:t>без ошибок «5»</a:t>
            </a:r>
            <a:br>
              <a:rPr lang="ru-RU" sz="3600" dirty="0" smtClean="0">
                <a:solidFill>
                  <a:srgbClr val="0070C0"/>
                </a:solidFill>
              </a:rPr>
            </a:br>
            <a:r>
              <a:rPr lang="ru-RU" sz="3600" dirty="0" smtClean="0">
                <a:solidFill>
                  <a:srgbClr val="0070C0"/>
                </a:solidFill>
              </a:rPr>
              <a:t>1-2 ошибки «4»</a:t>
            </a:r>
            <a:br>
              <a:rPr lang="ru-RU" sz="3600" dirty="0" smtClean="0">
                <a:solidFill>
                  <a:srgbClr val="0070C0"/>
                </a:solidFill>
              </a:rPr>
            </a:br>
            <a:r>
              <a:rPr lang="ru-RU" sz="3600" dirty="0" smtClean="0">
                <a:solidFill>
                  <a:srgbClr val="0070C0"/>
                </a:solidFill>
              </a:rPr>
              <a:t>3-4 ошибки «3»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214290"/>
            <a:ext cx="7772400" cy="71438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latin typeface="Impact" pitchFamily="34" charset="0"/>
              </a:rPr>
              <a:t>ПРОГНОЗИРОВАНИЕ</a:t>
            </a:r>
            <a:endParaRPr lang="ru-RU" sz="40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7929586" y="357166"/>
            <a:ext cx="100013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4143372" y="1643050"/>
          <a:ext cx="4214842" cy="3934943"/>
        </p:xfrm>
        <a:graphic>
          <a:graphicData uri="http://schemas.openxmlformats.org/drawingml/2006/table">
            <a:tbl>
              <a:tblPr/>
              <a:tblGrid>
                <a:gridCol w="857256"/>
                <a:gridCol w="1643074"/>
                <a:gridCol w="1714512"/>
              </a:tblGrid>
              <a:tr h="4822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Impact" pitchFamily="34" charset="0"/>
                          <a:ea typeface="Calibri"/>
                          <a:cs typeface="Times New Roman"/>
                        </a:rPr>
                        <a:t>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Impact" pitchFamily="34" charset="0"/>
                          <a:ea typeface="Calibri"/>
                          <a:cs typeface="Times New Roman"/>
                        </a:rPr>
                        <a:t>+</a:t>
                      </a:r>
                      <a:endParaRPr lang="ru-RU" sz="3600" dirty="0">
                        <a:latin typeface="Impac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Impact" pitchFamily="34" charset="0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22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Impac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22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Impact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22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Impact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22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Impact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22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Impact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22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Impact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07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Impact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332656"/>
            <a:ext cx="7488832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500042"/>
            <a:ext cx="8358246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1.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ru-RU" sz="3200" dirty="0" smtClean="0">
                <a:solidFill>
                  <a:srgbClr val="002060"/>
                </a:solidFill>
              </a:rPr>
              <a:t>Уравнение вида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Bodoni MT Black" pitchFamily="18" charset="0"/>
              </a:rPr>
              <a:t>ax</a:t>
            </a:r>
            <a:r>
              <a:rPr lang="en-US" sz="3200" baseline="30000" dirty="0" smtClean="0">
                <a:solidFill>
                  <a:srgbClr val="002060"/>
                </a:solidFill>
                <a:latin typeface="Bodoni MT Black" pitchFamily="18" charset="0"/>
              </a:rPr>
              <a:t>2 </a:t>
            </a:r>
            <a:r>
              <a:rPr lang="en-US" sz="3200" dirty="0" smtClean="0">
                <a:solidFill>
                  <a:srgbClr val="002060"/>
                </a:solidFill>
                <a:latin typeface="Bodoni MT Black" pitchFamily="18" charset="0"/>
              </a:rPr>
              <a:t>+</a:t>
            </a:r>
            <a:r>
              <a:rPr lang="en-US" sz="3200" dirty="0" err="1" smtClean="0">
                <a:solidFill>
                  <a:srgbClr val="002060"/>
                </a:solidFill>
                <a:latin typeface="Bodoni MT Black" pitchFamily="18" charset="0"/>
              </a:rPr>
              <a:t>bx+c</a:t>
            </a:r>
            <a:r>
              <a:rPr lang="en-US" sz="3200" dirty="0" smtClean="0">
                <a:solidFill>
                  <a:srgbClr val="002060"/>
                </a:solidFill>
                <a:latin typeface="Bodoni MT Black" pitchFamily="18" charset="0"/>
              </a:rPr>
              <a:t>=0</a:t>
            </a:r>
            <a:r>
              <a:rPr lang="ru-RU" sz="3200" dirty="0" smtClean="0">
                <a:solidFill>
                  <a:srgbClr val="002060"/>
                </a:solidFill>
              </a:rPr>
              <a:t>, где </a:t>
            </a:r>
            <a:r>
              <a:rPr lang="ru-RU" sz="3200" dirty="0" err="1" smtClean="0">
                <a:solidFill>
                  <a:srgbClr val="002060"/>
                </a:solidFill>
              </a:rPr>
              <a:t>a</a:t>
            </a:r>
            <a:r>
              <a:rPr lang="ru-RU" sz="3200" dirty="0" smtClean="0">
                <a:solidFill>
                  <a:srgbClr val="002060"/>
                </a:solidFill>
              </a:rPr>
              <a:t>, </a:t>
            </a:r>
            <a:r>
              <a:rPr lang="ru-RU" sz="3200" dirty="0" err="1" smtClean="0">
                <a:solidFill>
                  <a:srgbClr val="002060"/>
                </a:solidFill>
              </a:rPr>
              <a:t>b</a:t>
            </a:r>
            <a:r>
              <a:rPr lang="ru-RU" sz="3200" dirty="0" smtClean="0">
                <a:solidFill>
                  <a:srgbClr val="002060"/>
                </a:solidFill>
              </a:rPr>
              <a:t>, </a:t>
            </a:r>
            <a:r>
              <a:rPr lang="ru-RU" sz="3200" dirty="0" err="1" smtClean="0">
                <a:solidFill>
                  <a:srgbClr val="002060"/>
                </a:solidFill>
              </a:rPr>
              <a:t>c</a:t>
            </a:r>
            <a:r>
              <a:rPr lang="ru-RU" sz="3200" dirty="0" smtClean="0">
                <a:solidFill>
                  <a:srgbClr val="002060"/>
                </a:solidFill>
              </a:rPr>
              <a:t> - заданные числа, </a:t>
            </a:r>
            <a:r>
              <a:rPr lang="ru-RU" sz="3200" dirty="0" err="1" smtClean="0">
                <a:solidFill>
                  <a:srgbClr val="002060"/>
                </a:solidFill>
              </a:rPr>
              <a:t>a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smtClean="0">
                <a:solidFill>
                  <a:srgbClr val="002060"/>
                </a:solidFill>
              </a:rPr>
              <a:t>≠ </a:t>
            </a:r>
            <a:r>
              <a:rPr lang="ru-RU" sz="3200" dirty="0" smtClean="0">
                <a:solidFill>
                  <a:srgbClr val="002060"/>
                </a:solidFill>
              </a:rPr>
              <a:t>0,</a:t>
            </a:r>
          </a:p>
          <a:p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</a:rPr>
              <a:t>x</a:t>
            </a:r>
            <a:r>
              <a:rPr lang="ru-RU" sz="3200" dirty="0" smtClean="0">
                <a:solidFill>
                  <a:srgbClr val="002060"/>
                </a:solidFill>
              </a:rPr>
              <a:t> - переменная, называется квадратным. 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071678"/>
            <a:ext cx="8358246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2. </a:t>
            </a:r>
            <a:r>
              <a:rPr lang="ru-RU" sz="3200" dirty="0" smtClean="0">
                <a:solidFill>
                  <a:srgbClr val="002060"/>
                </a:solidFill>
              </a:rPr>
              <a:t>Уравнение </a:t>
            </a:r>
            <a:r>
              <a:rPr lang="en-US" sz="3200" dirty="0" smtClean="0">
                <a:solidFill>
                  <a:srgbClr val="002060"/>
                </a:solidFill>
                <a:latin typeface="Bodoni MT Black" pitchFamily="18" charset="0"/>
              </a:rPr>
              <a:t>x</a:t>
            </a:r>
            <a:r>
              <a:rPr lang="en-US" sz="3200" baseline="30000" dirty="0" smtClean="0">
                <a:solidFill>
                  <a:srgbClr val="002060"/>
                </a:solidFill>
                <a:latin typeface="Bodoni MT Black" pitchFamily="18" charset="0"/>
              </a:rPr>
              <a:t>2</a:t>
            </a:r>
            <a:r>
              <a:rPr lang="en-US" sz="3200" dirty="0" smtClean="0">
                <a:solidFill>
                  <a:srgbClr val="002060"/>
                </a:solidFill>
                <a:latin typeface="Bodoni MT Black" pitchFamily="18" charset="0"/>
              </a:rPr>
              <a:t>=a</a:t>
            </a:r>
            <a:r>
              <a:rPr lang="ru-RU" sz="3200" dirty="0" smtClean="0">
                <a:solidFill>
                  <a:srgbClr val="002060"/>
                </a:solidFill>
              </a:rPr>
              <a:t>, где </a:t>
            </a:r>
            <a:r>
              <a:rPr lang="ru-RU" sz="3200" dirty="0" err="1" smtClean="0">
                <a:solidFill>
                  <a:srgbClr val="002060"/>
                </a:solidFill>
              </a:rPr>
              <a:t>a</a:t>
            </a:r>
            <a:r>
              <a:rPr lang="ru-RU" sz="3200" dirty="0" smtClean="0">
                <a:solidFill>
                  <a:srgbClr val="002060"/>
                </a:solidFill>
              </a:rPr>
              <a:t> &lt; 0, имеет два корня. 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2643182"/>
            <a:ext cx="8358246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3. </a:t>
            </a:r>
            <a:r>
              <a:rPr lang="ru-RU" sz="3200" dirty="0" smtClean="0">
                <a:solidFill>
                  <a:srgbClr val="002060"/>
                </a:solidFill>
              </a:rPr>
              <a:t>Уравнение вида </a:t>
            </a:r>
            <a:r>
              <a:rPr lang="en-US" sz="3200" dirty="0" smtClean="0">
                <a:solidFill>
                  <a:srgbClr val="002060"/>
                </a:solidFill>
                <a:latin typeface="Bodoni MT Black" pitchFamily="18" charset="0"/>
              </a:rPr>
              <a:t>ax</a:t>
            </a:r>
            <a:r>
              <a:rPr lang="en-US" sz="3200" baseline="30000" dirty="0" smtClean="0">
                <a:solidFill>
                  <a:srgbClr val="002060"/>
                </a:solidFill>
                <a:latin typeface="Bodoni MT Black" pitchFamily="18" charset="0"/>
              </a:rPr>
              <a:t>2 </a:t>
            </a:r>
            <a:r>
              <a:rPr lang="en-US" sz="3200" dirty="0" smtClean="0">
                <a:solidFill>
                  <a:srgbClr val="002060"/>
                </a:solidFill>
                <a:latin typeface="Bodoni MT Black" pitchFamily="18" charset="0"/>
              </a:rPr>
              <a:t>+c=0</a:t>
            </a:r>
            <a:r>
              <a:rPr lang="ru-RU" sz="3200" dirty="0" smtClean="0">
                <a:solidFill>
                  <a:srgbClr val="002060"/>
                </a:solidFill>
              </a:rPr>
              <a:t>, где a≠0, c≠0, называют полным квадратным уравнением.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3643314"/>
            <a:ext cx="8358246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4. </a:t>
            </a:r>
            <a:r>
              <a:rPr lang="ru-RU" sz="3200" dirty="0" smtClean="0">
                <a:solidFill>
                  <a:srgbClr val="002060"/>
                </a:solidFill>
              </a:rPr>
              <a:t>Квадратное уравнение имеет два корня, если дискриминант больше нуля.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572560" cy="128588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l"/>
            <a:r>
              <a:rPr lang="ru-RU" sz="1200" dirty="0" smtClean="0">
                <a:solidFill>
                  <a:srgbClr val="002060"/>
                </a:solidFill>
              </a:rPr>
              <a:t/>
            </a:r>
            <a:br>
              <a:rPr lang="ru-RU" sz="1200" dirty="0" smtClean="0">
                <a:solidFill>
                  <a:srgbClr val="002060"/>
                </a:solidFill>
              </a:rPr>
            </a:br>
            <a:r>
              <a:rPr lang="ru-RU" sz="1200" dirty="0" smtClean="0">
                <a:solidFill>
                  <a:srgbClr val="002060"/>
                </a:solidFill>
              </a:rPr>
              <a:t/>
            </a:r>
            <a:br>
              <a:rPr lang="ru-RU" sz="1200" dirty="0" smtClean="0">
                <a:solidFill>
                  <a:srgbClr val="002060"/>
                </a:solidFill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+mn-lt"/>
              </a:rPr>
              <a:t>5. </a:t>
            </a:r>
            <a:r>
              <a:rPr lang="ru-RU" sz="3600" dirty="0" smtClean="0">
                <a:solidFill>
                  <a:srgbClr val="002060"/>
                </a:solidFill>
                <a:latin typeface="+mn-lt"/>
              </a:rPr>
              <a:t>Уравнение вида </a:t>
            </a:r>
            <a:r>
              <a:rPr lang="en-US" sz="3600" dirty="0" smtClean="0">
                <a:solidFill>
                  <a:srgbClr val="002060"/>
                </a:solidFill>
                <a:latin typeface="Bodoni MT Black" pitchFamily="18" charset="0"/>
              </a:rPr>
              <a:t>x</a:t>
            </a:r>
            <a:r>
              <a:rPr lang="en-US" sz="3600" baseline="30000" dirty="0" smtClean="0">
                <a:solidFill>
                  <a:srgbClr val="002060"/>
                </a:solidFill>
                <a:latin typeface="Bodoni MT Black" pitchFamily="18" charset="0"/>
              </a:rPr>
              <a:t>2</a:t>
            </a:r>
            <a:r>
              <a:rPr lang="en-US" sz="3600" dirty="0" smtClean="0">
                <a:solidFill>
                  <a:srgbClr val="002060"/>
                </a:solidFill>
                <a:latin typeface="Bodoni MT Black" pitchFamily="18" charset="0"/>
              </a:rPr>
              <a:t>+bx+c=0</a:t>
            </a:r>
            <a:r>
              <a:rPr lang="ru-RU" sz="3600" dirty="0" smtClean="0">
                <a:solidFill>
                  <a:srgbClr val="002060"/>
                </a:solidFill>
                <a:latin typeface="+mn-lt"/>
              </a:rPr>
              <a:t>  называется приведенным квадратным уравнением. </a:t>
            </a:r>
            <a:r>
              <a:rPr lang="ru-RU" sz="1200" dirty="0" smtClean="0">
                <a:solidFill>
                  <a:srgbClr val="002060"/>
                </a:solidFill>
              </a:rPr>
              <a:t/>
            </a:r>
            <a:br>
              <a:rPr lang="ru-RU" sz="1200" dirty="0" smtClean="0">
                <a:solidFill>
                  <a:srgbClr val="002060"/>
                </a:solidFill>
              </a:rPr>
            </a:br>
            <a:r>
              <a:rPr lang="ru-RU" sz="1200" dirty="0" smtClean="0">
                <a:solidFill>
                  <a:srgbClr val="002060"/>
                </a:solidFill>
              </a:rPr>
              <a:t/>
            </a:r>
            <a:br>
              <a:rPr lang="ru-RU" sz="1200" dirty="0" smtClean="0">
                <a:solidFill>
                  <a:srgbClr val="002060"/>
                </a:solidFill>
              </a:rPr>
            </a:b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7158" y="1571612"/>
            <a:ext cx="857256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6. </a:t>
            </a:r>
            <a:r>
              <a:rPr lang="ru-RU" sz="3200" dirty="0" smtClean="0">
                <a:solidFill>
                  <a:srgbClr val="002060"/>
                </a:solidFill>
              </a:rPr>
              <a:t>Полное квадратное уравнение не имеет корней, если дискриминант больше нуля. 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158" y="2571744"/>
            <a:ext cx="8572560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7. </a:t>
            </a:r>
            <a:r>
              <a:rPr lang="ru-RU" sz="3200" dirty="0" smtClean="0">
                <a:solidFill>
                  <a:srgbClr val="002060"/>
                </a:solidFill>
              </a:rPr>
              <a:t>Полное квадратное уравнение имеет единственный корень, если дискриминант равен 0.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14282" y="1571612"/>
            <a:ext cx="4357718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ru-RU" sz="3600" dirty="0" smtClean="0">
              <a:solidFill>
                <a:srgbClr val="0070C0"/>
              </a:solidFill>
            </a:endParaRPr>
          </a:p>
          <a:p>
            <a:r>
              <a:rPr lang="ru-RU" sz="3600" dirty="0" smtClean="0">
                <a:solidFill>
                  <a:srgbClr val="0070C0"/>
                </a:solidFill>
              </a:rPr>
              <a:t>без ошибок «5»</a:t>
            </a:r>
            <a:br>
              <a:rPr lang="ru-RU" sz="3600" dirty="0" smtClean="0">
                <a:solidFill>
                  <a:srgbClr val="0070C0"/>
                </a:solidFill>
              </a:rPr>
            </a:br>
            <a:r>
              <a:rPr lang="ru-RU" sz="3600" dirty="0" smtClean="0">
                <a:solidFill>
                  <a:srgbClr val="0070C0"/>
                </a:solidFill>
              </a:rPr>
              <a:t>1-2 ошибки «4»</a:t>
            </a:r>
            <a:br>
              <a:rPr lang="ru-RU" sz="3600" dirty="0" smtClean="0">
                <a:solidFill>
                  <a:srgbClr val="0070C0"/>
                </a:solidFill>
              </a:rPr>
            </a:br>
            <a:r>
              <a:rPr lang="ru-RU" sz="3600" dirty="0" smtClean="0">
                <a:solidFill>
                  <a:srgbClr val="0070C0"/>
                </a:solidFill>
              </a:rPr>
              <a:t>3-4 ошибки «3»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76672"/>
            <a:ext cx="8482862" cy="11430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2535" name="Овал 2"/>
          <p:cNvSpPr>
            <a:spLocks noChangeArrowheads="1"/>
          </p:cNvSpPr>
          <p:nvPr/>
        </p:nvSpPr>
        <p:spPr bwMode="auto">
          <a:xfrm>
            <a:off x="-3175" y="47625"/>
            <a:ext cx="133350" cy="104775"/>
          </a:xfrm>
          <a:prstGeom prst="ellipse">
            <a:avLst/>
          </a:prstGeom>
          <a:solidFill>
            <a:srgbClr val="4F81BD"/>
          </a:solidFill>
          <a:ln w="25400">
            <a:solidFill>
              <a:srgbClr val="243F6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Овал 3"/>
          <p:cNvSpPr>
            <a:spLocks noChangeArrowheads="1"/>
          </p:cNvSpPr>
          <p:nvPr/>
        </p:nvSpPr>
        <p:spPr bwMode="auto">
          <a:xfrm>
            <a:off x="-12700" y="55563"/>
            <a:ext cx="133350" cy="104775"/>
          </a:xfrm>
          <a:prstGeom prst="ellipse">
            <a:avLst/>
          </a:prstGeom>
          <a:solidFill>
            <a:srgbClr val="4F81BD"/>
          </a:solidFill>
          <a:ln w="25400">
            <a:solidFill>
              <a:srgbClr val="385D8A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3" name="Овал 4"/>
          <p:cNvSpPr>
            <a:spLocks noChangeArrowheads="1"/>
          </p:cNvSpPr>
          <p:nvPr/>
        </p:nvSpPr>
        <p:spPr bwMode="auto">
          <a:xfrm>
            <a:off x="-12700" y="53975"/>
            <a:ext cx="133350" cy="104775"/>
          </a:xfrm>
          <a:prstGeom prst="ellipse">
            <a:avLst/>
          </a:prstGeom>
          <a:solidFill>
            <a:srgbClr val="4F81BD"/>
          </a:solidFill>
          <a:ln w="25400">
            <a:solidFill>
              <a:srgbClr val="385D8A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Овал 6"/>
          <p:cNvSpPr>
            <a:spLocks noChangeArrowheads="1"/>
          </p:cNvSpPr>
          <p:nvPr/>
        </p:nvSpPr>
        <p:spPr bwMode="auto">
          <a:xfrm>
            <a:off x="-50800" y="44450"/>
            <a:ext cx="133350" cy="104775"/>
          </a:xfrm>
          <a:prstGeom prst="ellipse">
            <a:avLst/>
          </a:prstGeom>
          <a:solidFill>
            <a:srgbClr val="4F81BD"/>
          </a:solidFill>
          <a:ln w="25400">
            <a:solidFill>
              <a:srgbClr val="385D8A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1" name="Овал 7"/>
          <p:cNvSpPr>
            <a:spLocks noChangeArrowheads="1"/>
          </p:cNvSpPr>
          <p:nvPr/>
        </p:nvSpPr>
        <p:spPr bwMode="auto">
          <a:xfrm>
            <a:off x="-41275" y="42863"/>
            <a:ext cx="133350" cy="104775"/>
          </a:xfrm>
          <a:prstGeom prst="ellipse">
            <a:avLst/>
          </a:prstGeom>
          <a:solidFill>
            <a:srgbClr val="4F81BD"/>
          </a:solidFill>
          <a:ln w="25400">
            <a:solidFill>
              <a:srgbClr val="385D8A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0" name="Овал 8"/>
          <p:cNvSpPr>
            <a:spLocks noChangeArrowheads="1"/>
          </p:cNvSpPr>
          <p:nvPr/>
        </p:nvSpPr>
        <p:spPr bwMode="auto">
          <a:xfrm>
            <a:off x="-12700" y="50800"/>
            <a:ext cx="133350" cy="104775"/>
          </a:xfrm>
          <a:prstGeom prst="ellipse">
            <a:avLst/>
          </a:prstGeom>
          <a:solidFill>
            <a:srgbClr val="4F81BD"/>
          </a:solidFill>
          <a:ln w="25400">
            <a:solidFill>
              <a:srgbClr val="385D8A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29" name="Овал 9"/>
          <p:cNvSpPr>
            <a:spLocks noChangeArrowheads="1"/>
          </p:cNvSpPr>
          <p:nvPr/>
        </p:nvSpPr>
        <p:spPr bwMode="auto">
          <a:xfrm>
            <a:off x="-31750" y="30163"/>
            <a:ext cx="133350" cy="104775"/>
          </a:xfrm>
          <a:prstGeom prst="ellipse">
            <a:avLst/>
          </a:prstGeom>
          <a:solidFill>
            <a:srgbClr val="4F81BD"/>
          </a:solidFill>
          <a:ln w="25400">
            <a:solidFill>
              <a:srgbClr val="385D8A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500562" y="1571612"/>
          <a:ext cx="4214842" cy="4286280"/>
        </p:xfrm>
        <a:graphic>
          <a:graphicData uri="http://schemas.openxmlformats.org/drawingml/2006/table">
            <a:tbl>
              <a:tblPr/>
              <a:tblGrid>
                <a:gridCol w="857256"/>
                <a:gridCol w="1643074"/>
                <a:gridCol w="1714512"/>
              </a:tblGrid>
              <a:tr h="4822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Impact" pitchFamily="34" charset="0"/>
                          <a:ea typeface="Calibri"/>
                          <a:cs typeface="Times New Roman"/>
                        </a:rPr>
                        <a:t>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Impact" pitchFamily="34" charset="0"/>
                          <a:ea typeface="Calibri"/>
                          <a:cs typeface="Times New Roman"/>
                        </a:rPr>
                        <a:t>+</a:t>
                      </a:r>
                      <a:endParaRPr lang="ru-RU" sz="3600" dirty="0">
                        <a:latin typeface="Impac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Impact" pitchFamily="34" charset="0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22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Impac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22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Impact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22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Impact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56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Impact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0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Impact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95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Impact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Impact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643042" y="500042"/>
            <a:ext cx="53578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latin typeface="Impact" pitchFamily="34" charset="0"/>
              </a:rPr>
              <a:t>ПРОВЕРКА</a:t>
            </a:r>
            <a:endParaRPr lang="ru-RU" sz="40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000760" y="2214554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715272" y="2714620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715272" y="3214686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929322" y="3714752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929322" y="4286256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715272" y="4786322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000760" y="5357826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14" idx="5"/>
            <a:endCxn id="15" idx="1"/>
          </p:cNvCxnSpPr>
          <p:nvPr/>
        </p:nvCxnSpPr>
        <p:spPr>
          <a:xfrm rot="16200000" flipH="1">
            <a:off x="6973840" y="1973188"/>
            <a:ext cx="196980" cy="1411426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16" idx="3"/>
            <a:endCxn id="17" idx="7"/>
          </p:cNvCxnSpPr>
          <p:nvPr/>
        </p:nvCxnSpPr>
        <p:spPr>
          <a:xfrm rot="5400000">
            <a:off x="6938121" y="2937601"/>
            <a:ext cx="196980" cy="1482864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17" idx="3"/>
            <a:endCxn id="18" idx="0"/>
          </p:cNvCxnSpPr>
          <p:nvPr/>
        </p:nvCxnSpPr>
        <p:spPr>
          <a:xfrm rot="16200000" flipH="1">
            <a:off x="5965041" y="4107660"/>
            <a:ext cx="205647" cy="15154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15" idx="4"/>
            <a:endCxn id="16" idx="0"/>
          </p:cNvCxnSpPr>
          <p:nvPr/>
        </p:nvCxnSpPr>
        <p:spPr>
          <a:xfrm rot="5400000">
            <a:off x="7893867" y="317896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18" idx="5"/>
            <a:endCxn id="19" idx="1"/>
          </p:cNvCxnSpPr>
          <p:nvPr/>
        </p:nvCxnSpPr>
        <p:spPr>
          <a:xfrm rot="16200000" flipH="1">
            <a:off x="6938121" y="4009171"/>
            <a:ext cx="196980" cy="1482864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stCxn id="19" idx="4"/>
            <a:endCxn id="20" idx="6"/>
          </p:cNvCxnSpPr>
          <p:nvPr/>
        </p:nvCxnSpPr>
        <p:spPr>
          <a:xfrm rot="5400000">
            <a:off x="7000892" y="4643446"/>
            <a:ext cx="357190" cy="150019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Овал 33"/>
          <p:cNvSpPr/>
          <p:nvPr/>
        </p:nvSpPr>
        <p:spPr>
          <a:xfrm>
            <a:off x="2714612" y="3929066"/>
            <a:ext cx="1071570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4290"/>
            <a:ext cx="8229600" cy="1000132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Impact" pitchFamily="34" charset="0"/>
              </a:rPr>
              <a:t>ЗАДАЧИ</a:t>
            </a:r>
            <a:endParaRPr lang="ru-RU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85720" y="1071546"/>
            <a:ext cx="8643998" cy="486287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1. В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ыработать умения решать квадратные уравнения.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2.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Уметь различать квадратные уравнения, неполные квадратные уравнения, приведенные квадратные уравнения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3. Закрепить формулы дискриминанта и корней квадратного уравнения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применение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теоремы Виета.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У нас все получится!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38069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+mn-lt"/>
              </a:rPr>
              <a:t>«Не рядом, а вместе! 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" y="357166"/>
            <a:ext cx="885828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Оценочный лист учащегося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по теме «Квадратные уравнения»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Ф.И.__________________________________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785926"/>
          <a:ext cx="8715436" cy="3247468"/>
        </p:xfrm>
        <a:graphic>
          <a:graphicData uri="http://schemas.openxmlformats.org/drawingml/2006/table">
            <a:tbl>
              <a:tblPr/>
              <a:tblGrid>
                <a:gridCol w="1285883"/>
                <a:gridCol w="155764"/>
                <a:gridCol w="1154398"/>
                <a:gridCol w="1153650"/>
                <a:gridCol w="1301689"/>
                <a:gridCol w="2299826"/>
                <a:gridCol w="1364226"/>
              </a:tblGrid>
              <a:tr h="39818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Элементы знаний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Активность в группе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Результат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63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теория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формулы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способы решения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Оценка за 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мини 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контрольную работу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итоговая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8184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Самооценка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554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8184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Оценка группы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818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-----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----------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71539" y="5000637"/>
            <a:ext cx="650085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Желаю удачи у нас все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получится!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4940312"/>
          </a:xfrm>
        </p:spPr>
        <p:txBody>
          <a:bodyPr>
            <a:normAutofit/>
          </a:bodyPr>
          <a:lstStyle/>
          <a:p>
            <a:r>
              <a:rPr lang="ru-RU" sz="5400" smtClean="0">
                <a:solidFill>
                  <a:srgbClr val="0070C0"/>
                </a:solidFill>
                <a:latin typeface="Impact" pitchFamily="34" charset="0"/>
              </a:rPr>
              <a:t>Работаем </a:t>
            </a:r>
            <a:r>
              <a:rPr lang="ru-RU" sz="5400" dirty="0" smtClean="0">
                <a:solidFill>
                  <a:srgbClr val="0070C0"/>
                </a:solidFill>
                <a:latin typeface="Impact" pitchFamily="34" charset="0"/>
              </a:rPr>
              <a:t>совместно, слушаем друг друга, выбираем нужный </a:t>
            </a:r>
            <a:r>
              <a:rPr lang="ru-RU" sz="5400" smtClean="0">
                <a:solidFill>
                  <a:srgbClr val="0070C0"/>
                </a:solidFill>
                <a:latin typeface="Impact" pitchFamily="34" charset="0"/>
              </a:rPr>
              <a:t>вариант.</a:t>
            </a:r>
            <a:endParaRPr lang="ru-RU" sz="5400" dirty="0">
              <a:solidFill>
                <a:srgbClr val="0070C0"/>
              </a:soli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1013</TotalTime>
  <Words>393</Words>
  <Application>Microsoft Office PowerPoint</Application>
  <PresentationFormat>Экран (4:3)</PresentationFormat>
  <Paragraphs>120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«УЧИТЬСЯ МОЖНО САМОМУ И УЧИТЬСЯ ДРУГ У ДРУГА»</vt:lpstr>
      <vt:lpstr>Презентация PowerPoint</vt:lpstr>
      <vt:lpstr>Ф.и._________________  </vt:lpstr>
      <vt:lpstr>Презентация PowerPoint</vt:lpstr>
      <vt:lpstr>  5. Уравнение вида x2+bx+c=0  называется приведенным квадратным уравнением.   </vt:lpstr>
      <vt:lpstr>    </vt:lpstr>
      <vt:lpstr>ЗАДАЧИ</vt:lpstr>
      <vt:lpstr>«Не рядом, а вместе! »  </vt:lpstr>
      <vt:lpstr>Работаем совместно, слушаем друг друга, выбираем нужный вариант.</vt:lpstr>
      <vt:lpstr>«Не рядом, а вместе! »  </vt:lpstr>
      <vt:lpstr>Презентация PowerPoint</vt:lpstr>
      <vt:lpstr>«Не рядом, а вместе! »  </vt:lpstr>
      <vt:lpstr>«3»</vt:lpstr>
      <vt:lpstr>МОЛОДЦЫ!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Юля</cp:lastModifiedBy>
  <cp:revision>83</cp:revision>
  <cp:lastPrinted>2015-03-04T18:49:46Z</cp:lastPrinted>
  <dcterms:created xsi:type="dcterms:W3CDTF">2013-07-29T17:42:42Z</dcterms:created>
  <dcterms:modified xsi:type="dcterms:W3CDTF">2015-03-04T18:49:52Z</dcterms:modified>
</cp:coreProperties>
</file>