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</p:sldMasterIdLst>
  <p:sldIdLst>
    <p:sldId id="285" r:id="rId3"/>
    <p:sldId id="286" r:id="rId4"/>
    <p:sldId id="262" r:id="rId5"/>
    <p:sldId id="263" r:id="rId6"/>
    <p:sldId id="264" r:id="rId7"/>
    <p:sldId id="265" r:id="rId8"/>
    <p:sldId id="266" r:id="rId9"/>
    <p:sldId id="279" r:id="rId10"/>
    <p:sldId id="280" r:id="rId11"/>
    <p:sldId id="289" r:id="rId12"/>
    <p:sldId id="267" r:id="rId13"/>
    <p:sldId id="281" r:id="rId14"/>
    <p:sldId id="268" r:id="rId15"/>
    <p:sldId id="278" r:id="rId16"/>
    <p:sldId id="269" r:id="rId17"/>
    <p:sldId id="259" r:id="rId18"/>
    <p:sldId id="260" r:id="rId19"/>
    <p:sldId id="270" r:id="rId20"/>
    <p:sldId id="275" r:id="rId21"/>
    <p:sldId id="294" r:id="rId22"/>
    <p:sldId id="256" r:id="rId23"/>
    <p:sldId id="257" r:id="rId24"/>
    <p:sldId id="271" r:id="rId25"/>
    <p:sldId id="273" r:id="rId26"/>
    <p:sldId id="282" r:id="rId27"/>
    <p:sldId id="295" r:id="rId28"/>
    <p:sldId id="283" r:id="rId29"/>
    <p:sldId id="291" r:id="rId30"/>
    <p:sldId id="261" r:id="rId31"/>
    <p:sldId id="272" r:id="rId32"/>
    <p:sldId id="287" r:id="rId33"/>
    <p:sldId id="284" r:id="rId34"/>
    <p:sldId id="296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6600"/>
    <a:srgbClr val="FF6600"/>
    <a:srgbClr val="CC3300"/>
    <a:srgbClr val="FF0000"/>
    <a:srgbClr val="C30A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B5F75-48C3-46CE-BECA-78E00A533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5B553-C3C4-4646-B175-4D767F5BD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7BD82-9991-430B-BD7D-F0B6B406F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B6BFD-911D-4D18-AF9F-DC17CFB8D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E285B-D1AB-416F-89A7-E0701AA8E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3B851-5C15-4B0D-B8EC-1FD0667C8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C2241-D134-4978-B323-F0B15397B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44A4B-FDFA-4AB7-AF1C-0E707096D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0EBE0-2535-4B09-AB31-5ACE8DC48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C0DE6-7038-4483-BABB-C58979E3A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60126-48B1-4A4D-AA1D-9E0F9EB25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3C6F4-9AFD-454F-8519-D323B6EBE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2B783-FF61-4260-A4AC-72BDB36DA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AD043-46C6-41CF-9971-3ADCA575D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3269E-A12C-42C9-B47A-A512583A6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558AA-E17B-46BB-9F2C-7E87E6EBB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34E29-7773-4A25-8ED1-B731414FA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EAEFF-B2B2-48FB-8460-4E553CF65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F6E4D-C4CC-4C52-B7A8-9DF365763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F9DE6-C041-49FB-8A50-A505578E6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303B3-7623-4FEA-BE24-D02461D33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E3BE1-7739-4AD8-80C8-C0B7695AC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BBACE-6A5F-4C62-A3B1-4B4B02FED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A341E-C580-4B1D-B0E0-80FAB44FB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30A05"/>
            </a:gs>
            <a:gs pos="50000">
              <a:srgbClr val="ECB0AF"/>
            </a:gs>
            <a:gs pos="100000">
              <a:srgbClr val="C30A0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CAA73BC7-53E9-412F-8B48-402D0782B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98" r:id="rId2"/>
    <p:sldLayoutId id="2147483697" r:id="rId3"/>
    <p:sldLayoutId id="2147483696" r:id="rId4"/>
    <p:sldLayoutId id="2147483695" r:id="rId5"/>
    <p:sldLayoutId id="2147483694" r:id="rId6"/>
    <p:sldLayoutId id="2147483693" r:id="rId7"/>
    <p:sldLayoutId id="2147483692" r:id="rId8"/>
    <p:sldLayoutId id="2147483691" r:id="rId9"/>
    <p:sldLayoutId id="2147483690" r:id="rId10"/>
    <p:sldLayoutId id="2147483689" r:id="rId11"/>
    <p:sldLayoutId id="214748368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B75FE19A-FC49-4A58-AD00-147F31F62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09" r:id="rId3"/>
    <p:sldLayoutId id="2147483708" r:id="rId4"/>
    <p:sldLayoutId id="2147483707" r:id="rId5"/>
    <p:sldLayoutId id="2147483706" r:id="rId6"/>
    <p:sldLayoutId id="2147483705" r:id="rId7"/>
    <p:sldLayoutId id="2147483704" r:id="rId8"/>
    <p:sldLayoutId id="2147483703" r:id="rId9"/>
    <p:sldLayoutId id="2147483702" r:id="rId10"/>
    <p:sldLayoutId id="2147483701" r:id="rId11"/>
    <p:sldLayoutId id="21474837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2;&#1057;&#1077;%20&#1082;%20&#1091;&#1088;&#1086;&#1082;&#1091;%20&#1052;&#1091;&#1078;&#1077;&#1089;&#1090;&#1074;&#1086;%20&#1085;&#1086;&#1074;&#1086;&#1077;\&#1057;%20&#1095;&#1077;&#1075;&#1086;%20&#1085;&#1072;&#1095;&#1080;&#1085;&#1074;&#1077;&#1090;&#1089;&#1103;%20&#1056;&#1086;&#1076;&#1080;&#1085;&#1072;%20&#1052;.%20&#1041;&#1077;&#1088;&#1085;&#1077;&#1089;.mp3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9.xml"/><Relationship Id="rId1" Type="http://schemas.openxmlformats.org/officeDocument/2006/relationships/audio" Target="file:///E:\&#1042;&#1057;&#1077;%20&#1082;%20&#1091;&#1088;&#1086;&#1082;&#1091;%20&#1052;&#1091;&#1078;&#1077;&#1089;&#1090;&#1074;&#1086;%20&#1085;&#1086;&#1074;&#1086;&#1077;\&#1058;&#1072;&#1085;&#1077;&#1094;%20&#1089;&#1085;&#1077;&#1078;&#1080;&#1085;&#1086;&#1082;\marry_christmas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User\Desktop\&#1089;&#1090;&#1080;&#1093;%20&#1052;&#1091;&#1078;&#1077;&#1089;&#1090;&#1074;&#1086;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User\Desktop\&#1041;&#1083;&#1086;&#1082;&#1072;&#1076;&#1072;%20&#1051;&#1077;&#1085;&#1080;&#1085;&#1075;&#1088;&#1072;&#1076;&#1072;3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era.ru/stixiya/authors/axmatova/all.html" TargetMode="External"/><Relationship Id="rId2" Type="http://schemas.openxmlformats.org/officeDocument/2006/relationships/hyperlink" Target="http://ru.wikipedia.org/wik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dirty="0" smtClean="0"/>
              <a:t>Филиал №1 МБОУ «Первомайская средняя общеобразовательная школа» в селе </a:t>
            </a:r>
            <a:r>
              <a:rPr lang="ru-RU" sz="2000" dirty="0" err="1" smtClean="0"/>
              <a:t>Старосеславино</a:t>
            </a:r>
            <a:r>
              <a:rPr lang="ru-RU" sz="2000" dirty="0" smtClean="0"/>
              <a:t> Первомайского </a:t>
            </a:r>
            <a:r>
              <a:rPr lang="ru-RU" sz="2000" dirty="0" smtClean="0"/>
              <a:t> муниципального округа Тамбовской </a:t>
            </a:r>
            <a:r>
              <a:rPr lang="ru-RU" sz="2000" dirty="0" smtClean="0"/>
              <a:t>области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Урок-презентация по литературному чтению в  4 «Т» классе на тему</a:t>
            </a:r>
          </a:p>
          <a:p>
            <a:pPr eaLnBrk="1" hangingPunct="1">
              <a:buFontTx/>
              <a:buNone/>
            </a:pPr>
            <a:r>
              <a:rPr lang="ru-RU" sz="4000" smtClean="0"/>
              <a:t>«Прошла по земле война.           А. Ахматова «Мужество»</a:t>
            </a:r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Составитель: Козлова Людмила Николаевна – учитель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-1526" b="-1526"/>
          <a:stretch>
            <a:fillRect/>
          </a:stretch>
        </p:blipFill>
        <p:spPr bwMode="auto">
          <a:xfrm>
            <a:off x="-22225" y="-242888"/>
            <a:ext cx="9166225" cy="730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48688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55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1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7891" name="Picture 4" descr="Я помню я горжу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Памятник неизвестному солдату</a:t>
            </a:r>
          </a:p>
        </p:txBody>
      </p:sp>
      <p:pic>
        <p:nvPicPr>
          <p:cNvPr id="38914" name="Picture 4" descr="Памятник неизвестному солдатк в парке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82688" y="6858000"/>
            <a:ext cx="23895050" cy="1979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 descr="Памятник неизвестному солдатк в парке"/>
          <p:cNvPicPr preferRelativeResize="0">
            <a:picLocks noGrp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image002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3513" y="258763"/>
            <a:ext cx="366871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0" y="58181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</a:rPr>
              <a:t>Шипилов Яков Петрович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smtClean="0"/>
              <a:t/>
            </a:r>
            <a:br>
              <a:rPr lang="ru-RU" sz="6000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Поэты о Великой Отечественной войне</a:t>
            </a:r>
            <a:r>
              <a:rPr lang="ru-RU" sz="6000" smtClean="0"/>
              <a:t/>
            </a:r>
            <a:br>
              <a:rPr lang="ru-RU" sz="6000" smtClean="0"/>
            </a:br>
            <a:r>
              <a:rPr lang="ru-RU" sz="6000" smtClean="0"/>
              <a:t>  </a:t>
            </a:r>
            <a:br>
              <a:rPr lang="ru-RU" sz="6000" smtClean="0"/>
            </a:br>
            <a:endParaRPr lang="ru-RU" sz="6000" smtClean="0"/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Произведения поэтов о Великой Отечественной войне прославляют мужество и героизм тех, кто отстоял нашу землю в грозные годы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Прошла по земле война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41987" name="Picture 4" descr="19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714500"/>
            <a:ext cx="778668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tx1"/>
                </a:solidFill>
              </a:rPr>
              <a:t>Анна Ахматова</a:t>
            </a:r>
            <a:br>
              <a:rPr lang="ru-RU" sz="4000" smtClean="0">
                <a:solidFill>
                  <a:schemeClr val="tx1"/>
                </a:solidFill>
              </a:rPr>
            </a:br>
            <a:r>
              <a:rPr lang="ru-RU" sz="4000" smtClean="0"/>
              <a:t>1889-1966</a:t>
            </a:r>
          </a:p>
        </p:txBody>
      </p:sp>
      <p:pic>
        <p:nvPicPr>
          <p:cNvPr id="43010" name="Picture 8" descr="ахматова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557338"/>
            <a:ext cx="3384550" cy="4824412"/>
          </a:xfrm>
        </p:spPr>
      </p:pic>
      <p:pic>
        <p:nvPicPr>
          <p:cNvPr id="43011" name="Picture 14" descr="ахматова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1638" y="1557338"/>
            <a:ext cx="2087562" cy="2303462"/>
          </a:xfrm>
        </p:spPr>
      </p:pic>
      <p:pic>
        <p:nvPicPr>
          <p:cNvPr id="43012" name="Picture 15" descr="ахматова 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300788" y="4076700"/>
            <a:ext cx="2016125" cy="2374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gency FB" pitchFamily="34" charset="0"/>
              </a:rPr>
              <a:t>Анна Ахматова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600" b="1" smtClean="0">
                <a:solidFill>
                  <a:srgbClr val="000066"/>
                </a:solidFill>
              </a:rPr>
              <a:t>    Родилась 11 июня 1889 года. Настоящая фамилия-Горенко, Ахматова-фамилия бабушки. Первые стихи написала в 11 лет. Вышла замуж за известного поэта Николая Гумилёва. Судьба уготовила Анне тяжкие испытания: её мужа Гумилёва арестовали и расстреляли, стихи поэтессы запрещали печатать, в 1935 году арестовали её сына. После войны Ахматову исключили из Союза писателей. Лишь в последние годы жизни её стали издавать. К ней пришли слава и известность. Умерла Ахматова 5 марта 1966 года в подмосковном городе Домодедово.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59" name="Picture 4" descr="противотанковые е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714500"/>
            <a:ext cx="37846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 descr="Зенитные прожекто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928938"/>
            <a:ext cx="35718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000" smtClean="0"/>
              <a:t>                Физкультминутка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6000" smtClean="0"/>
              <a:t>С чего начинается Родина…</a:t>
            </a:r>
          </a:p>
        </p:txBody>
      </p:sp>
      <p:pic>
        <p:nvPicPr>
          <p:cNvPr id="5" name="С чего начинвется Родина М. Берн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0e4ca0a484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644900"/>
            <a:ext cx="12239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0888" y="3417888"/>
            <a:ext cx="23812" cy="2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0888" y="3417888"/>
            <a:ext cx="23812" cy="2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0e4ca0a484e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2420938"/>
            <a:ext cx="1223963" cy="1150937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</p:spPr>
      </p:pic>
      <p:pic>
        <p:nvPicPr>
          <p:cNvPr id="10249" name="Picture 9" descr="0e4ca0a484e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5157788"/>
            <a:ext cx="1223962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0e4ca0a484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1916113"/>
            <a:ext cx="12239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0e4ca0a484e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5157788"/>
            <a:ext cx="12255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0e4ca0a484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549275"/>
            <a:ext cx="1223962" cy="1152525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</p:spPr>
      </p:pic>
      <p:pic>
        <p:nvPicPr>
          <p:cNvPr id="10253" name="Picture 13" descr="0e4ca0a484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3375"/>
            <a:ext cx="12239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marry_christm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50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3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3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3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3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5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5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5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6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6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5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2.22222E-6 L -0.00782 -0.28356 " pathEditMode="relative" ptsTypes="AA">
                                      <p:cBhvr>
                                        <p:cTn id="6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7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3.7037E-7 L 0.29132 -0.0421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23628 0.15741 " pathEditMode="relative" ptsTypes="AA">
                                      <p:cBhvr>
                                        <p:cTn id="74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07407E-6 L -0.07882 0.3150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82 -1.11111E-6 L -0.32292 -0.01065 " pathEditMode="relative" ptsTypes="AA">
                                      <p:cBhvr>
                                        <p:cTn id="80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99 0.00532 L -0.26007 -0.13125 " pathEditMode="relative" ptsTypes="AA">
                                      <p:cBhvr>
                                        <p:cTn id="83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85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3  0.011 0.08667  0.028 0.11333  C 0.028 0.11467  0.055 0.15067  0.055 0.14933  C 0.07 0.16933  0.079 0.19733  0.079 0.22667  C 0.079 0.28533  0.044 0.332  0 0.33333  C -0.044 0.332  -0.079 0.28533  -0.079 0.22667  C -0.079 0.19733  -0.07 0.16933  -0.055 0.14933  C -0.055 0.15067  -0.028 0.11467  -0.028 0.11333  C -0.011 0.08667  -0.001 0.04533  0 0  Z" pathEditMode="relative" ptsTypes="">
                                      <p:cBhvr>
                                        <p:cTn id="86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8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500"/>
                            </p:stCondLst>
                            <p:childTnLst>
                              <p:par>
                                <p:cTn id="9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9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0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3500"/>
                            </p:stCondLst>
                            <p:childTnLst>
                              <p:par>
                                <p:cTn id="10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5500"/>
                            </p:stCondLst>
                            <p:childTnLst>
                              <p:par>
                                <p:cTn id="10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7500"/>
                            </p:stCondLst>
                            <p:childTnLst>
                              <p:par>
                                <p:cTn id="1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625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65500"/>
                            </p:stCondLst>
                            <p:childTnLst>
                              <p:par>
                                <p:cTn id="1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685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3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3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71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745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77500"/>
                            </p:stCondLst>
                            <p:childTnLst>
                              <p:par>
                                <p:cTn id="1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79500"/>
                            </p:stCondLst>
                            <p:childTnLst>
                              <p:par>
                                <p:cTn id="1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22222E-6 L 0.22048 0.14699 " pathEditMode="relative" ptsTypes="AA">
                                      <p:cBhvr>
                                        <p:cTn id="15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81500"/>
                            </p:stCondLst>
                            <p:childTnLst>
                              <p:par>
                                <p:cTn id="1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L 0.25226 -0.01574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83500"/>
                            </p:stCondLst>
                            <p:childTnLst>
                              <p:par>
                                <p:cTn id="1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06302 -0.33611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85500"/>
                            </p:stCondLst>
                            <p:childTnLst>
                              <p:par>
                                <p:cTn id="1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5209 -0.16806 " pathEditMode="relative" ptsTypes="AA">
                                      <p:cBhvr>
                                        <p:cTn id="163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87500"/>
                            </p:stCondLst>
                            <p:childTnLst>
                              <p:par>
                                <p:cTn id="1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1.85185E-6 L -0.29133 0.06296 " pathEditMode="relative" ptsTypes="AA">
                                      <p:cBhvr>
                                        <p:cTn id="166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89500"/>
                            </p:stCondLst>
                            <p:childTnLst>
                              <p:par>
                                <p:cTn id="1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-0.0158 0.32546 " pathEditMode="relative" ptsTypes="AA">
                                      <p:cBhvr>
                                        <p:cTn id="169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91500"/>
                            </p:stCondLst>
                            <p:childTnLst>
                              <p:par>
                                <p:cTn id="17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C 0.06892 7.40741E-7 0.125 0.07477 0.125 0.16667 C 0.125 0.25856 0.06892 0.33333 -5.55556E-7 0.33333 C -0.06892 0.33333 -0.125 0.25856 -0.125 0.16667 C -0.125 0.07477 -0.06892 7.40741E-7 -5.55556E-7 7.40741E-7 Z " pathEditMode="relative" rAng="0" ptsTypes="fffff">
                                      <p:cBhvr>
                                        <p:cTn id="17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93500"/>
                            </p:stCondLst>
                            <p:childTnLst>
                              <p:par>
                                <p:cTn id="17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75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95500"/>
                            </p:stCondLst>
                            <p:childTnLst>
                              <p:par>
                                <p:cTn id="17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78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97500"/>
                            </p:stCondLst>
                            <p:childTnLst>
                              <p:par>
                                <p:cTn id="180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07407E-6 C 0.06875 4.07407E-6 0.12483 0.07476 0.12483 0.16666 C 0.12483 0.25856 0.06875 0.33333 -0.00017 0.33333 C -0.06909 0.33333 -0.12517 0.25856 -0.12517 0.16666 C -0.12517 0.07476 -0.06909 4.07407E-6 -0.00017 4.07407E-6 Z " pathEditMode="relative" rAng="0" ptsTypes="fffff">
                                      <p:cBhvr>
                                        <p:cTn id="181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99500"/>
                            </p:stCondLst>
                            <p:childTnLst>
                              <p:par>
                                <p:cTn id="18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C 0.06893 -3.33333E-6 0.125 0.07477 0.125 0.16667 C 0.125 0.25857 0.06893 0.33334 -3.88889E-6 0.33334 C -0.06892 0.33334 -0.125 0.25857 -0.125 0.16667 C -0.125 0.07477 -0.06892 -3.33333E-6 -3.88889E-6 -3.33333E-6 Z " pathEditMode="relative" rAng="0" ptsTypes="fffff">
                                      <p:cBhvr>
                                        <p:cTn id="184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101500"/>
                            </p:stCondLst>
                            <p:childTnLst>
                              <p:par>
                                <p:cTn id="18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87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3500"/>
                            </p:stCondLst>
                            <p:childTnLst>
                              <p:par>
                                <p:cTn id="18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2000" fill="hold"/>
                                        <p:tgtEl>
                                          <p:spTgt spid="102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05500"/>
                            </p:stCondLst>
                            <p:childTnLst>
                              <p:par>
                                <p:cTn id="19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106500"/>
                            </p:stCondLst>
                            <p:childTnLst>
                              <p:par>
                                <p:cTn id="19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107500"/>
                            </p:stCondLst>
                            <p:childTnLst>
                              <p:par>
                                <p:cTn id="20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108500"/>
                            </p:stCondLst>
                            <p:childTnLst>
                              <p:par>
                                <p:cTn id="21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109500"/>
                            </p:stCondLst>
                            <p:childTnLst>
                              <p:par>
                                <p:cTn id="216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10500"/>
                            </p:stCondLst>
                            <p:childTnLst>
                              <p:par>
                                <p:cTn id="2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111500"/>
                            </p:stCondLst>
                            <p:childTnLst>
                              <p:par>
                                <p:cTn id="228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3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0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8" dur="11775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WordArt 6"/>
          <p:cNvSpPr>
            <a:spLocks noChangeArrowheads="1" noChangeShapeType="1" noTextEdit="1"/>
          </p:cNvSpPr>
          <p:nvPr/>
        </p:nvSpPr>
        <p:spPr bwMode="auto">
          <a:xfrm>
            <a:off x="1187450" y="2349500"/>
            <a:ext cx="6624638" cy="23034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48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30A05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МУЖЕСТВО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76250"/>
            <a:ext cx="7772400" cy="1584325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800000"/>
                </a:solidFill>
                <a:latin typeface="Arial Narrow" pitchFamily="34" charset="0"/>
              </a:rPr>
              <a:t>МУЖЕСТВО-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49500"/>
            <a:ext cx="6400800" cy="37433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 </a:t>
            </a:r>
            <a:r>
              <a:rPr lang="ru-RU" sz="3600" smtClean="0">
                <a:solidFill>
                  <a:srgbClr val="000066"/>
                </a:solidFill>
                <a:latin typeface="Baskerville Old Face" pitchFamily="18" charset="0"/>
              </a:rPr>
              <a:t>спокойная храбрость, присутствие духа в опасности, в беде; душевная стойкость и смелость… </a:t>
            </a:r>
          </a:p>
          <a:p>
            <a:pPr eaLnBrk="1" hangingPunct="1">
              <a:lnSpc>
                <a:spcPct val="80000"/>
              </a:lnSpc>
            </a:pPr>
            <a:endParaRPr lang="ru-RU" sz="3600" smtClean="0">
              <a:solidFill>
                <a:srgbClr val="000066"/>
              </a:solidFill>
              <a:latin typeface="Baskerville Old Fac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(Современный толковый словарь русского языка Ефремовой</a:t>
            </a:r>
            <a:r>
              <a:rPr lang="ru-RU" sz="200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 мужестве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На протяжении всей многовековой истории человечества все народы мира превыше всего ценили верность Отечеству, мужество и отвагу героев, борющихся за торжество добра и справедливости.</a:t>
            </a:r>
          </a:p>
          <a:p>
            <a:pPr eaLnBrk="1" hangingPunct="1"/>
            <a:r>
              <a:rPr lang="ru-RU" sz="2800" smtClean="0"/>
              <a:t>Мужество считается одной из самых прекрасных черт характера человека. Мужественные люди во все времена вызывали у окружающих уважение и восхищение.</a:t>
            </a:r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688012"/>
          </a:xfrm>
        </p:spPr>
        <p:txBody>
          <a:bodyPr/>
          <a:lstStyle/>
          <a:p>
            <a:pPr eaLnBrk="1" hangingPunct="1"/>
            <a:r>
              <a:rPr lang="ru-RU" sz="2600" b="1" i="1" smtClean="0">
                <a:latin typeface="Berlin Sans FB" pitchFamily="34" charset="0"/>
              </a:rPr>
              <a:t>Было бы мужество — оружие всегда найдется. </a:t>
            </a:r>
          </a:p>
          <a:p>
            <a:pPr eaLnBrk="1" hangingPunct="1"/>
            <a:endParaRPr lang="ru-RU" sz="2600" b="1" i="1" smtClean="0">
              <a:latin typeface="Berlin Sans FB" pitchFamily="34" charset="0"/>
            </a:endParaRPr>
          </a:p>
          <a:p>
            <a:pPr eaLnBrk="1" hangingPunct="1"/>
            <a:r>
              <a:rPr lang="ru-RU" sz="2600" b="1" i="1" smtClean="0">
                <a:latin typeface="Berlin Sans FB" pitchFamily="34" charset="0"/>
              </a:rPr>
              <a:t>Бой не опасен, если ты мужеством красен.</a:t>
            </a:r>
          </a:p>
          <a:p>
            <a:pPr eaLnBrk="1" hangingPunct="1"/>
            <a:endParaRPr lang="ru-RU" sz="2600" b="1" i="1" smtClean="0">
              <a:latin typeface="Berlin Sans FB" pitchFamily="34" charset="0"/>
            </a:endParaRPr>
          </a:p>
          <a:p>
            <a:pPr eaLnBrk="1" hangingPunct="1"/>
            <a:r>
              <a:rPr lang="ru-RU" sz="2600" b="1" i="1" smtClean="0">
                <a:latin typeface="Berlin Sans FB" pitchFamily="34" charset="0"/>
              </a:rPr>
              <a:t>Хоть ростом маловат, да мужеством богат. </a:t>
            </a:r>
          </a:p>
          <a:p>
            <a:pPr eaLnBrk="1" hangingPunct="1"/>
            <a:endParaRPr lang="ru-RU" sz="2600" b="1" i="1" smtClean="0">
              <a:latin typeface="Berlin Sans FB" pitchFamily="34" charset="0"/>
            </a:endParaRPr>
          </a:p>
          <a:p>
            <a:pPr eaLnBrk="1" hangingPunct="1"/>
            <a:r>
              <a:rPr lang="ru-RU" sz="2600" b="1" i="1" smtClean="0">
                <a:latin typeface="Berlin Sans FB" pitchFamily="34" charset="0"/>
              </a:rPr>
              <a:t>Мужественно биться — победы добиться. </a:t>
            </a:r>
          </a:p>
          <a:p>
            <a:pPr eaLnBrk="1" hangingPunct="1"/>
            <a:endParaRPr lang="ru-RU" sz="2600" b="1" i="1" smtClean="0">
              <a:latin typeface="Berlin Sans FB" pitchFamily="34" charset="0"/>
            </a:endParaRPr>
          </a:p>
          <a:p>
            <a:pPr eaLnBrk="1" hangingPunct="1"/>
            <a:r>
              <a:rPr lang="ru-RU" sz="2600" b="1" i="1" smtClean="0">
                <a:latin typeface="Berlin Sans FB" pitchFamily="34" charset="0"/>
              </a:rPr>
              <a:t>Мужество рождается в борьбе.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000" smtClean="0"/>
              <a:t>Стихотворение «Мужество»</a:t>
            </a:r>
            <a:r>
              <a:rPr lang="ru-RU" smtClean="0"/>
              <a:t>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А. Ахматова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338" y="-12700"/>
            <a:ext cx="8605837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тих Мужество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6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5400" smtClean="0"/>
              <a:t>Блокадный Ленинград</a:t>
            </a:r>
          </a:p>
          <a:p>
            <a:pPr eaLnBrk="1" hangingPunct="1">
              <a:buFontTx/>
              <a:buNone/>
            </a:pPr>
            <a:r>
              <a:rPr lang="ru-RU" sz="5400" smtClean="0"/>
              <a:t>(08.09 1941 - 27.01.1944)</a:t>
            </a:r>
          </a:p>
          <a:p>
            <a:pPr eaLnBrk="1" hangingPunct="1">
              <a:buFontTx/>
              <a:buNone/>
            </a:pPr>
            <a:r>
              <a:rPr lang="ru-RU" sz="2800" smtClean="0"/>
              <a:t>Почти 900 дней жители города героически держали оборону города, выживая под непрерывными бомбардировками и обстрелами в сильнейший мороз и голод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338" y="-12700"/>
            <a:ext cx="8605837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Блокада Ленинграда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0"/>
            <a:ext cx="8643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6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6322" name="Picture 7" descr="фемид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765175"/>
            <a:ext cx="3024188" cy="4248150"/>
          </a:xfrm>
        </p:spPr>
      </p:pic>
      <p:pic>
        <p:nvPicPr>
          <p:cNvPr id="56323" name="Picture 8" descr="фемида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628775"/>
            <a:ext cx="3240088" cy="4608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4"/>
          <p:cNvSpPr txBox="1">
            <a:spLocks noChangeArrowheads="1"/>
          </p:cNvSpPr>
          <p:nvPr/>
        </p:nvSpPr>
        <p:spPr bwMode="auto">
          <a:xfrm>
            <a:off x="2895600" y="1171575"/>
            <a:ext cx="51768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/>
              <a:t>Родина</a:t>
            </a:r>
          </a:p>
          <a:p>
            <a:r>
              <a:rPr lang="ru-RU" sz="8000"/>
              <a:t>Отечество</a:t>
            </a:r>
          </a:p>
          <a:p>
            <a:r>
              <a:rPr lang="ru-RU" sz="8000"/>
              <a:t>Отчизна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Тест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Выберите черты, подходящие защитнику Родины: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трусость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патриотизм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слабость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решительность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смелость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безответственность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храбрость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находчивость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мужественность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Самопроверка</a:t>
            </a:r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патриотизм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решительность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смелость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храбрость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находчивость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мужественность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«Дерзайте Отчизну мужеством прославить!»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                      М. В. Ломоносов</a:t>
            </a:r>
          </a:p>
          <a:p>
            <a:pPr eaLnBrk="1" hangingPunct="1">
              <a:buFontTx/>
              <a:buNone/>
            </a:pPr>
            <a:r>
              <a:rPr lang="ru-RU" sz="2800" smtClean="0"/>
              <a:t>«Мужество воспитывается изо дня в день в упорном сопротивлении трудностям»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                       Н. А. Островский</a:t>
            </a:r>
          </a:p>
          <a:p>
            <a:pPr eaLnBrk="1" hangingPunct="1">
              <a:buFontTx/>
              <a:buNone/>
            </a:pPr>
            <a:r>
              <a:rPr lang="ru-RU" sz="2800" smtClean="0"/>
              <a:t>«Герой – это человек, который в решительный момент делает то, что нужно делать в интересах человеческого общества»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                          Ю. Фучик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ИСТОЧНИКИ: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C00000"/>
                </a:solidFill>
                <a:hlinkClick r:id="rId2"/>
              </a:rPr>
              <a:t>http://ru.wikipedia.org/wiki</a:t>
            </a:r>
            <a:endParaRPr lang="ru-RU" b="1" smtClean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b="1" smtClean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b="1" smtClean="0">
                <a:hlinkClick r:id="rId3"/>
              </a:rPr>
              <a:t>http://www.litera.ru/stixiya/authors/axmatova/all.html</a:t>
            </a:r>
            <a:endParaRPr lang="ru-RU" b="1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b="1" smtClean="0">
                <a:hlinkClick r:id="rId4"/>
              </a:rPr>
              <a:t>http://images.yandex.ru/yandsearch?text</a:t>
            </a:r>
            <a:endParaRPr lang="ru-RU" b="1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Русские воины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Жестокий враг на нашу землю часто нападал.</a:t>
            </a:r>
          </a:p>
          <a:p>
            <a:pPr eaLnBrk="1" hangingPunct="1">
              <a:buFontTx/>
              <a:buNone/>
            </a:pPr>
            <a:r>
              <a:rPr lang="ru-RU" smtClean="0"/>
              <a:t>Где только воин наш не воевал!</a:t>
            </a:r>
          </a:p>
          <a:p>
            <a:pPr eaLnBrk="1" hangingPunct="1">
              <a:buFontTx/>
              <a:buNone/>
            </a:pPr>
            <a:r>
              <a:rPr lang="ru-RU" smtClean="0"/>
              <a:t>В родных лесах и на родных полях,</a:t>
            </a:r>
          </a:p>
          <a:p>
            <a:pPr eaLnBrk="1" hangingPunct="1">
              <a:buFontTx/>
              <a:buNone/>
            </a:pPr>
            <a:r>
              <a:rPr lang="ru-RU" smtClean="0"/>
              <a:t>В степи, в пустыне, на воде, в горах.</a:t>
            </a:r>
          </a:p>
          <a:p>
            <a:pPr eaLnBrk="1" hangingPunct="1">
              <a:buFontTx/>
              <a:buNone/>
            </a:pPr>
            <a:r>
              <a:rPr lang="ru-RU" smtClean="0"/>
              <a:t>К нам с давних пор предания дошли,</a:t>
            </a:r>
          </a:p>
          <a:p>
            <a:pPr eaLnBrk="1" hangingPunct="1">
              <a:buFontTx/>
              <a:buNone/>
            </a:pPr>
            <a:r>
              <a:rPr lang="ru-RU" smtClean="0"/>
              <a:t>Как наши воины Отечество спасли.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Тема урока: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5400" smtClean="0"/>
              <a:t>«Прошла по земле война.</a:t>
            </a:r>
          </a:p>
          <a:p>
            <a:pPr eaLnBrk="1" hangingPunct="1">
              <a:buFontTx/>
              <a:buNone/>
            </a:pPr>
            <a:r>
              <a:rPr lang="ru-RU" sz="5400" smtClean="0"/>
              <a:t>А. Ахматова «Мужество»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 урока: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познакомить учащихся со стихами о Великой Отечественной войне, написанными во время войны и после войны; поговорить о мыслях и чувствах людей, прошедших через войну; воспитывать чувство патриотизма.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 урока: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познакомить детей с произведением Анны Ахматовой «Мужество»;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формировать представление учащихся о долге, мужестве, героизме;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развивать умение осмысливать лирическое произведение, определять средства художественной выразительности, используемые автором;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вызывать стремление воспитывать в себе волю, целеустремленность, мужественность.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«Мы всегда будем вспоминать, какие качества нашего народа помогли одолеть врага. Терпение. Мужество. Величайшая стойкость. Любовь к Отечеству. Пусть эти проверенные огнем войны качества всегда нам сопутствуют, и всегда победа будет за нами».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                               Г. К. Жуков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6000" smtClean="0"/>
              <a:t>        «Священная</a:t>
            </a:r>
          </a:p>
          <a:p>
            <a:pPr eaLnBrk="1" hangingPunct="1">
              <a:buFontTx/>
              <a:buNone/>
            </a:pPr>
            <a:endParaRPr lang="ru-RU" sz="6000" smtClean="0"/>
          </a:p>
          <a:p>
            <a:pPr eaLnBrk="1" hangingPunct="1">
              <a:buFontTx/>
              <a:buNone/>
            </a:pPr>
            <a:r>
              <a:rPr lang="ru-RU" sz="6000" smtClean="0"/>
              <a:t>            война»        </a:t>
            </a:r>
          </a:p>
          <a:p>
            <a:pPr eaLnBrk="1" hangingPunct="1">
              <a:buFontTx/>
              <a:buNone/>
            </a:pPr>
            <a:r>
              <a:rPr lang="ru-RU" sz="6000" smtClean="0"/>
              <a:t>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628</Words>
  <Application>Microsoft Office PowerPoint</Application>
  <PresentationFormat>Экран (4:3)</PresentationFormat>
  <Paragraphs>94</Paragraphs>
  <Slides>33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Оформление по умолчанию</vt:lpstr>
      <vt:lpstr>1_Оформление по умолчанию</vt:lpstr>
      <vt:lpstr>Филиал №1 МБОУ «Первомайская средняя общеобразовательная школа» в селе Старосеславино Первомайского  муниципального округа Тамбовской области</vt:lpstr>
      <vt:lpstr>Слайд 2</vt:lpstr>
      <vt:lpstr>Слайд 3</vt:lpstr>
      <vt:lpstr>Русские воины</vt:lpstr>
      <vt:lpstr>Тема урока:</vt:lpstr>
      <vt:lpstr>Цель урока:</vt:lpstr>
      <vt:lpstr>Задачи урока:</vt:lpstr>
      <vt:lpstr>Слайд 8</vt:lpstr>
      <vt:lpstr>Слайд 9</vt:lpstr>
      <vt:lpstr>Слайд 10</vt:lpstr>
      <vt:lpstr>Слайд 11</vt:lpstr>
      <vt:lpstr>Памятник неизвестному солдату</vt:lpstr>
      <vt:lpstr>Слайд 13</vt:lpstr>
      <vt:lpstr>  Поэты о Великой Отечественной войне    </vt:lpstr>
      <vt:lpstr>Прошла по земле война</vt:lpstr>
      <vt:lpstr>Анна Ахматова 1889-1966</vt:lpstr>
      <vt:lpstr>Анна Ахматова</vt:lpstr>
      <vt:lpstr>Слайд 18</vt:lpstr>
      <vt:lpstr>Слайд 19</vt:lpstr>
      <vt:lpstr>Слайд 20</vt:lpstr>
      <vt:lpstr>Слайд 21</vt:lpstr>
      <vt:lpstr>МУЖЕСТВО-</vt:lpstr>
      <vt:lpstr>О мужестве</vt:lpstr>
      <vt:lpstr>Слайд 24</vt:lpstr>
      <vt:lpstr>Слайд 25</vt:lpstr>
      <vt:lpstr>Слайд 26</vt:lpstr>
      <vt:lpstr>Слайд 27</vt:lpstr>
      <vt:lpstr>Слайд 28</vt:lpstr>
      <vt:lpstr>Слайд 29</vt:lpstr>
      <vt:lpstr>Тест</vt:lpstr>
      <vt:lpstr>Самопроверка</vt:lpstr>
      <vt:lpstr>Слайд 32</vt:lpstr>
      <vt:lpstr>ИСТОЧНИКИ: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And</cp:lastModifiedBy>
  <cp:revision>31</cp:revision>
  <dcterms:created xsi:type="dcterms:W3CDTF">2010-02-09T17:26:27Z</dcterms:created>
  <dcterms:modified xsi:type="dcterms:W3CDTF">2026-04-21T16:08:56Z</dcterms:modified>
</cp:coreProperties>
</file>