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7" r:id="rId3"/>
    <p:sldId id="258" r:id="rId4"/>
    <p:sldId id="306" r:id="rId5"/>
    <p:sldId id="308" r:id="rId6"/>
    <p:sldId id="260" r:id="rId7"/>
    <p:sldId id="309" r:id="rId8"/>
    <p:sldId id="310" r:id="rId9"/>
    <p:sldId id="261" r:id="rId10"/>
    <p:sldId id="311" r:id="rId11"/>
    <p:sldId id="312" r:id="rId12"/>
    <p:sldId id="313" r:id="rId13"/>
    <p:sldId id="314" r:id="rId14"/>
    <p:sldId id="264" r:id="rId15"/>
    <p:sldId id="315" r:id="rId16"/>
    <p:sldId id="316" r:id="rId17"/>
    <p:sldId id="263" r:id="rId18"/>
    <p:sldId id="317" r:id="rId19"/>
    <p:sldId id="319" r:id="rId20"/>
    <p:sldId id="320" r:id="rId21"/>
    <p:sldId id="267" r:id="rId22"/>
    <p:sldId id="322" r:id="rId23"/>
    <p:sldId id="268" r:id="rId24"/>
    <p:sldId id="323" r:id="rId25"/>
    <p:sldId id="324" r:id="rId26"/>
    <p:sldId id="269" r:id="rId27"/>
    <p:sldId id="325" r:id="rId28"/>
    <p:sldId id="326" r:id="rId29"/>
    <p:sldId id="327" r:id="rId30"/>
    <p:sldId id="328" r:id="rId31"/>
    <p:sldId id="270" r:id="rId32"/>
    <p:sldId id="329" r:id="rId33"/>
    <p:sldId id="330" r:id="rId34"/>
    <p:sldId id="271" r:id="rId35"/>
    <p:sldId id="331" r:id="rId36"/>
    <p:sldId id="332" r:id="rId37"/>
    <p:sldId id="272" r:id="rId38"/>
    <p:sldId id="333" r:id="rId39"/>
    <p:sldId id="334" r:id="rId40"/>
    <p:sldId id="274" r:id="rId41"/>
    <p:sldId id="335" r:id="rId42"/>
    <p:sldId id="336" r:id="rId43"/>
    <p:sldId id="262" r:id="rId44"/>
    <p:sldId id="337" r:id="rId45"/>
    <p:sldId id="338" r:id="rId46"/>
    <p:sldId id="265" r:id="rId47"/>
    <p:sldId id="339" r:id="rId48"/>
    <p:sldId id="340" r:id="rId49"/>
    <p:sldId id="266" r:id="rId50"/>
    <p:sldId id="341" r:id="rId51"/>
    <p:sldId id="273" r:id="rId52"/>
    <p:sldId id="259"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2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666" autoAdjust="0"/>
  </p:normalViewPr>
  <p:slideViewPr>
    <p:cSldViewPr>
      <p:cViewPr varScale="1">
        <p:scale>
          <a:sx n="79" d="100"/>
          <a:sy n="79" d="100"/>
        </p:scale>
        <p:origin x="173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E36C5B-D592-4CBF-9286-42A7F8AE79C5}" type="datetimeFigureOut">
              <a:rPr lang="ru-RU" smtClean="0"/>
              <a:t>20.05.2022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99CC79-AB4D-4664-8165-0E5947D3CAA7}" type="slidenum">
              <a:rPr lang="ru-RU" smtClean="0"/>
              <a:t>‹#›</a:t>
            </a:fld>
            <a:endParaRPr lang="ru-RU"/>
          </a:p>
        </p:txBody>
      </p:sp>
    </p:spTree>
    <p:extLst>
      <p:ext uri="{BB962C8B-B14F-4D97-AF65-F5344CB8AC3E}">
        <p14:creationId xmlns:p14="http://schemas.microsoft.com/office/powerpoint/2010/main" val="751547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gubkin.city/news/society/61665/"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первые дни после начала войны к военкоматам невозможно было подойти: их осаждали те, кто рвался на фронт. Особенно много было молодёжи: парни боялись, что врага разобьют быстро и они не успеют повоевать. </a:t>
            </a:r>
          </a:p>
        </p:txBody>
      </p:sp>
      <p:sp>
        <p:nvSpPr>
          <p:cNvPr id="4" name="Номер слайда 3"/>
          <p:cNvSpPr>
            <a:spLocks noGrp="1"/>
          </p:cNvSpPr>
          <p:nvPr>
            <p:ph type="sldNum" sz="quarter" idx="10"/>
          </p:nvPr>
        </p:nvSpPr>
        <p:spPr/>
        <p:txBody>
          <a:bodyPr/>
          <a:lstStyle/>
          <a:p>
            <a:fld id="{2499CC79-AB4D-4664-8165-0E5947D3CAA7}" type="slidenum">
              <a:rPr lang="ru-RU" smtClean="0"/>
              <a:t>6</a:t>
            </a:fld>
            <a:endParaRPr lang="ru-RU"/>
          </a:p>
        </p:txBody>
      </p:sp>
    </p:spTree>
    <p:extLst>
      <p:ext uri="{BB962C8B-B14F-4D97-AF65-F5344CB8AC3E}">
        <p14:creationId xmlns:p14="http://schemas.microsoft.com/office/powerpoint/2010/main" val="2877041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…Звание Героя Советского Союза получили более 11,5 тыс. человек. Одним из первых Героев Советского Союза стал красноармеец Дмитрий Овчаренко. 13 июля 1941 года в боях в районе Кишинёва при доставке боеприпасов его окружил отряд немцев из 50 человек. Хотя противнику удалось завладеть винтовкой, солдата, Овчаренко не растерялся и, выхватив из повозки топор, отрубил допрашивавшему его офицеру голову. Затем бросил в противника 3 гранаты, уничтожив 21 солдата. Остальные в панике разбежались. Затем он догнал второго офицера и также убил топором. Собрав у убитых документы и карты, вместе с грузом солдат прибыл в свою роту. Указом президиума Дмитрию Романовичу присвоено звание Героя Советского Союза с вручением ордена Ленина и медали «Золотая Звезда». В боях за освобождение Венгрии Овчаренко был тяжело ранен и скончался в госпитале в январе 1945 года.  </a:t>
            </a:r>
            <a:br>
              <a:rPr lang="ru-RU" dirty="0"/>
            </a:br>
            <a:r>
              <a:rPr lang="ru-RU" dirty="0"/>
              <a:t>Источник: </a:t>
            </a:r>
            <a:r>
              <a:rPr lang="ru-RU" dirty="0">
                <a:hlinkClick r:id="rId3"/>
              </a:rPr>
              <a:t>https://gubkin.city/news/society/61665/</a:t>
            </a:r>
            <a:endParaRPr lang="ru-RU" dirty="0"/>
          </a:p>
        </p:txBody>
      </p:sp>
      <p:sp>
        <p:nvSpPr>
          <p:cNvPr id="4" name="Номер слайда 3"/>
          <p:cNvSpPr>
            <a:spLocks noGrp="1"/>
          </p:cNvSpPr>
          <p:nvPr>
            <p:ph type="sldNum" sz="quarter" idx="10"/>
          </p:nvPr>
        </p:nvSpPr>
        <p:spPr/>
        <p:txBody>
          <a:bodyPr/>
          <a:lstStyle/>
          <a:p>
            <a:fld id="{2499CC79-AB4D-4664-8165-0E5947D3CAA7}" type="slidenum">
              <a:rPr lang="ru-RU" smtClean="0"/>
              <a:t>37</a:t>
            </a:fld>
            <a:endParaRPr lang="ru-RU"/>
          </a:p>
        </p:txBody>
      </p:sp>
    </p:spTree>
    <p:extLst>
      <p:ext uri="{BB962C8B-B14F-4D97-AF65-F5344CB8AC3E}">
        <p14:creationId xmlns:p14="http://schemas.microsoft.com/office/powerpoint/2010/main" val="3521269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 окончанию Великой Отечественной войны не было вручено около 3 млн наград. Кроме высокой ротации личного состава (кого-то перевели, кого-то – в лазарет, а многие погибли), причиной задержки стала банальная нехватка орденов и медалей. Их просто не успевали выпускать. К 1956 году вручили ещё около миллиона наград. Затем розыск, по сути, прекратился. Выдавали только при обращениях самих людей. За последующие десятилетия ещё около полумиллиона орденов и медалей нашли своих героев. Однако до сих пор не вручено порядка 400 тысяч наград.  </a:t>
            </a:r>
          </a:p>
        </p:txBody>
      </p:sp>
      <p:sp>
        <p:nvSpPr>
          <p:cNvPr id="4" name="Номер слайда 3"/>
          <p:cNvSpPr>
            <a:spLocks noGrp="1"/>
          </p:cNvSpPr>
          <p:nvPr>
            <p:ph type="sldNum" sz="quarter" idx="10"/>
          </p:nvPr>
        </p:nvSpPr>
        <p:spPr/>
        <p:txBody>
          <a:bodyPr/>
          <a:lstStyle/>
          <a:p>
            <a:fld id="{2499CC79-AB4D-4664-8165-0E5947D3CAA7}" type="slidenum">
              <a:rPr lang="ru-RU" smtClean="0"/>
              <a:t>40</a:t>
            </a:fld>
            <a:endParaRPr lang="ru-RU"/>
          </a:p>
        </p:txBody>
      </p:sp>
    </p:spTree>
    <p:extLst>
      <p:ext uri="{BB962C8B-B14F-4D97-AF65-F5344CB8AC3E}">
        <p14:creationId xmlns:p14="http://schemas.microsoft.com/office/powerpoint/2010/main" val="2999480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…Во время обороны Одессы бросили в бой 20 обшитых листами брони тракторов. Ставку сделали на психологический эффект: атака производилась в ночь с включенными фарами и сиренами, и румыны обратились в бегство. За этот «</a:t>
            </a:r>
            <a:r>
              <a:rPr lang="ru-RU" dirty="0" err="1"/>
              <a:t>психодел</a:t>
            </a:r>
            <a:r>
              <a:rPr lang="ru-RU" dirty="0"/>
              <a:t>», а также за то, что на эти машины часто устанавливались муляжи тяжёлых орудий, солдаты прозвали их НИ-1 – «На испуг». </a:t>
            </a:r>
          </a:p>
        </p:txBody>
      </p:sp>
      <p:sp>
        <p:nvSpPr>
          <p:cNvPr id="4" name="Номер слайда 3"/>
          <p:cNvSpPr>
            <a:spLocks noGrp="1"/>
          </p:cNvSpPr>
          <p:nvPr>
            <p:ph type="sldNum" sz="quarter" idx="10"/>
          </p:nvPr>
        </p:nvSpPr>
        <p:spPr/>
        <p:txBody>
          <a:bodyPr/>
          <a:lstStyle/>
          <a:p>
            <a:fld id="{2499CC79-AB4D-4664-8165-0E5947D3CAA7}" type="slidenum">
              <a:rPr lang="ru-RU" smtClean="0"/>
              <a:t>43</a:t>
            </a:fld>
            <a:endParaRPr lang="ru-RU"/>
          </a:p>
        </p:txBody>
      </p:sp>
    </p:spTree>
    <p:extLst>
      <p:ext uri="{BB962C8B-B14F-4D97-AF65-F5344CB8AC3E}">
        <p14:creationId xmlns:p14="http://schemas.microsoft.com/office/powerpoint/2010/main" val="997221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…Водители, перевозившие продукты и людей по Дороге жизни (удалось спасти полмиллиона человек), не закрывали двери, чтобы успеть выпрыгнуть, если машина начнет тонуть. Только в первую зиму под лед ушло около тысячи грузовиков. Легендарные "полуторки" поднимали со дна еще несколько десятилетий после окончания войны. А бронзовая копия ГАЗ стоит на берегу Ладожского озера как памятник подвигу на военно-автомобильной дороге №101. </a:t>
            </a:r>
          </a:p>
        </p:txBody>
      </p:sp>
      <p:sp>
        <p:nvSpPr>
          <p:cNvPr id="4" name="Номер слайда 3"/>
          <p:cNvSpPr>
            <a:spLocks noGrp="1"/>
          </p:cNvSpPr>
          <p:nvPr>
            <p:ph type="sldNum" sz="quarter" idx="10"/>
          </p:nvPr>
        </p:nvSpPr>
        <p:spPr/>
        <p:txBody>
          <a:bodyPr/>
          <a:lstStyle/>
          <a:p>
            <a:fld id="{2499CC79-AB4D-4664-8165-0E5947D3CAA7}" type="slidenum">
              <a:rPr lang="ru-RU" smtClean="0"/>
              <a:t>46</a:t>
            </a:fld>
            <a:endParaRPr lang="ru-RU"/>
          </a:p>
        </p:txBody>
      </p:sp>
    </p:spTree>
    <p:extLst>
      <p:ext uri="{BB962C8B-B14F-4D97-AF65-F5344CB8AC3E}">
        <p14:creationId xmlns:p14="http://schemas.microsoft.com/office/powerpoint/2010/main" val="1745824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…Гитлер своим главным врагом в СССР считал диктора Юрия Левитана. За его голову он объявил награду в 250 тысяч марок. </a:t>
            </a:r>
          </a:p>
        </p:txBody>
      </p:sp>
      <p:sp>
        <p:nvSpPr>
          <p:cNvPr id="4" name="Номер слайда 3"/>
          <p:cNvSpPr>
            <a:spLocks noGrp="1"/>
          </p:cNvSpPr>
          <p:nvPr>
            <p:ph type="sldNum" sz="quarter" idx="10"/>
          </p:nvPr>
        </p:nvSpPr>
        <p:spPr/>
        <p:txBody>
          <a:bodyPr/>
          <a:lstStyle/>
          <a:p>
            <a:fld id="{2499CC79-AB4D-4664-8165-0E5947D3CAA7}" type="slidenum">
              <a:rPr lang="ru-RU" smtClean="0"/>
              <a:t>49</a:t>
            </a:fld>
            <a:endParaRPr lang="ru-RU"/>
          </a:p>
        </p:txBody>
      </p:sp>
    </p:spTree>
    <p:extLst>
      <p:ext uri="{BB962C8B-B14F-4D97-AF65-F5344CB8AC3E}">
        <p14:creationId xmlns:p14="http://schemas.microsoft.com/office/powerpoint/2010/main" val="1252866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…За первый месяц войны Кремль «исчез» с лица Москвы. По плану маскировки звезды на башнях и кресты на соборах зачехлили, а купола соборов покрасили в черный цвет. По всему периметру Кремлевской стены построили трехмерные макеты жилых построек и за ними не просматривались зубцы. Часть Красной и Манежной площади и Александровский сад заполнились фанерными декорациями домов. Мавзолей стал трехэтажным, а от Боровицких ворот до Спасских насыпали песчаную дорогу, изображавшую шоссе.</a:t>
            </a:r>
          </a:p>
        </p:txBody>
      </p:sp>
      <p:sp>
        <p:nvSpPr>
          <p:cNvPr id="4" name="Номер слайда 3"/>
          <p:cNvSpPr>
            <a:spLocks noGrp="1"/>
          </p:cNvSpPr>
          <p:nvPr>
            <p:ph type="sldNum" sz="quarter" idx="10"/>
          </p:nvPr>
        </p:nvSpPr>
        <p:spPr/>
        <p:txBody>
          <a:bodyPr/>
          <a:lstStyle/>
          <a:p>
            <a:fld id="{2499CC79-AB4D-4664-8165-0E5947D3CAA7}" type="slidenum">
              <a:rPr lang="ru-RU" smtClean="0"/>
              <a:t>9</a:t>
            </a:fld>
            <a:endParaRPr lang="ru-RU"/>
          </a:p>
        </p:txBody>
      </p:sp>
    </p:spTree>
    <p:extLst>
      <p:ext uri="{BB962C8B-B14F-4D97-AF65-F5344CB8AC3E}">
        <p14:creationId xmlns:p14="http://schemas.microsoft.com/office/powerpoint/2010/main" val="3008218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партизанских отрядах и на фронтах воевало 300 тысяч советских детей и подростков.</a:t>
            </a:r>
          </a:p>
        </p:txBody>
      </p:sp>
      <p:sp>
        <p:nvSpPr>
          <p:cNvPr id="4" name="Номер слайда 3"/>
          <p:cNvSpPr>
            <a:spLocks noGrp="1"/>
          </p:cNvSpPr>
          <p:nvPr>
            <p:ph type="sldNum" sz="quarter" idx="10"/>
          </p:nvPr>
        </p:nvSpPr>
        <p:spPr/>
        <p:txBody>
          <a:bodyPr/>
          <a:lstStyle/>
          <a:p>
            <a:fld id="{2499CC79-AB4D-4664-8165-0E5947D3CAA7}" type="slidenum">
              <a:rPr lang="ru-RU" smtClean="0"/>
              <a:t>14</a:t>
            </a:fld>
            <a:endParaRPr lang="ru-RU"/>
          </a:p>
        </p:txBody>
      </p:sp>
    </p:spTree>
    <p:extLst>
      <p:ext uri="{BB962C8B-B14F-4D97-AF65-F5344CB8AC3E}">
        <p14:creationId xmlns:p14="http://schemas.microsoft.com/office/powerpoint/2010/main" val="813010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…Вяземский котёл – самое горькое поражение Красной Армии. Немецкая группа «Центр», прорываясь к Москве, в районе Вязьмы прорвала оборону советских войск и окружила 37 дивизий, 9 танковых бригад, 31 артиллерийского полка. Красная Армия потеряла 380 тысяч человек убитыми и ранеными, в плен попали свыше 600 тысяч человек. После войны по благословению </a:t>
            </a:r>
            <a:r>
              <a:rPr lang="ru-RU" dirty="0" err="1"/>
              <a:t>схиархимандрита</a:t>
            </a:r>
            <a:r>
              <a:rPr lang="ru-RU" dirty="0"/>
              <a:t> Михаила (</a:t>
            </a:r>
            <a:r>
              <a:rPr lang="ru-RU" dirty="0" err="1"/>
              <a:t>Балаева</a:t>
            </a:r>
            <a:r>
              <a:rPr lang="ru-RU" dirty="0"/>
              <a:t>), насельника Троице-Сергиевой лавры, участника боев за освобождение Вязьмы в марте 1943 года была написана первая икона, где советские воины изображены как мученики – «Одигитрия Вяземская ратная». </a:t>
            </a:r>
          </a:p>
        </p:txBody>
      </p:sp>
      <p:sp>
        <p:nvSpPr>
          <p:cNvPr id="4" name="Номер слайда 3"/>
          <p:cNvSpPr>
            <a:spLocks noGrp="1"/>
          </p:cNvSpPr>
          <p:nvPr>
            <p:ph type="sldNum" sz="quarter" idx="10"/>
          </p:nvPr>
        </p:nvSpPr>
        <p:spPr/>
        <p:txBody>
          <a:bodyPr/>
          <a:lstStyle/>
          <a:p>
            <a:fld id="{2499CC79-AB4D-4664-8165-0E5947D3CAA7}" type="slidenum">
              <a:rPr lang="ru-RU" smtClean="0"/>
              <a:t>17</a:t>
            </a:fld>
            <a:endParaRPr lang="ru-RU"/>
          </a:p>
        </p:txBody>
      </p:sp>
    </p:spTree>
    <p:extLst>
      <p:ext uri="{BB962C8B-B14F-4D97-AF65-F5344CB8AC3E}">
        <p14:creationId xmlns:p14="http://schemas.microsoft.com/office/powerpoint/2010/main" val="3129317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1941-1944 годах нацисты тысячами вывозили из СССР и Польши детей «нордической внешности» от двух месяцев до шести лет. Они попадали в детский концлагерь «Киндер КЦ» в Лодзи, где определяли их «расовую ценность». Прошедших отбор, подвергали «начальной германизации». Им давали новые имена, подделывали документы, заставляли говорить по-немецки, а затем отправляли в приюты «</a:t>
            </a:r>
            <a:r>
              <a:rPr lang="ru-RU" dirty="0" err="1"/>
              <a:t>Лебенсборн</a:t>
            </a:r>
            <a:r>
              <a:rPr lang="ru-RU" dirty="0"/>
              <a:t>» для усыновления. Далеко не все немецкие семьи знали о том, что усыновленные ими дети вовсе не «арийской крови». На родину вернулись только 2-3% похищенных детей, остальные выросли и состарились, считая себя немцами. </a:t>
            </a:r>
          </a:p>
        </p:txBody>
      </p:sp>
      <p:sp>
        <p:nvSpPr>
          <p:cNvPr id="4" name="Номер слайда 3"/>
          <p:cNvSpPr>
            <a:spLocks noGrp="1"/>
          </p:cNvSpPr>
          <p:nvPr>
            <p:ph type="sldNum" sz="quarter" idx="10"/>
          </p:nvPr>
        </p:nvSpPr>
        <p:spPr/>
        <p:txBody>
          <a:bodyPr/>
          <a:lstStyle/>
          <a:p>
            <a:fld id="{2499CC79-AB4D-4664-8165-0E5947D3CAA7}" type="slidenum">
              <a:rPr lang="ru-RU" smtClean="0"/>
              <a:t>21</a:t>
            </a:fld>
            <a:endParaRPr lang="ru-RU"/>
          </a:p>
        </p:txBody>
      </p:sp>
    </p:spTree>
    <p:extLst>
      <p:ext uri="{BB962C8B-B14F-4D97-AF65-F5344CB8AC3E}">
        <p14:creationId xmlns:p14="http://schemas.microsoft.com/office/powerpoint/2010/main" val="2637166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…Более 400 человек совершили подвиг, аналогичный подвигу Александра Матросова. </a:t>
            </a:r>
            <a:br>
              <a:rPr lang="ru-RU" dirty="0"/>
            </a:br>
            <a:endParaRPr lang="ru-RU" dirty="0"/>
          </a:p>
        </p:txBody>
      </p:sp>
      <p:sp>
        <p:nvSpPr>
          <p:cNvPr id="4" name="Номер слайда 3"/>
          <p:cNvSpPr>
            <a:spLocks noGrp="1"/>
          </p:cNvSpPr>
          <p:nvPr>
            <p:ph type="sldNum" sz="quarter" idx="10"/>
          </p:nvPr>
        </p:nvSpPr>
        <p:spPr/>
        <p:txBody>
          <a:bodyPr/>
          <a:lstStyle/>
          <a:p>
            <a:fld id="{2499CC79-AB4D-4664-8165-0E5947D3CAA7}" type="slidenum">
              <a:rPr lang="ru-RU" smtClean="0"/>
              <a:t>23</a:t>
            </a:fld>
            <a:endParaRPr lang="ru-RU"/>
          </a:p>
        </p:txBody>
      </p:sp>
    </p:spTree>
    <p:extLst>
      <p:ext uri="{BB962C8B-B14F-4D97-AF65-F5344CB8AC3E}">
        <p14:creationId xmlns:p14="http://schemas.microsoft.com/office/powerpoint/2010/main" val="149287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...80 тысяч советских офицеров – женщины. На фронтах по разным данным сражалось от 600 тысяч до миллиона представительниц слабого пола. Звание «Герой Советского Союза» получили 87 женщин. </a:t>
            </a:r>
          </a:p>
        </p:txBody>
      </p:sp>
      <p:sp>
        <p:nvSpPr>
          <p:cNvPr id="4" name="Номер слайда 3"/>
          <p:cNvSpPr>
            <a:spLocks noGrp="1"/>
          </p:cNvSpPr>
          <p:nvPr>
            <p:ph type="sldNum" sz="quarter" idx="10"/>
          </p:nvPr>
        </p:nvSpPr>
        <p:spPr/>
        <p:txBody>
          <a:bodyPr/>
          <a:lstStyle/>
          <a:p>
            <a:fld id="{2499CC79-AB4D-4664-8165-0E5947D3CAA7}" type="slidenum">
              <a:rPr lang="ru-RU" smtClean="0"/>
              <a:t>26</a:t>
            </a:fld>
            <a:endParaRPr lang="ru-RU"/>
          </a:p>
        </p:txBody>
      </p:sp>
    </p:spTree>
    <p:extLst>
      <p:ext uri="{BB962C8B-B14F-4D97-AF65-F5344CB8AC3E}">
        <p14:creationId xmlns:p14="http://schemas.microsoft.com/office/powerpoint/2010/main" val="3379509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…На фронтах служило свыше 60 тысяч собак. Четвероногие диверсанты пустили под откос десятки вражеских эшелонов. Псы-связисты доставили около 200 тысяч донесений. На санитарных упряжках четвероногие помощники вывезли с поля боя около 700 тысяч тяжелораненых. С помощью собак-саперов разминировано 303 города и населенных пункта. </a:t>
            </a:r>
          </a:p>
        </p:txBody>
      </p:sp>
      <p:sp>
        <p:nvSpPr>
          <p:cNvPr id="4" name="Номер слайда 3"/>
          <p:cNvSpPr>
            <a:spLocks noGrp="1"/>
          </p:cNvSpPr>
          <p:nvPr>
            <p:ph type="sldNum" sz="quarter" idx="10"/>
          </p:nvPr>
        </p:nvSpPr>
        <p:spPr/>
        <p:txBody>
          <a:bodyPr/>
          <a:lstStyle/>
          <a:p>
            <a:fld id="{2499CC79-AB4D-4664-8165-0E5947D3CAA7}" type="slidenum">
              <a:rPr lang="ru-RU" smtClean="0"/>
              <a:t>31</a:t>
            </a:fld>
            <a:endParaRPr lang="ru-RU"/>
          </a:p>
        </p:txBody>
      </p:sp>
    </p:spTree>
    <p:extLst>
      <p:ext uri="{BB962C8B-B14F-4D97-AF65-F5344CB8AC3E}">
        <p14:creationId xmlns:p14="http://schemas.microsoft.com/office/powerpoint/2010/main" val="2753790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a:t>"На войне, как на войне. Я солдат на фельдмаршала не меняю!".</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a:t>…Многие знают, что пленённого сына Сталина Якова Джугашвили немцы предлагали обменять на фельдмаршала Паулюса и что Сталин отказался. Но тот факт, что семью расстрелянного Якова после войны сослали, как семью военнопленного, известно не многим. Когда о ссылке сообщили Сталину, тот ответил, что так поступают с десятками тысяч семей военнопленных и исключения для семьи сына он не сделает. </a:t>
            </a:r>
            <a:endParaRPr lang="ru-RU" b="1" dirty="0"/>
          </a:p>
          <a:p>
            <a:endParaRPr lang="ru-RU" dirty="0"/>
          </a:p>
        </p:txBody>
      </p:sp>
      <p:sp>
        <p:nvSpPr>
          <p:cNvPr id="4" name="Номер слайда 3"/>
          <p:cNvSpPr>
            <a:spLocks noGrp="1"/>
          </p:cNvSpPr>
          <p:nvPr>
            <p:ph type="sldNum" sz="quarter" idx="10"/>
          </p:nvPr>
        </p:nvSpPr>
        <p:spPr/>
        <p:txBody>
          <a:bodyPr/>
          <a:lstStyle/>
          <a:p>
            <a:fld id="{2499CC79-AB4D-4664-8165-0E5947D3CAA7}" type="slidenum">
              <a:rPr lang="ru-RU" smtClean="0"/>
              <a:t>34</a:t>
            </a:fld>
            <a:endParaRPr lang="ru-RU"/>
          </a:p>
        </p:txBody>
      </p:sp>
    </p:spTree>
    <p:extLst>
      <p:ext uri="{BB962C8B-B14F-4D97-AF65-F5344CB8AC3E}">
        <p14:creationId xmlns:p14="http://schemas.microsoft.com/office/powerpoint/2010/main" val="41498021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pic>
        <p:nvPicPr>
          <p:cNvPr id="7" name="Picture 8" descr="https://4.bp.blogspot.com/-T51FIcUIwxE/WPoVwzz02lI/AAAAAAAAUfo/bA74zH9K5CM4einz1ZKikKxZTN-DZs3AwCLcB/s1600/banner53.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6"/>
          <a:stretch/>
        </p:blipFill>
        <p:spPr bwMode="auto">
          <a:xfrm>
            <a:off x="179512" y="188640"/>
            <a:ext cx="8784975" cy="6471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519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EB7DA1C-A814-4CBD-BA34-CCD65409EB18}" type="datetimeFigureOut">
              <a:rPr lang="ru-RU" smtClean="0"/>
              <a:t>20.05.2022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3968300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EB7DA1C-A814-4CBD-BA34-CCD65409EB18}" type="datetimeFigureOut">
              <a:rPr lang="ru-RU" smtClean="0"/>
              <a:t>20.05.2022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3257499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CEB7DA1C-A814-4CBD-BA34-CCD65409EB18}" type="datetimeFigureOut">
              <a:rPr lang="ru-RU" smtClean="0"/>
              <a:t>20.05.2022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2256312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EB7DA1C-A814-4CBD-BA34-CCD65409EB18}" type="datetimeFigureOut">
              <a:rPr lang="ru-RU" smtClean="0"/>
              <a:t>20.05.2022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13960018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EB7DA1C-A814-4CBD-BA34-CCD65409EB18}" type="datetimeFigureOut">
              <a:rPr lang="ru-RU" smtClean="0"/>
              <a:t>20.05.2022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2464006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11" name="Picture 2" descr="https://avatars.mds.yandex.net/get-pdb/964669/6291fd97-a70c-4093-9c31-ec3474bc7a35/s1200"/>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22968" y="548680"/>
            <a:ext cx="7909472" cy="568863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900igr.net/up/datai/216400/0001-001-.jpg"/>
          <p:cNvPicPr>
            <a:picLocks noChangeAspect="1" noChangeArrowheads="1"/>
          </p:cNvPicPr>
          <p:nvPr userDrawn="1"/>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5074459"/>
            <a:ext cx="3528392" cy="1783541"/>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userDrawn="1"/>
        </p:nvSpPr>
        <p:spPr>
          <a:xfrm>
            <a:off x="395536" y="914649"/>
            <a:ext cx="5761511" cy="1200329"/>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7200" b="1" i="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Georgia" pitchFamily="18" charset="0"/>
              </a:rPr>
              <a:t>1941 - 1945</a:t>
            </a:r>
          </a:p>
        </p:txBody>
      </p:sp>
    </p:spTree>
    <p:extLst>
      <p:ext uri="{BB962C8B-B14F-4D97-AF65-F5344CB8AC3E}">
        <p14:creationId xmlns:p14="http://schemas.microsoft.com/office/powerpoint/2010/main" val="2562917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pic>
        <p:nvPicPr>
          <p:cNvPr id="11" name="Picture 6" descr="http://900igr.net/up/datai/216400/0001-001-.jpg"/>
          <p:cNvPicPr>
            <a:picLocks noChangeAspect="1" noChangeArrowheads="1"/>
          </p:cNvPicPr>
          <p:nvPr userDrawn="1"/>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5074459"/>
            <a:ext cx="3528392" cy="1783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176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11" name="Picture 2" descr="https://avatars.mds.yandex.net/get-pdb/964669/6291fd97-a70c-4093-9c31-ec3474bc7a35/s1200"/>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22968" y="548680"/>
            <a:ext cx="7909472" cy="568863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900igr.net/up/datai/216400/0001-001-.jpg"/>
          <p:cNvPicPr>
            <a:picLocks noChangeAspect="1" noChangeArrowheads="1"/>
          </p:cNvPicPr>
          <p:nvPr userDrawn="1"/>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5074459"/>
            <a:ext cx="3528392" cy="1783541"/>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userDrawn="1"/>
        </p:nvSpPr>
        <p:spPr>
          <a:xfrm>
            <a:off x="395535" y="577697"/>
            <a:ext cx="5761511" cy="1015663"/>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6000" b="1" i="0"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Georgia" pitchFamily="18" charset="0"/>
              </a:rPr>
              <a:t>Викторина</a:t>
            </a:r>
          </a:p>
        </p:txBody>
      </p:sp>
      <p:sp>
        <p:nvSpPr>
          <p:cNvPr id="5" name="Прямоугольник 4"/>
          <p:cNvSpPr/>
          <p:nvPr userDrawn="1"/>
        </p:nvSpPr>
        <p:spPr>
          <a:xfrm>
            <a:off x="370724" y="4765900"/>
            <a:ext cx="5761511"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i="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Georgia" pitchFamily="18" charset="0"/>
              </a:rPr>
              <a:t>1941 - 1945</a:t>
            </a:r>
          </a:p>
        </p:txBody>
      </p:sp>
    </p:spTree>
    <p:extLst>
      <p:ext uri="{BB962C8B-B14F-4D97-AF65-F5344CB8AC3E}">
        <p14:creationId xmlns:p14="http://schemas.microsoft.com/office/powerpoint/2010/main" val="4088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раздела">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811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pic>
        <p:nvPicPr>
          <p:cNvPr id="7" name="Picture 8" descr="https://4.bp.blogspot.com/-T51FIcUIwxE/WPoVwzz02lI/AAAAAAAAUfo/bA74zH9K5CM4einz1ZKikKxZTN-DZs3AwCLcB/s1600/banner53.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6"/>
          <a:stretch/>
        </p:blipFill>
        <p:spPr bwMode="auto">
          <a:xfrm>
            <a:off x="179512" y="188640"/>
            <a:ext cx="8784975" cy="647166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userDrawn="1"/>
        </p:nvSpPr>
        <p:spPr>
          <a:xfrm>
            <a:off x="5220072" y="5733256"/>
            <a:ext cx="3651961" cy="830997"/>
          </a:xfrm>
          <a:prstGeom prst="rect">
            <a:avLst/>
          </a:prstGeom>
          <a:solidFill>
            <a:schemeClr val="bg1">
              <a:alpha val="36000"/>
            </a:schemeClr>
          </a:solidFill>
        </p:spPr>
        <p:txBody>
          <a:bodyPr wrap="none" lIns="91440" tIns="45720" rIns="91440" bIns="45720">
            <a:spAutoFit/>
          </a:bodyPr>
          <a:lstStyle/>
          <a:p>
            <a:pPr algn="r"/>
            <a:r>
              <a:rPr lang="ru-RU" sz="1600" cap="none" spc="0" dirty="0" err="1">
                <a:ln w="1905"/>
                <a:effectLst>
                  <a:outerShdw blurRad="38100" dist="38100" dir="2700000" algn="tl">
                    <a:srgbClr val="000000">
                      <a:alpha val="43137"/>
                    </a:srgbClr>
                  </a:outerShdw>
                </a:effectLst>
                <a:latin typeface="Georgia" pitchFamily="18" charset="0"/>
              </a:rPr>
              <a:t>Каратанова</a:t>
            </a:r>
            <a:r>
              <a:rPr lang="ru-RU" sz="1600" cap="none" spc="0" dirty="0">
                <a:ln w="1905"/>
                <a:effectLst>
                  <a:outerShdw blurRad="38100" dist="38100" dir="2700000" algn="tl">
                    <a:srgbClr val="000000">
                      <a:alpha val="43137"/>
                    </a:srgbClr>
                  </a:outerShdw>
                </a:effectLst>
                <a:latin typeface="Georgia" pitchFamily="18" charset="0"/>
              </a:rPr>
              <a:t> М.Н.</a:t>
            </a:r>
          </a:p>
          <a:p>
            <a:pPr algn="r"/>
            <a:r>
              <a:rPr lang="ru-RU" sz="1600" dirty="0">
                <a:ln w="1905"/>
                <a:effectLst>
                  <a:outerShdw blurRad="38100" dist="38100" dir="2700000" algn="tl">
                    <a:srgbClr val="000000">
                      <a:alpha val="43137"/>
                    </a:srgbClr>
                  </a:outerShdw>
                </a:effectLst>
                <a:latin typeface="Georgia" pitchFamily="18" charset="0"/>
              </a:rPr>
              <a:t>КБОУ СОШ №256 ГО ЗАТО Фокино</a:t>
            </a:r>
          </a:p>
          <a:p>
            <a:pPr algn="r"/>
            <a:r>
              <a:rPr lang="ru-RU" sz="1600" cap="none" spc="0" dirty="0">
                <a:ln w="1905"/>
                <a:effectLst>
                  <a:outerShdw blurRad="38100" dist="38100" dir="2700000" algn="tl">
                    <a:srgbClr val="000000">
                      <a:alpha val="43137"/>
                    </a:srgbClr>
                  </a:outerShdw>
                </a:effectLst>
                <a:latin typeface="Georgia" pitchFamily="18" charset="0"/>
              </a:rPr>
              <a:t>Приморский край</a:t>
            </a:r>
          </a:p>
        </p:txBody>
      </p:sp>
    </p:spTree>
    <p:extLst>
      <p:ext uri="{BB962C8B-B14F-4D97-AF65-F5344CB8AC3E}">
        <p14:creationId xmlns:p14="http://schemas.microsoft.com/office/powerpoint/2010/main" val="2711274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EB7DA1C-A814-4CBD-BA34-CCD65409EB18}" type="datetimeFigureOut">
              <a:rPr lang="ru-RU" smtClean="0"/>
              <a:t>20.05.2022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3008026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EB7DA1C-A814-4CBD-BA34-CCD65409EB18}" type="datetimeFigureOut">
              <a:rPr lang="ru-RU" smtClean="0"/>
              <a:t>20.05.2022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515891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bg>
      <p:bgPr>
        <a:solidFill>
          <a:schemeClr val="bg1"/>
        </a:solidFill>
        <a:effectLst/>
      </p:bgPr>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CEB7DA1C-A814-4CBD-BA34-CCD65409EB18}" type="datetimeFigureOut">
              <a:rPr lang="ru-RU" smtClean="0"/>
              <a:t>20.05.2022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700EC5-8E51-49C3-B78A-4972E7AC28E1}" type="slidenum">
              <a:rPr lang="ru-RU" smtClean="0"/>
              <a:t>‹#›</a:t>
            </a:fld>
            <a:endParaRPr lang="ru-RU"/>
          </a:p>
        </p:txBody>
      </p:sp>
    </p:spTree>
    <p:extLst>
      <p:ext uri="{BB962C8B-B14F-4D97-AF65-F5344CB8AC3E}">
        <p14:creationId xmlns:p14="http://schemas.microsoft.com/office/powerpoint/2010/main" val="3010701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B7DA1C-A814-4CBD-BA34-CCD65409EB18}" type="datetimeFigureOut">
              <a:rPr lang="ru-RU" smtClean="0"/>
              <a:t>20.05.2022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00EC5-8E51-49C3-B78A-4972E7AC28E1}" type="slidenum">
              <a:rPr lang="ru-RU" smtClean="0"/>
              <a:t>‹#›</a:t>
            </a:fld>
            <a:endParaRPr lang="ru-RU"/>
          </a:p>
        </p:txBody>
      </p:sp>
    </p:spTree>
    <p:extLst>
      <p:ext uri="{BB962C8B-B14F-4D97-AF65-F5344CB8AC3E}">
        <p14:creationId xmlns:p14="http://schemas.microsoft.com/office/powerpoint/2010/main" val="135409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jpeg"/><Relationship Id="rId5" Type="http://schemas.openxmlformats.org/officeDocument/2006/relationships/image" Target="../media/image3.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36.jpeg"/><Relationship Id="rId4" Type="http://schemas.openxmlformats.org/officeDocument/2006/relationships/image" Target="../media/image5.jpe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5.jpeg"/></Relationships>
</file>

<file path=ppt/slides/_rels/slide4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Layout" Target="../slideLayouts/slideLayout3.xml"/><Relationship Id="rId7" Type="http://schemas.openxmlformats.org/officeDocument/2006/relationships/image" Target="../media/image46.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notesSlide" Target="../notesSlides/notesSlide14.xm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47.png"/><Relationship Id="rId4" Type="http://schemas.openxmlformats.org/officeDocument/2006/relationships/image" Target="../media/image5.jpeg"/></Relationships>
</file>

<file path=ppt/slides/_rels/slide52.xml.rels><?xml version="1.0" encoding="UTF-8" standalone="yes"?>
<Relationships xmlns="http://schemas.openxmlformats.org/package/2006/relationships"><Relationship Id="rId8" Type="http://schemas.openxmlformats.org/officeDocument/2006/relationships/hyperlink" Target="https://mtdata.ru/u25/photo8B35/20606595055-0/original.jpg" TargetMode="External"/><Relationship Id="rId13" Type="http://schemas.openxmlformats.org/officeDocument/2006/relationships/hyperlink" Target="https://avatars.mds.yandex.net/get-pdb/1861353/9785738d-7720-45c3-87ae-6f9186d8a27c/s1200" TargetMode="External"/><Relationship Id="rId18" Type="http://schemas.openxmlformats.org/officeDocument/2006/relationships/hyperlink" Target="https://gubkin.city/news/society/61665/" TargetMode="External"/><Relationship Id="rId26" Type="http://schemas.openxmlformats.org/officeDocument/2006/relationships/hyperlink" Target="https://i.ytimg.com/vi/Om-b84q-byU/maxresdefault.jpg" TargetMode="External"/><Relationship Id="rId39" Type="http://schemas.openxmlformats.org/officeDocument/2006/relationships/hyperlink" Target="http://wwii.space/wp-content/uploads/2019/07/image045-4-e1562937381756.jpg" TargetMode="External"/><Relationship Id="rId3" Type="http://schemas.openxmlformats.org/officeDocument/2006/relationships/hyperlink" Target="https://4.bp.blogspot.com/-T51FIcUIwxE/WPoVwzz02lI/AAAAAAAAUfo/bA74zH9K5CM4einz1ZKikKxZTN-DZs3AwCLcB/s1600/banner53.jpg" TargetMode="External"/><Relationship Id="rId21" Type="http://schemas.openxmlformats.org/officeDocument/2006/relationships/hyperlink" Target="https://avatars.mds.yandex.net/get-zen_doc/51182/pub_5a72c3be868b9db860cee84b_5a72c8cae86a9e7c7665bc20/scale_1200" TargetMode="External"/><Relationship Id="rId34" Type="http://schemas.openxmlformats.org/officeDocument/2006/relationships/hyperlink" Target="https://newsbuzz.ru/wp-content/uploads/2017/04/Yakov-Dzhugashvili.jpg" TargetMode="External"/><Relationship Id="rId7" Type="http://schemas.openxmlformats.org/officeDocument/2006/relationships/hyperlink" Target="http://varlamov.me/2017/moscow_camo/40-1.jpg" TargetMode="External"/><Relationship Id="rId12" Type="http://schemas.openxmlformats.org/officeDocument/2006/relationships/hyperlink" Target="http://waralbum.ru/wp-content/uploads/2015/10/AUstinov-s-Petrovim_1941_derevnya-Tuhan_fotoDOnohin.jpg" TargetMode="External"/><Relationship Id="rId17" Type="http://schemas.openxmlformats.org/officeDocument/2006/relationships/hyperlink" Target="https://gubkin.city/upload/medialibrary/eb5/shrine01big.jpg" TargetMode="External"/><Relationship Id="rId25" Type="http://schemas.openxmlformats.org/officeDocument/2006/relationships/hyperlink" Target="https://gubkin.city/upload/medialibrary/1fe/damy.jpg" TargetMode="External"/><Relationship Id="rId33" Type="http://schemas.openxmlformats.org/officeDocument/2006/relationships/hyperlink" Target="https://stolica-s.su/wp-content/uploads/2018/06/1529665846-stolica-s-su-pogranichniki.jpg" TargetMode="External"/><Relationship Id="rId38" Type="http://schemas.openxmlformats.org/officeDocument/2006/relationships/hyperlink" Target="https://veryimportantlot.com/uploads/over/files/%D0%9D%D0%BE%D0%B2%D0%BE%D1%81%D1%82%D0%B8/2019/%D0%94%D0%B5%D0%BA%D0%B0%D0%B1%D1%80%D1%8C%202019/%D0%94%D0%B5%D0%BA%D0%B0%D0%B1%D1%80%D1%8C%20%D0%A1%D1%82%D0%B0%D1%82%D1%8C%D1%8F%20%D0%B4%D0%BB%D1%8F%20%D0%B1%D0%BB%D0%BE%D0%B3%D0%B0.%20%D0%9D%D0%B0%D0%B3%D1%80%D0%B0%D0%B4%D1%8B%206%20(1)%20%D0%9E%D1%80%D0%B4%D0%B5%D0%BD%D0%B0%20%D0%B8%20%D0%BC%D0%B5%D0%B4%D0%B0%D0%BB%D0%B8%20%D0%92%D0%9E%D0%92.jpg" TargetMode="External"/><Relationship Id="rId2" Type="http://schemas.openxmlformats.org/officeDocument/2006/relationships/hyperlink" Target="https://avatars.mds.yandex.net/get-pdb/964669/6291fd97-a70c-4093-9c31-ec3474bc7a35/s1200" TargetMode="External"/><Relationship Id="rId16" Type="http://schemas.openxmlformats.org/officeDocument/2006/relationships/hyperlink" Target="https://sun9-127.userapi.com/rtDwHHbRyxnO2fy5ChMsuL4u-0jOMjAqorxGUA/NXqWRieEm_Y.jpg" TargetMode="External"/><Relationship Id="rId20" Type="http://schemas.openxmlformats.org/officeDocument/2006/relationships/hyperlink" Target="https://cf2.ppt-online.org/files2/slide/4/46F7iPKNGxceRgEwvsZnMVdaHqAm3kz8u5oQIybCB/slide-15.jpg" TargetMode="External"/><Relationship Id="rId29" Type="http://schemas.openxmlformats.org/officeDocument/2006/relationships/hyperlink" Target="http://dev.lgrach.ru/media/news/0103995998_thumb.jpg" TargetMode="External"/><Relationship Id="rId41" Type="http://schemas.openxmlformats.org/officeDocument/2006/relationships/hyperlink" Target="https://www.kommersant.ru/ImagesVlast/20003638-1.jpg" TargetMode="External"/><Relationship Id="rId1" Type="http://schemas.openxmlformats.org/officeDocument/2006/relationships/slideLayout" Target="../slideLayouts/slideLayout3.xml"/><Relationship Id="rId6" Type="http://schemas.openxmlformats.org/officeDocument/2006/relationships/hyperlink" Target="https://billionnews.ru/uploads/posts/2013-05/1367766826_3.jpg" TargetMode="External"/><Relationship Id="rId11" Type="http://schemas.openxmlformats.org/officeDocument/2006/relationships/hyperlink" Target="https://upload.wikimedia.org/wikipedia/commons/6/6c/75mm-105mm-Holt-caterpillar-mount-FAJ19210708-1.jpg" TargetMode="External"/><Relationship Id="rId24" Type="http://schemas.openxmlformats.org/officeDocument/2006/relationships/hyperlink" Target="https://im0-tub-ru.yandex.net/i?id=cc2efbf00fd38654a7e8b2be6f3132cb&amp;n=33&amp;w=209&amp;h=150" TargetMode="External"/><Relationship Id="rId32" Type="http://schemas.openxmlformats.org/officeDocument/2006/relationships/hyperlink" Target="http://mos247.ru/files/models/widget_picture/37127/37127_photo_w980.jpg" TargetMode="External"/><Relationship Id="rId37" Type="http://schemas.openxmlformats.org/officeDocument/2006/relationships/hyperlink" Target="https://russian7.ru/wp-content/uploads/2017/05/CgTWCMS.jpg" TargetMode="External"/><Relationship Id="rId40" Type="http://schemas.openxmlformats.org/officeDocument/2006/relationships/hyperlink" Target="http://polzam.ru/images/history/147/1/2/1.02.01_%D0%94%D0%B5%D0%B2%D0%BE%D1%87%D0%BA%D0%B0_%D1%81_%D0%BA%D1%83%D0%BA%D0%BB%D0%BE%D0%B9.jpg" TargetMode="External"/><Relationship Id="rId5" Type="http://schemas.openxmlformats.org/officeDocument/2006/relationships/hyperlink" Target="http://molod.rgub.ru/img/pic_05_19-1-1140-2.jpg" TargetMode="External"/><Relationship Id="rId15" Type="http://schemas.openxmlformats.org/officeDocument/2006/relationships/hyperlink" Target="https://im0-tub-ru.yandex.net/i?id=3511cc918aceee857ac8c000554cca5a&amp;n=13&amp;exp=1" TargetMode="External"/><Relationship Id="rId23" Type="http://schemas.openxmlformats.org/officeDocument/2006/relationships/hyperlink" Target="https://dishmodels.ru/picture/glr/02/02840/g02840_6383535.jpg" TargetMode="External"/><Relationship Id="rId28" Type="http://schemas.openxmlformats.org/officeDocument/2006/relationships/hyperlink" Target="http://&#1076;&#1080;&#1072;&#1083;&#1086;&#1075;-&#1087;&#1086;&#1082;&#1086;&#1083;&#1077;&#1085;&#1080;&#1081;.&#1088;&#1092;/wp-content/uploads/2018/10/img7.jpg" TargetMode="External"/><Relationship Id="rId36" Type="http://schemas.openxmlformats.org/officeDocument/2006/relationships/hyperlink" Target="https://cdn.fishki.net/upload/post/201603/18/1888773/abd6c3b3ff0ba3e90955ccacd4ce6cf0.jpg" TargetMode="External"/><Relationship Id="rId10" Type="http://schemas.openxmlformats.org/officeDocument/2006/relationships/hyperlink" Target="https://avatars.mds.yandex.net/get-zen_doc/1581245/pub_5d6a2c9bc6e2a400add9f96a_5d6a2dc9fc69ab00aeeb7fda/scale_1200" TargetMode="External"/><Relationship Id="rId19" Type="http://schemas.openxmlformats.org/officeDocument/2006/relationships/hyperlink" Target="http://sos.fishki.net/upload/post/201501/27/1404113/a1ef1302cc117a560c3ecd0262fe5e28.jpg" TargetMode="External"/><Relationship Id="rId31" Type="http://schemas.openxmlformats.org/officeDocument/2006/relationships/hyperlink" Target="http://s3.amazonaws.com/m51/images/content/23481/0dcf8fdbea731d3ba101b6edf234e1ba.jpg" TargetMode="External"/><Relationship Id="rId4" Type="http://schemas.openxmlformats.org/officeDocument/2006/relationships/hyperlink" Target="https://i.pinimg.com/originals/84/39/39/843939c9e4baea14e3dfccf0916e6d0e.jpg" TargetMode="External"/><Relationship Id="rId9" Type="http://schemas.openxmlformats.org/officeDocument/2006/relationships/hyperlink" Target="https://gubkin.city/upload/medialibrary/3c4/tank.jpg" TargetMode="External"/><Relationship Id="rId14" Type="http://schemas.openxmlformats.org/officeDocument/2006/relationships/hyperlink" Target="https://avatars.mds.yandex.net/get-pdb/2196159/9c90957b-8af1-424d-b66f-4d80812c4d9d/s1200" TargetMode="External"/><Relationship Id="rId22" Type="http://schemas.openxmlformats.org/officeDocument/2006/relationships/hyperlink" Target="https://avatars.mds.yandex.net/get-pdb/1809111/232d624f-0583-4af4-8b0c-6da759b84a5a/s1200" TargetMode="External"/><Relationship Id="rId27" Type="http://schemas.openxmlformats.org/officeDocument/2006/relationships/hyperlink" Target="https://rvio.histrf.ru/uploads/media/news/0001/65/thumb_64179_news_big.jpeg" TargetMode="External"/><Relationship Id="rId30" Type="http://schemas.openxmlformats.org/officeDocument/2006/relationships/hyperlink" Target="https://img.gazeta.ru/files3/941/6243941/upload-05-pic4_zoom-1000x1000-12063.jpg" TargetMode="External"/><Relationship Id="rId35" Type="http://schemas.openxmlformats.org/officeDocument/2006/relationships/hyperlink" Target="https://avatars.mds.yandex.net/get-zen_doc/1855206/pub_5d6e0543027a1500ad09dde4_5d6e0702aad43600ad82e245/scale_120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5121" y="324816"/>
            <a:ext cx="6789247" cy="1569660"/>
          </a:xfrm>
          <a:prstGeom prst="rect">
            <a:avLst/>
          </a:prstGeom>
          <a:noFill/>
        </p:spPr>
        <p:txBody>
          <a:bodyPr wrap="square" rtlCol="0">
            <a:spAutoFit/>
          </a:bodyPr>
          <a:lstStyle/>
          <a:p>
            <a:pPr algn="ctr"/>
            <a:r>
              <a:rPr lang="ru-RU" sz="4800" i="1" dirty="0"/>
              <a:t>Конкурс чтецов </a:t>
            </a:r>
            <a:br>
              <a:rPr lang="ru-RU" sz="4800" b="1" i="1" dirty="0"/>
            </a:br>
            <a:r>
              <a:rPr lang="ru-RU" sz="4800" b="1" i="1" dirty="0"/>
              <a:t>«ЗВУЧАЩЕЕ СЛОВО»</a:t>
            </a:r>
            <a:endParaRPr lang="ru-RU" sz="4800" b="1" dirty="0">
              <a:effectLst>
                <a:outerShdw blurRad="38100" dist="38100" dir="2700000" algn="tl">
                  <a:srgbClr val="000000">
                    <a:alpha val="43137"/>
                  </a:srgbClr>
                </a:outerShdw>
              </a:effectLst>
              <a:latin typeface="Georgia" pitchFamily="18" charset="0"/>
            </a:endParaRPr>
          </a:p>
        </p:txBody>
      </p:sp>
      <p:sp>
        <p:nvSpPr>
          <p:cNvPr id="3" name="Прямоугольник 2"/>
          <p:cNvSpPr/>
          <p:nvPr/>
        </p:nvSpPr>
        <p:spPr>
          <a:xfrm>
            <a:off x="4108912" y="4626714"/>
            <a:ext cx="4801314" cy="954107"/>
          </a:xfrm>
          <a:prstGeom prst="rect">
            <a:avLst/>
          </a:prstGeom>
          <a:noFill/>
        </p:spPr>
        <p:txBody>
          <a:bodyPr wrap="none" lIns="91440" tIns="45720" rIns="91440" bIns="45720">
            <a:spAutoFit/>
          </a:bodyPr>
          <a:lstStyle/>
          <a:p>
            <a:pPr algn="r"/>
            <a:r>
              <a:rPr lang="ru-RU" sz="2800" b="1" dirty="0">
                <a:ln w="1905"/>
                <a:effectLst>
                  <a:outerShdw blurRad="38100" dist="38100" dir="2700000" algn="tl">
                    <a:srgbClr val="000000">
                      <a:alpha val="43137"/>
                    </a:srgbClr>
                  </a:outerShdw>
                </a:effectLst>
                <a:latin typeface="Georgia" pitchFamily="18" charset="0"/>
              </a:rPr>
              <a:t>ГБОУ СО КШИ </a:t>
            </a:r>
          </a:p>
          <a:p>
            <a:pPr algn="r"/>
            <a:r>
              <a:rPr lang="ru-RU" sz="2800" b="1" dirty="0">
                <a:ln w="1905"/>
                <a:effectLst>
                  <a:outerShdw blurRad="38100" dist="38100" dir="2700000" algn="tl">
                    <a:srgbClr val="000000">
                      <a:alpha val="43137"/>
                    </a:srgbClr>
                  </a:outerShdw>
                </a:effectLst>
                <a:latin typeface="Georgia" pitchFamily="18" charset="0"/>
              </a:rPr>
              <a:t>«СКК им. М.В. Банных»</a:t>
            </a:r>
          </a:p>
        </p:txBody>
      </p:sp>
    </p:spTree>
    <p:extLst>
      <p:ext uri="{BB962C8B-B14F-4D97-AF65-F5344CB8AC3E}">
        <p14:creationId xmlns:p14="http://schemas.microsoft.com/office/powerpoint/2010/main" val="1299602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«Великая война» </a:t>
            </a:r>
            <a:br>
              <a:rPr lang="ru-RU" dirty="0">
                <a:solidFill>
                  <a:schemeClr val="bg1"/>
                </a:solidFill>
              </a:rPr>
            </a:br>
            <a:r>
              <a:rPr lang="ru-RU" dirty="0">
                <a:solidFill>
                  <a:schemeClr val="bg1"/>
                </a:solidFill>
              </a:rPr>
              <a:t>Иван Ващенко</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Худяков Даниил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923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 «22 июня» </a:t>
            </a:r>
            <a:br>
              <a:rPr lang="ru-RU" dirty="0">
                <a:solidFill>
                  <a:schemeClr val="bg1"/>
                </a:solidFill>
              </a:rPr>
            </a:br>
            <a:r>
              <a:rPr lang="ru-RU" dirty="0">
                <a:solidFill>
                  <a:schemeClr val="bg1"/>
                </a:solidFill>
              </a:rPr>
              <a:t>Д. Попов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err="1">
                <a:solidFill>
                  <a:schemeClr val="bg1"/>
                </a:solidFill>
              </a:rPr>
              <a:t>Платухин</a:t>
            </a:r>
            <a:r>
              <a:rPr lang="ru-RU" sz="6000" dirty="0">
                <a:solidFill>
                  <a:schemeClr val="bg1"/>
                </a:solidFill>
              </a:rPr>
              <a:t> Андрей</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186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«В землянке» </a:t>
            </a:r>
            <a:br>
              <a:rPr lang="ru-RU" dirty="0">
                <a:solidFill>
                  <a:schemeClr val="bg1"/>
                </a:solidFill>
              </a:rPr>
            </a:br>
            <a:r>
              <a:rPr lang="ru-RU" dirty="0">
                <a:solidFill>
                  <a:schemeClr val="bg1"/>
                </a:solidFill>
              </a:rPr>
              <a:t>Алексей Сурков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err="1">
                <a:solidFill>
                  <a:schemeClr val="bg1"/>
                </a:solidFill>
              </a:rPr>
              <a:t>Кобызов</a:t>
            </a:r>
            <a:r>
              <a:rPr lang="ru-RU" sz="6000" dirty="0">
                <a:solidFill>
                  <a:schemeClr val="bg1"/>
                </a:solidFill>
              </a:rPr>
              <a:t> Тимофей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1287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«Его зарыли в шар земной» Сергей Орлов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Абакумов Арсений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664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5536" y="305539"/>
            <a:ext cx="6853158" cy="1200329"/>
          </a:xfrm>
          <a:prstGeom prst="rect">
            <a:avLst/>
          </a:prstGeom>
          <a:noFill/>
        </p:spPr>
        <p:txBody>
          <a:bodyPr wrap="none" rtlCol="0">
            <a:spAutoFit/>
          </a:bodyPr>
          <a:lstStyle/>
          <a:p>
            <a:r>
              <a:rPr lang="ru-RU" sz="2400" b="1" dirty="0">
                <a:solidFill>
                  <a:schemeClr val="bg1"/>
                </a:solidFill>
                <a:latin typeface="Georgia" pitchFamily="18" charset="0"/>
              </a:rPr>
              <a:t>…В партизанских отрядах и на фронтах </a:t>
            </a:r>
          </a:p>
          <a:p>
            <a:r>
              <a:rPr lang="ru-RU" sz="2400" b="1" dirty="0">
                <a:solidFill>
                  <a:schemeClr val="bg1"/>
                </a:solidFill>
                <a:latin typeface="Georgia" pitchFamily="18" charset="0"/>
              </a:rPr>
              <a:t>воевало 300 тысяч советских детей и </a:t>
            </a:r>
          </a:p>
          <a:p>
            <a:r>
              <a:rPr lang="ru-RU" sz="2400" b="1" dirty="0">
                <a:solidFill>
                  <a:schemeClr val="bg1"/>
                </a:solidFill>
                <a:latin typeface="Georgia" pitchFamily="18" charset="0"/>
              </a:rPr>
              <a:t>подростков.</a:t>
            </a:r>
          </a:p>
        </p:txBody>
      </p:sp>
      <p:pic>
        <p:nvPicPr>
          <p:cNvPr id="4098" name="Picture 2" descr="http://waralbum.ru/wp-content/uploads/2015/10/AUstinov-s-Petrovim_1941_derevnya-Tuhan_fotoDOnohin.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07704" y="1772816"/>
            <a:ext cx="7041978" cy="435549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avatars.mds.yandex.net/get-pdb/1861353/9785738d-7720-45c3-87ae-6f9186d8a27c/s120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88894" y="1795820"/>
            <a:ext cx="6372200" cy="432513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avatars.mds.yandex.net/get-pdb/2196159/9c90957b-8af1-424d-b66f-4d80812c4d9d/s120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63033" y="1628800"/>
            <a:ext cx="6479598"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585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4098"/>
                                        </p:tgtEl>
                                      </p:cBhvr>
                                      <p:by x="50000" y="50000"/>
                                    </p:animScale>
                                  </p:childTnLst>
                                </p:cTn>
                              </p:par>
                              <p:par>
                                <p:cTn id="7" presetID="42" presetClass="path" presetSubtype="0" accel="50000" decel="50000" fill="hold" nodeType="withEffect">
                                  <p:stCondLst>
                                    <p:cond delay="3000"/>
                                  </p:stCondLst>
                                  <p:childTnLst>
                                    <p:animMotion origin="layout" path="M 1.11022E-16 3.74508E-6 L -0.26701 -0.06547 " pathEditMode="relative" rAng="0" ptsTypes="AA">
                                      <p:cBhvr>
                                        <p:cTn id="8" dur="2000" fill="hold"/>
                                        <p:tgtEl>
                                          <p:spTgt spid="4098"/>
                                        </p:tgtEl>
                                        <p:attrNameLst>
                                          <p:attrName>ppt_x</p:attrName>
                                          <p:attrName>ppt_y</p:attrName>
                                        </p:attrNameLst>
                                      </p:cBhvr>
                                      <p:rCtr x="-13351" y="-3285"/>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barn(inVertical)">
                                      <p:cBhvr>
                                        <p:cTn id="12" dur="1000"/>
                                        <p:tgtEl>
                                          <p:spTgt spid="4100"/>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4100"/>
                                        </p:tgtEl>
                                      </p:cBhvr>
                                      <p:by x="50000" y="50000"/>
                                    </p:animScale>
                                  </p:childTnLst>
                                </p:cTn>
                              </p:par>
                              <p:par>
                                <p:cTn id="16" presetID="42" presetClass="path" presetSubtype="0" accel="50000" decel="50000" fill="hold" nodeType="withEffect">
                                  <p:stCondLst>
                                    <p:cond delay="3000"/>
                                  </p:stCondLst>
                                  <p:childTnLst>
                                    <p:animMotion origin="layout" path="M 2.77778E-6 -2.85913E-6 L 0.16423 -0.161 " pathEditMode="relative" rAng="0" ptsTypes="AA">
                                      <p:cBhvr>
                                        <p:cTn id="17" dur="2000" fill="hold"/>
                                        <p:tgtEl>
                                          <p:spTgt spid="4100"/>
                                        </p:tgtEl>
                                        <p:attrNameLst>
                                          <p:attrName>ppt_x</p:attrName>
                                          <p:attrName>ppt_y</p:attrName>
                                        </p:attrNameLst>
                                      </p:cBhvr>
                                      <p:rCtr x="8212" y="-8050"/>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4102"/>
                                        </p:tgtEl>
                                        <p:attrNameLst>
                                          <p:attrName>style.visibility</p:attrName>
                                        </p:attrNameLst>
                                      </p:cBhvr>
                                      <p:to>
                                        <p:strVal val="visible"/>
                                      </p:to>
                                    </p:set>
                                    <p:animEffect transition="in" filter="barn(inVertical)">
                                      <p:cBhvr>
                                        <p:cTn id="21" dur="1000"/>
                                        <p:tgtEl>
                                          <p:spTgt spid="4102"/>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4102"/>
                                        </p:tgtEl>
                                      </p:cBhvr>
                                      <p:by x="50000" y="50000"/>
                                    </p:animScale>
                                  </p:childTnLst>
                                </p:cTn>
                              </p:par>
                              <p:par>
                                <p:cTn id="25" presetID="42" presetClass="path" presetSubtype="0" accel="50000" decel="50000" fill="hold" nodeType="withEffect">
                                  <p:stCondLst>
                                    <p:cond delay="3000"/>
                                  </p:stCondLst>
                                  <p:childTnLst>
                                    <p:animMotion origin="layout" path="M 1.38889E-6 -4.36734E-6 L 0.01944 0.15707 " pathEditMode="relative" rAng="0" ptsTypes="AA">
                                      <p:cBhvr>
                                        <p:cTn id="26" dur="2000" fill="hold"/>
                                        <p:tgtEl>
                                          <p:spTgt spid="4102"/>
                                        </p:tgtEl>
                                        <p:attrNameLst>
                                          <p:attrName>ppt_x</p:attrName>
                                          <p:attrName>ppt_y</p:attrName>
                                        </p:attrNameLst>
                                      </p:cBhvr>
                                      <p:rCtr x="972" y="78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«Спасибо героям» </a:t>
            </a:r>
            <a:br>
              <a:rPr lang="ru-RU" dirty="0">
                <a:solidFill>
                  <a:schemeClr val="bg1"/>
                </a:solidFill>
              </a:rPr>
            </a:br>
            <a:r>
              <a:rPr lang="ru-RU" dirty="0">
                <a:solidFill>
                  <a:schemeClr val="bg1"/>
                </a:solidFill>
              </a:rPr>
              <a:t>Ольга Маслова</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err="1">
                <a:solidFill>
                  <a:schemeClr val="bg1"/>
                </a:solidFill>
              </a:rPr>
              <a:t>Витковский</a:t>
            </a:r>
            <a:r>
              <a:rPr lang="ru-RU" sz="6000" dirty="0">
                <a:solidFill>
                  <a:schemeClr val="bg1"/>
                </a:solidFill>
              </a:rPr>
              <a:t> Иван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192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«Вечная весна» Т. Травкин</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Честнов Илья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101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im0-tub-ru.yandex.net/i?id=3511cc918aceee857ac8c000554cca5a&amp;n=13&amp;exp=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3608" y="1686955"/>
            <a:ext cx="7890179" cy="414234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5535" y="84279"/>
            <a:ext cx="7907934" cy="1569660"/>
          </a:xfrm>
          <a:prstGeom prst="rect">
            <a:avLst/>
          </a:prstGeom>
          <a:noFill/>
        </p:spPr>
        <p:txBody>
          <a:bodyPr wrap="none" rtlCol="0">
            <a:spAutoFit/>
          </a:bodyPr>
          <a:lstStyle/>
          <a:p>
            <a:r>
              <a:rPr lang="ru-RU" sz="2400" b="1" dirty="0">
                <a:solidFill>
                  <a:schemeClr val="bg1"/>
                </a:solidFill>
                <a:latin typeface="Georgia" pitchFamily="18" charset="0"/>
              </a:rPr>
              <a:t>…Вяземский котёл – самое горькое </a:t>
            </a:r>
          </a:p>
          <a:p>
            <a:r>
              <a:rPr lang="ru-RU" sz="2400" b="1" dirty="0">
                <a:solidFill>
                  <a:schemeClr val="bg1"/>
                </a:solidFill>
                <a:latin typeface="Georgia" pitchFamily="18" charset="0"/>
              </a:rPr>
              <a:t>поражение Красной Армии. Немецкая группа </a:t>
            </a:r>
          </a:p>
          <a:p>
            <a:r>
              <a:rPr lang="ru-RU" sz="2400" b="1" dirty="0">
                <a:solidFill>
                  <a:schemeClr val="bg1"/>
                </a:solidFill>
                <a:latin typeface="Georgia" pitchFamily="18" charset="0"/>
              </a:rPr>
              <a:t>«Центр», прорываясь к Москве, в районе </a:t>
            </a:r>
          </a:p>
          <a:p>
            <a:r>
              <a:rPr lang="ru-RU" sz="2400" b="1" dirty="0">
                <a:solidFill>
                  <a:schemeClr val="bg1"/>
                </a:solidFill>
                <a:latin typeface="Georgia" pitchFamily="18" charset="0"/>
              </a:rPr>
              <a:t>Вязьмы прорвала оборону советских войск </a:t>
            </a:r>
          </a:p>
        </p:txBody>
      </p:sp>
      <p:pic>
        <p:nvPicPr>
          <p:cNvPr id="5124" name="Picture 4" descr="https://fs3.fotoload.ru/f/1218/1545478898/c441b01b7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79711" y="1772816"/>
            <a:ext cx="694615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sun9-127.userapi.com/c200416/v200416518/28d5b/EWBVN6SpoJY.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171391" y="1686955"/>
            <a:ext cx="6562790" cy="455266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shrine01big.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3491880" y="1695281"/>
            <a:ext cx="2790691" cy="4897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72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5122"/>
                                        </p:tgtEl>
                                      </p:cBhvr>
                                      <p:by x="50000" y="50000"/>
                                    </p:animScale>
                                  </p:childTnLst>
                                </p:cTn>
                              </p:par>
                              <p:par>
                                <p:cTn id="7" presetID="42" presetClass="path" presetSubtype="0" accel="50000" decel="50000" fill="hold" nodeType="withEffect">
                                  <p:stCondLst>
                                    <p:cond delay="3000"/>
                                  </p:stCondLst>
                                  <p:childTnLst>
                                    <p:animMotion origin="layout" path="M 3.88889E-6 3.56697E-6 L 0.175 -0.12145 " pathEditMode="relative" rAng="0" ptsTypes="AA">
                                      <p:cBhvr>
                                        <p:cTn id="8" dur="2000" fill="hold"/>
                                        <p:tgtEl>
                                          <p:spTgt spid="5122"/>
                                        </p:tgtEl>
                                        <p:attrNameLst>
                                          <p:attrName>ppt_x</p:attrName>
                                          <p:attrName>ppt_y</p:attrName>
                                        </p:attrNameLst>
                                      </p:cBhvr>
                                      <p:rCtr x="8750" y="-6084"/>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1000"/>
                                        <p:tgtEl>
                                          <p:spTgt spid="5124"/>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5124"/>
                                        </p:tgtEl>
                                      </p:cBhvr>
                                      <p:by x="50000" y="50000"/>
                                    </p:animScale>
                                  </p:childTnLst>
                                </p:cTn>
                              </p:par>
                              <p:par>
                                <p:cTn id="16" presetID="42" presetClass="path" presetSubtype="0" accel="50000" decel="50000" fill="hold" nodeType="withEffect">
                                  <p:stCondLst>
                                    <p:cond delay="3000"/>
                                  </p:stCondLst>
                                  <p:childTnLst>
                                    <p:animMotion origin="layout" path="M -4.16667E-6 -1.72565E-6 L -0.30902 -0.05228 " pathEditMode="relative" rAng="0" ptsTypes="AA">
                                      <p:cBhvr>
                                        <p:cTn id="17" dur="2000" fill="hold"/>
                                        <p:tgtEl>
                                          <p:spTgt spid="5124"/>
                                        </p:tgtEl>
                                        <p:attrNameLst>
                                          <p:attrName>ppt_x</p:attrName>
                                          <p:attrName>ppt_y</p:attrName>
                                        </p:attrNameLst>
                                      </p:cBhvr>
                                      <p:rCtr x="-15451" y="-2614"/>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5126"/>
                                        </p:tgtEl>
                                        <p:attrNameLst>
                                          <p:attrName>style.visibility</p:attrName>
                                        </p:attrNameLst>
                                      </p:cBhvr>
                                      <p:to>
                                        <p:strVal val="visible"/>
                                      </p:to>
                                    </p:set>
                                    <p:animEffect transition="in" filter="barn(inVertical)">
                                      <p:cBhvr>
                                        <p:cTn id="21" dur="1000"/>
                                        <p:tgtEl>
                                          <p:spTgt spid="5126"/>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5126"/>
                                        </p:tgtEl>
                                      </p:cBhvr>
                                      <p:by x="50000" y="50000"/>
                                    </p:animScale>
                                  </p:childTnLst>
                                </p:cTn>
                              </p:par>
                              <p:par>
                                <p:cTn id="25" presetID="42" presetClass="path" presetSubtype="0" accel="50000" decel="50000" fill="hold" nodeType="withEffect">
                                  <p:stCondLst>
                                    <p:cond delay="3000"/>
                                  </p:stCondLst>
                                  <p:childTnLst>
                                    <p:animMotion origin="layout" path="M -4.16667E-6 3.17835E-6 L 0.02969 0.18459 " pathEditMode="relative" rAng="0" ptsTypes="AA">
                                      <p:cBhvr>
                                        <p:cTn id="26" dur="2000" fill="hold"/>
                                        <p:tgtEl>
                                          <p:spTgt spid="5126"/>
                                        </p:tgtEl>
                                        <p:attrNameLst>
                                          <p:attrName>ppt_x</p:attrName>
                                          <p:attrName>ppt_y</p:attrName>
                                        </p:attrNameLst>
                                      </p:cBhvr>
                                      <p:rCtr x="1476" y="9230"/>
                                    </p:animMotion>
                                  </p:childTnLst>
                                </p:cTn>
                              </p:par>
                            </p:childTnLst>
                          </p:cTn>
                        </p:par>
                        <p:par>
                          <p:cTn id="27" fill="hold">
                            <p:stCondLst>
                              <p:cond delay="17000"/>
                            </p:stCondLst>
                            <p:childTnLst>
                              <p:par>
                                <p:cTn id="28" presetID="6" presetClass="entr" presetSubtype="16" fill="hold" nodeType="afterEffect">
                                  <p:stCondLst>
                                    <p:cond delay="3000"/>
                                  </p:stCondLst>
                                  <p:childTnLst>
                                    <p:set>
                                      <p:cBhvr>
                                        <p:cTn id="29" dur="1" fill="hold">
                                          <p:stCondLst>
                                            <p:cond delay="0"/>
                                          </p:stCondLst>
                                        </p:cTn>
                                        <p:tgtEl>
                                          <p:spTgt spid="5128"/>
                                        </p:tgtEl>
                                        <p:attrNameLst>
                                          <p:attrName>style.visibility</p:attrName>
                                        </p:attrNameLst>
                                      </p:cBhvr>
                                      <p:to>
                                        <p:strVal val="visible"/>
                                      </p:to>
                                    </p:set>
                                    <p:animEffect transition="in" filter="circle(in)">
                                      <p:cBhvr>
                                        <p:cTn id="30" dur="2000"/>
                                        <p:tgtEl>
                                          <p:spTgt spid="5128"/>
                                        </p:tgtEl>
                                      </p:cBhvr>
                                    </p:animEffect>
                                  </p:childTnLst>
                                </p:cTn>
                              </p:par>
                            </p:childTnLst>
                          </p:cTn>
                        </p:par>
                        <p:par>
                          <p:cTn id="31" fill="hold">
                            <p:stCondLst>
                              <p:cond delay="22000"/>
                            </p:stCondLst>
                            <p:childTnLst>
                              <p:par>
                                <p:cTn id="32" presetID="6" presetClass="emph" presetSubtype="0" fill="hold" nodeType="afterEffect">
                                  <p:stCondLst>
                                    <p:cond delay="2000"/>
                                  </p:stCondLst>
                                  <p:childTnLst>
                                    <p:animScale>
                                      <p:cBhvr>
                                        <p:cTn id="33" dur="2000" fill="hold"/>
                                        <p:tgtEl>
                                          <p:spTgt spid="5128"/>
                                        </p:tgtEl>
                                      </p:cBhvr>
                                      <p:by x="150000" y="150000"/>
                                    </p:animScale>
                                  </p:childTnLst>
                                </p:cTn>
                              </p:par>
                              <p:par>
                                <p:cTn id="34" presetID="42" presetClass="path" presetSubtype="0" accel="50000" decel="50000" fill="hold" nodeType="withEffect">
                                  <p:stCondLst>
                                    <p:cond delay="2000"/>
                                  </p:stCondLst>
                                  <p:childTnLst>
                                    <p:animMotion origin="layout" path="M -8.33333E-7 3.52996E-6 L 0.00035 -0.1041 " pathEditMode="relative" rAng="0" ptsTypes="AA">
                                      <p:cBhvr>
                                        <p:cTn id="35" dur="2000" fill="hold"/>
                                        <p:tgtEl>
                                          <p:spTgt spid="5128"/>
                                        </p:tgtEl>
                                        <p:attrNameLst>
                                          <p:attrName>ppt_x</p:attrName>
                                          <p:attrName>ppt_y</p:attrName>
                                        </p:attrNameLst>
                                      </p:cBhvr>
                                      <p:rCtr x="17" y="-52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«Шинель»</a:t>
            </a:r>
          </a:p>
        </p:txBody>
      </p:sp>
      <p:sp>
        <p:nvSpPr>
          <p:cNvPr id="4" name="Объект 3"/>
          <p:cNvSpPr>
            <a:spLocks noGrp="1"/>
          </p:cNvSpPr>
          <p:nvPr>
            <p:ph sz="half" idx="2"/>
          </p:nvPr>
        </p:nvSpPr>
        <p:spPr>
          <a:xfrm>
            <a:off x="2267744" y="3356993"/>
            <a:ext cx="5040560" cy="2016223"/>
          </a:xfrm>
        </p:spPr>
        <p:txBody>
          <a:bodyPr>
            <a:noAutofit/>
          </a:bodyPr>
          <a:lstStyle/>
          <a:p>
            <a:pPr marL="0" lvl="0" indent="0" algn="ctr">
              <a:buNone/>
            </a:pPr>
            <a:r>
              <a:rPr lang="ru-RU" sz="6000" dirty="0" err="1">
                <a:solidFill>
                  <a:schemeClr val="bg1"/>
                </a:solidFill>
              </a:rPr>
              <a:t>Мухаматдинов</a:t>
            </a:r>
            <a:r>
              <a:rPr lang="ru-RU" sz="6000" dirty="0">
                <a:solidFill>
                  <a:schemeClr val="bg1"/>
                </a:solidFill>
              </a:rPr>
              <a:t> Никита</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913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«Память – наша совесть» </a:t>
            </a:r>
            <a:br>
              <a:rPr lang="ru-RU" dirty="0">
                <a:solidFill>
                  <a:schemeClr val="bg1"/>
                </a:solidFill>
              </a:rPr>
            </a:br>
            <a:r>
              <a:rPr lang="ru-RU" dirty="0">
                <a:solidFill>
                  <a:schemeClr val="bg1"/>
                </a:solidFill>
              </a:rPr>
              <a:t>Ю. Воронов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Золотухина Софья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696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262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«Что такое день победы» </a:t>
            </a:r>
            <a:br>
              <a:rPr lang="ru-RU" dirty="0">
                <a:solidFill>
                  <a:schemeClr val="bg1"/>
                </a:solidFill>
              </a:rPr>
            </a:br>
            <a:r>
              <a:rPr lang="ru-RU" dirty="0">
                <a:solidFill>
                  <a:schemeClr val="bg1"/>
                </a:solidFill>
              </a:rPr>
              <a:t>И. Кондратьева</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Кондратьева Ксения</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405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9512" y="259799"/>
            <a:ext cx="7459093" cy="1569660"/>
          </a:xfrm>
          <a:prstGeom prst="rect">
            <a:avLst/>
          </a:prstGeom>
          <a:noFill/>
        </p:spPr>
        <p:txBody>
          <a:bodyPr wrap="none" rtlCol="0">
            <a:spAutoFit/>
          </a:bodyPr>
          <a:lstStyle/>
          <a:p>
            <a:r>
              <a:rPr lang="ru-RU" sz="2400" b="1" dirty="0">
                <a:solidFill>
                  <a:schemeClr val="bg1"/>
                </a:solidFill>
                <a:latin typeface="Georgia" pitchFamily="18" charset="0"/>
              </a:rPr>
              <a:t>…В 1941-1944 годах нацисты тысячами </a:t>
            </a:r>
          </a:p>
          <a:p>
            <a:r>
              <a:rPr lang="ru-RU" sz="2400" b="1" dirty="0">
                <a:solidFill>
                  <a:schemeClr val="bg1"/>
                </a:solidFill>
                <a:latin typeface="Georgia" pitchFamily="18" charset="0"/>
              </a:rPr>
              <a:t>вывозили из СССР и Польши детей </a:t>
            </a:r>
          </a:p>
          <a:p>
            <a:r>
              <a:rPr lang="ru-RU" sz="2400" b="1" dirty="0">
                <a:solidFill>
                  <a:schemeClr val="bg1"/>
                </a:solidFill>
                <a:latin typeface="Georgia" pitchFamily="18" charset="0"/>
              </a:rPr>
              <a:t>«нордической внешности» от двух месяцев </a:t>
            </a:r>
          </a:p>
          <a:p>
            <a:r>
              <a:rPr lang="ru-RU" sz="2400" b="1" dirty="0">
                <a:solidFill>
                  <a:schemeClr val="bg1"/>
                </a:solidFill>
                <a:latin typeface="Georgia" pitchFamily="18" charset="0"/>
              </a:rPr>
              <a:t>до шести лет. </a:t>
            </a:r>
          </a:p>
        </p:txBody>
      </p:sp>
      <p:pic>
        <p:nvPicPr>
          <p:cNvPr id="1028" name="Picture 4" descr="http://wwii.space/wp-content/uploads/2019/07/image045-4-e156293738175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39752" y="1880292"/>
            <a:ext cx="6264696" cy="417385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im0-tub-ru.yandex.net/i?id=26abb3728f7b03eaf2530a504622e618&amp;n=33&amp;w=267&amp;h=1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5124" y="2125381"/>
            <a:ext cx="7053952" cy="39628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polzam.ru/images/history/147/1/2/1.02.01_%D0%94%D0%B5%D0%B2%D0%BE%D1%87%D0%BA%D0%B0_%D1%81_%D0%BA%D1%83%D0%BA%D0%BB%D0%BE%D0%B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89530" y="1914420"/>
            <a:ext cx="5565140" cy="4173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750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1028"/>
                                        </p:tgtEl>
                                      </p:cBhvr>
                                      <p:by x="50000" y="50000"/>
                                    </p:animScale>
                                  </p:childTnLst>
                                </p:cTn>
                              </p:par>
                              <p:par>
                                <p:cTn id="7" presetID="42" presetClass="path" presetSubtype="0" accel="50000" decel="50000" fill="hold" nodeType="withEffect">
                                  <p:stCondLst>
                                    <p:cond delay="3000"/>
                                  </p:stCondLst>
                                  <p:childTnLst>
                                    <p:animMotion origin="layout" path="M 2.5E-6 -7.84178E-7 L 0.12205 -0.12029 " pathEditMode="relative" rAng="0" ptsTypes="AA">
                                      <p:cBhvr>
                                        <p:cTn id="8" dur="2000" fill="hold"/>
                                        <p:tgtEl>
                                          <p:spTgt spid="1028"/>
                                        </p:tgtEl>
                                        <p:attrNameLst>
                                          <p:attrName>ppt_x</p:attrName>
                                          <p:attrName>ppt_y</p:attrName>
                                        </p:attrNameLst>
                                      </p:cBhvr>
                                      <p:rCtr x="6094" y="-6014"/>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1000"/>
                                        <p:tgtEl>
                                          <p:spTgt spid="1026"/>
                                        </p:tgtEl>
                                      </p:cBhvr>
                                    </p:animEffect>
                                  </p:childTnLst>
                                </p:cTn>
                              </p:par>
                            </p:childTnLst>
                          </p:cTn>
                        </p:par>
                        <p:par>
                          <p:cTn id="13" fill="hold">
                            <p:stCondLst>
                              <p:cond delay="6000"/>
                            </p:stCondLst>
                            <p:childTnLst>
                              <p:par>
                                <p:cTn id="14" presetID="6" presetClass="emph" presetSubtype="0" fill="hold" nodeType="afterEffect">
                                  <p:stCondLst>
                                    <p:cond delay="1000"/>
                                  </p:stCondLst>
                                  <p:childTnLst>
                                    <p:animScale>
                                      <p:cBhvr>
                                        <p:cTn id="15" dur="2000" fill="hold"/>
                                        <p:tgtEl>
                                          <p:spTgt spid="1026"/>
                                        </p:tgtEl>
                                      </p:cBhvr>
                                      <p:by x="50000" y="50000"/>
                                    </p:animScale>
                                  </p:childTnLst>
                                </p:cTn>
                              </p:par>
                              <p:par>
                                <p:cTn id="16" presetID="42" presetClass="path" presetSubtype="0" accel="50000" decel="50000" fill="hold" nodeType="withEffect">
                                  <p:stCondLst>
                                    <p:cond delay="1000"/>
                                  </p:stCondLst>
                                  <p:childTnLst>
                                    <p:animMotion origin="layout" path="M 2.5E-6 2.98173E-6 L -0.2875 -0.05691 " pathEditMode="relative" rAng="0" ptsTypes="AA">
                                      <p:cBhvr>
                                        <p:cTn id="17" dur="2000" fill="hold"/>
                                        <p:tgtEl>
                                          <p:spTgt spid="1026"/>
                                        </p:tgtEl>
                                        <p:attrNameLst>
                                          <p:attrName>ppt_x</p:attrName>
                                          <p:attrName>ppt_y</p:attrName>
                                        </p:attrNameLst>
                                      </p:cBhvr>
                                      <p:rCtr x="-14375" y="-2845"/>
                                    </p:animMotion>
                                  </p:childTnLst>
                                </p:cTn>
                              </p:par>
                            </p:childTnLst>
                          </p:cTn>
                        </p:par>
                        <p:par>
                          <p:cTn id="18" fill="hold">
                            <p:stCondLst>
                              <p:cond delay="9000"/>
                            </p:stCondLst>
                            <p:childTnLst>
                              <p:par>
                                <p:cTn id="19" presetID="16" presetClass="entr" presetSubtype="21" fill="hold" nodeType="after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barn(inVertical)">
                                      <p:cBhvr>
                                        <p:cTn id="21" dur="1000"/>
                                        <p:tgtEl>
                                          <p:spTgt spid="1030"/>
                                        </p:tgtEl>
                                      </p:cBhvr>
                                    </p:animEffect>
                                  </p:childTnLst>
                                </p:cTn>
                              </p:par>
                            </p:childTnLst>
                          </p:cTn>
                        </p:par>
                        <p:par>
                          <p:cTn id="22" fill="hold">
                            <p:stCondLst>
                              <p:cond delay="10000"/>
                            </p:stCondLst>
                            <p:childTnLst>
                              <p:par>
                                <p:cTn id="23" presetID="6" presetClass="emph" presetSubtype="0" fill="hold" nodeType="afterEffect">
                                  <p:stCondLst>
                                    <p:cond delay="3000"/>
                                  </p:stCondLst>
                                  <p:childTnLst>
                                    <p:animScale>
                                      <p:cBhvr>
                                        <p:cTn id="24" dur="2000" fill="hold"/>
                                        <p:tgtEl>
                                          <p:spTgt spid="1030"/>
                                        </p:tgtEl>
                                      </p:cBhvr>
                                      <p:by x="50000" y="50000"/>
                                    </p:animScale>
                                  </p:childTnLst>
                                </p:cTn>
                              </p:par>
                              <p:par>
                                <p:cTn id="25" presetID="42" presetClass="path" presetSubtype="0" accel="50000" decel="50000" fill="hold" nodeType="withEffect">
                                  <p:stCondLst>
                                    <p:cond delay="3000"/>
                                  </p:stCondLst>
                                  <p:childTnLst>
                                    <p:animMotion origin="layout" path="M 3.33333E-6 4.87393E-6 L 0.00451 0.14642 " pathEditMode="relative" rAng="0" ptsTypes="AA">
                                      <p:cBhvr>
                                        <p:cTn id="26" dur="2000" fill="hold"/>
                                        <p:tgtEl>
                                          <p:spTgt spid="1030"/>
                                        </p:tgtEl>
                                        <p:attrNameLst>
                                          <p:attrName>ppt_x</p:attrName>
                                          <p:attrName>ppt_y</p:attrName>
                                        </p:attrNameLst>
                                      </p:cBhvr>
                                      <p:rCtr x="226" y="73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t>«</a:t>
            </a:r>
            <a:r>
              <a:rPr lang="ru-RU" dirty="0">
                <a:solidFill>
                  <a:schemeClr val="bg1"/>
                </a:solidFill>
              </a:rPr>
              <a:t>Когда на бой смертельный шли вы» А. Воскобойников</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Глазырина Наталья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861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5536" y="305539"/>
            <a:ext cx="7965642" cy="830997"/>
          </a:xfrm>
          <a:prstGeom prst="rect">
            <a:avLst/>
          </a:prstGeom>
          <a:noFill/>
        </p:spPr>
        <p:txBody>
          <a:bodyPr wrap="none" rtlCol="0">
            <a:spAutoFit/>
          </a:bodyPr>
          <a:lstStyle/>
          <a:p>
            <a:r>
              <a:rPr lang="ru-RU" sz="2400" b="1" dirty="0">
                <a:solidFill>
                  <a:schemeClr val="bg1"/>
                </a:solidFill>
                <a:latin typeface="Georgia" pitchFamily="18" charset="0"/>
              </a:rPr>
              <a:t>…Более 400 человек совершили подвиг, </a:t>
            </a:r>
          </a:p>
          <a:p>
            <a:r>
              <a:rPr lang="ru-RU" sz="2400" b="1" dirty="0">
                <a:solidFill>
                  <a:schemeClr val="bg1"/>
                </a:solidFill>
                <a:latin typeface="Georgia" pitchFamily="18" charset="0"/>
              </a:rPr>
              <a:t>аналогичный подвигу Александра Матросова. </a:t>
            </a:r>
          </a:p>
        </p:txBody>
      </p:sp>
      <p:pic>
        <p:nvPicPr>
          <p:cNvPr id="2050" name="Picture 2" descr="https://im0-tub-ru.yandex.net/i?id=cc2efbf00fd38654a7e8b2be6f3132cb&amp;n=33&amp;w=209&amp;h=15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60273" y="1556792"/>
            <a:ext cx="6279578" cy="45068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dishmodels.ru/picture/glr/02/02840/g02840_6383535.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048732" y="1556792"/>
            <a:ext cx="6279578" cy="44853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avatars.mds.yandex.net/get-pdb/1809111/232d624f-0583-4af4-8b0c-6da759b84a5a/s1200"/>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946232" y="1543725"/>
            <a:ext cx="6507660" cy="4533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33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2050"/>
                                        </p:tgtEl>
                                      </p:cBhvr>
                                      <p:by x="50000" y="50000"/>
                                    </p:animScale>
                                  </p:childTnLst>
                                </p:cTn>
                              </p:par>
                              <p:par>
                                <p:cTn id="7" presetID="42" presetClass="path" presetSubtype="0" accel="50000" decel="50000" fill="hold" nodeType="withEffect">
                                  <p:stCondLst>
                                    <p:cond delay="3000"/>
                                  </p:stCondLst>
                                  <p:childTnLst>
                                    <p:animMotion origin="layout" path="M 3.61111E-6 4.44444E-6 L 0.12048 -0.12917 " pathEditMode="relative" rAng="0" ptsTypes="AA">
                                      <p:cBhvr>
                                        <p:cTn id="8" dur="2000" fill="hold"/>
                                        <p:tgtEl>
                                          <p:spTgt spid="2050"/>
                                        </p:tgtEl>
                                        <p:attrNameLst>
                                          <p:attrName>ppt_x</p:attrName>
                                          <p:attrName>ppt_y</p:attrName>
                                        </p:attrNameLst>
                                      </p:cBhvr>
                                      <p:rCtr x="6024" y="-6458"/>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barn(inVertical)">
                                      <p:cBhvr>
                                        <p:cTn id="12" dur="1000"/>
                                        <p:tgtEl>
                                          <p:spTgt spid="2052"/>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2052"/>
                                        </p:tgtEl>
                                      </p:cBhvr>
                                      <p:by x="50000" y="50000"/>
                                    </p:animScale>
                                  </p:childTnLst>
                                </p:cTn>
                              </p:par>
                              <p:par>
                                <p:cTn id="16" presetID="42" presetClass="path" presetSubtype="0" accel="50000" decel="50000" fill="hold" nodeType="withEffect">
                                  <p:stCondLst>
                                    <p:cond delay="3000"/>
                                  </p:stCondLst>
                                  <p:childTnLst>
                                    <p:animMotion origin="layout" path="M -1.11111E-6 4.81481E-6 L -0.26423 -0.08542 " pathEditMode="relative" rAng="0" ptsTypes="AA">
                                      <p:cBhvr>
                                        <p:cTn id="17" dur="2000" fill="hold"/>
                                        <p:tgtEl>
                                          <p:spTgt spid="2052"/>
                                        </p:tgtEl>
                                        <p:attrNameLst>
                                          <p:attrName>ppt_x</p:attrName>
                                          <p:attrName>ppt_y</p:attrName>
                                        </p:attrNameLst>
                                      </p:cBhvr>
                                      <p:rCtr x="-13212" y="-4282"/>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barn(inVertical)">
                                      <p:cBhvr>
                                        <p:cTn id="21" dur="1000"/>
                                        <p:tgtEl>
                                          <p:spTgt spid="2054"/>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2054"/>
                                        </p:tgtEl>
                                      </p:cBhvr>
                                      <p:by x="50000" y="50000"/>
                                    </p:animScale>
                                  </p:childTnLst>
                                </p:cTn>
                              </p:par>
                              <p:par>
                                <p:cTn id="25" presetID="42" presetClass="path" presetSubtype="0" accel="50000" decel="50000" fill="hold" nodeType="withEffect">
                                  <p:stCondLst>
                                    <p:cond delay="3000"/>
                                  </p:stCondLst>
                                  <p:childTnLst>
                                    <p:animMotion origin="layout" path="M 3.61111E-6 4.44444E-6 L 0.01024 0.16504 " pathEditMode="relative" rAng="0" ptsTypes="AA">
                                      <p:cBhvr>
                                        <p:cTn id="26" dur="2000" fill="hold"/>
                                        <p:tgtEl>
                                          <p:spTgt spid="2054"/>
                                        </p:tgtEl>
                                        <p:attrNameLst>
                                          <p:attrName>ppt_x</p:attrName>
                                          <p:attrName>ppt_y</p:attrName>
                                        </p:attrNameLst>
                                      </p:cBhvr>
                                      <p:rCtr x="503" y="8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«У обелиска» </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Сушкевич</a:t>
            </a:r>
            <a:r>
              <a:rPr lang="ru-RU" sz="6000" dirty="0">
                <a:solidFill>
                  <a:schemeClr val="bg1"/>
                </a:solidFill>
              </a:rPr>
              <a:t> Наталья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599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«Кто стрелял» А. Твардовский </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Кондратьева Дарья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411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amy.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34508" y="1484784"/>
            <a:ext cx="7133692" cy="444741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95536" y="305539"/>
            <a:ext cx="4370107" cy="461665"/>
          </a:xfrm>
          <a:prstGeom prst="rect">
            <a:avLst/>
          </a:prstGeom>
          <a:noFill/>
        </p:spPr>
        <p:txBody>
          <a:bodyPr wrap="none" rtlCol="0">
            <a:spAutoFit/>
          </a:bodyPr>
          <a:lstStyle/>
          <a:p>
            <a:r>
              <a:rPr lang="ru-RU" sz="2400" b="1" dirty="0">
                <a:solidFill>
                  <a:schemeClr val="bg1"/>
                </a:solidFill>
                <a:latin typeface="Georgia" pitchFamily="18" charset="0"/>
              </a:rPr>
              <a:t>У войны женское лицо... </a:t>
            </a:r>
          </a:p>
        </p:txBody>
      </p:sp>
      <p:pic>
        <p:nvPicPr>
          <p:cNvPr id="8196" name="Picture 4" descr="https://i.ytimg.com/vi/Om-b84q-byU/maxresdefault.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07306" y="1424162"/>
            <a:ext cx="6716316" cy="452785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s://rvio.histrf.ru/uploads/media/news/0001/65/thumb_64179_news_big.jpe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534508" y="1614634"/>
            <a:ext cx="7163552" cy="4146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333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8194"/>
                                        </p:tgtEl>
                                      </p:cBhvr>
                                      <p:by x="50000" y="50000"/>
                                    </p:animScale>
                                  </p:childTnLst>
                                </p:cTn>
                              </p:par>
                              <p:par>
                                <p:cTn id="7" presetID="42" presetClass="path" presetSubtype="0" accel="50000" decel="50000" fill="hold" nodeType="withEffect">
                                  <p:stCondLst>
                                    <p:cond delay="3000"/>
                                  </p:stCondLst>
                                  <p:childTnLst>
                                    <p:animMotion origin="layout" path="M -2.5E-6 4.51307E-6 L 0.09184 -0.1772 " pathEditMode="relative" rAng="0" ptsTypes="AA">
                                      <p:cBhvr>
                                        <p:cTn id="8" dur="2000" fill="hold"/>
                                        <p:tgtEl>
                                          <p:spTgt spid="8194"/>
                                        </p:tgtEl>
                                        <p:attrNameLst>
                                          <p:attrName>ppt_x</p:attrName>
                                          <p:attrName>ppt_y</p:attrName>
                                        </p:attrNameLst>
                                      </p:cBhvr>
                                      <p:rCtr x="4583" y="-8860"/>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arn(inVertical)">
                                      <p:cBhvr>
                                        <p:cTn id="12" dur="1000"/>
                                        <p:tgtEl>
                                          <p:spTgt spid="8196"/>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8196"/>
                                        </p:tgtEl>
                                      </p:cBhvr>
                                      <p:by x="50000" y="50000"/>
                                    </p:animScale>
                                  </p:childTnLst>
                                </p:cTn>
                              </p:par>
                              <p:par>
                                <p:cTn id="16" presetID="42" presetClass="path" presetSubtype="0" accel="50000" decel="50000" fill="hold" nodeType="withEffect">
                                  <p:stCondLst>
                                    <p:cond delay="3000"/>
                                  </p:stCondLst>
                                  <p:childTnLst>
                                    <p:animMotion origin="layout" path="M 5.55556E-7 -1.48148E-6 L -0.26649 -0.10069 " pathEditMode="relative" rAng="0" ptsTypes="AA">
                                      <p:cBhvr>
                                        <p:cTn id="17" dur="2000" fill="hold"/>
                                        <p:tgtEl>
                                          <p:spTgt spid="8196"/>
                                        </p:tgtEl>
                                        <p:attrNameLst>
                                          <p:attrName>ppt_x</p:attrName>
                                          <p:attrName>ppt_y</p:attrName>
                                        </p:attrNameLst>
                                      </p:cBhvr>
                                      <p:rCtr x="-13333" y="-5046"/>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8198"/>
                                        </p:tgtEl>
                                        <p:attrNameLst>
                                          <p:attrName>style.visibility</p:attrName>
                                        </p:attrNameLst>
                                      </p:cBhvr>
                                      <p:to>
                                        <p:strVal val="visible"/>
                                      </p:to>
                                    </p:set>
                                    <p:animEffect transition="in" filter="barn(inVertical)">
                                      <p:cBhvr>
                                        <p:cTn id="21" dur="1000"/>
                                        <p:tgtEl>
                                          <p:spTgt spid="8198"/>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8198"/>
                                        </p:tgtEl>
                                      </p:cBhvr>
                                      <p:by x="50000" y="50000"/>
                                    </p:animScale>
                                  </p:childTnLst>
                                </p:cTn>
                              </p:par>
                              <p:par>
                                <p:cTn id="25" presetID="42" presetClass="path" presetSubtype="0" accel="50000" decel="50000" fill="hold" nodeType="withEffect">
                                  <p:stCondLst>
                                    <p:cond delay="3000"/>
                                  </p:stCondLst>
                                  <p:childTnLst>
                                    <p:animMotion origin="layout" path="M 1.38889E-6 1.68402E-6 L 0.01927 0.20356 " pathEditMode="relative" rAng="0" ptsTypes="AA">
                                      <p:cBhvr>
                                        <p:cTn id="26" dur="2000" fill="hold"/>
                                        <p:tgtEl>
                                          <p:spTgt spid="8198"/>
                                        </p:tgtEl>
                                        <p:attrNameLst>
                                          <p:attrName>ppt_x</p:attrName>
                                          <p:attrName>ppt_y</p:attrName>
                                        </p:attrNameLst>
                                      </p:cBhvr>
                                      <p:rCtr x="955" y="101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«Той первой ночью!» </a:t>
            </a:r>
            <a:br>
              <a:rPr lang="ru-RU" dirty="0">
                <a:solidFill>
                  <a:schemeClr val="bg1"/>
                </a:solidFill>
              </a:rPr>
            </a:br>
            <a:r>
              <a:rPr lang="ru-RU" dirty="0">
                <a:solidFill>
                  <a:schemeClr val="bg1"/>
                </a:solidFill>
              </a:rPr>
              <a:t>Николай Браун</a:t>
            </a:r>
          </a:p>
        </p:txBody>
      </p:sp>
      <p:sp>
        <p:nvSpPr>
          <p:cNvPr id="4" name="Объект 3"/>
          <p:cNvSpPr>
            <a:spLocks noGrp="1"/>
          </p:cNvSpPr>
          <p:nvPr>
            <p:ph sz="half" idx="2"/>
          </p:nvPr>
        </p:nvSpPr>
        <p:spPr>
          <a:xfrm>
            <a:off x="539553" y="3356993"/>
            <a:ext cx="7913476" cy="2016223"/>
          </a:xfrm>
        </p:spPr>
        <p:txBody>
          <a:bodyPr>
            <a:noAutofit/>
          </a:bodyPr>
          <a:lstStyle/>
          <a:p>
            <a:pPr marL="0" lvl="0" indent="0" algn="ctr">
              <a:buNone/>
            </a:pPr>
            <a:r>
              <a:rPr lang="ru-RU" sz="6000" dirty="0" err="1">
                <a:solidFill>
                  <a:schemeClr val="bg1"/>
                </a:solidFill>
              </a:rPr>
              <a:t>Рыцев</a:t>
            </a:r>
            <a:r>
              <a:rPr lang="ru-RU" sz="6000" dirty="0">
                <a:solidFill>
                  <a:schemeClr val="bg1"/>
                </a:solidFill>
              </a:rPr>
              <a:t> Валерий и Подгайный Александр</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1861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«Великая война» Иван Ващенко</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Дахно Михаил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936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«Памятник» Георгий Рублёв</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Кульпин</a:t>
            </a:r>
            <a:r>
              <a:rPr lang="ru-RU" sz="6000" dirty="0">
                <a:solidFill>
                  <a:schemeClr val="bg1"/>
                </a:solidFill>
              </a:rPr>
              <a:t> Данил</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948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Загрузки\66248_6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15526" y="188638"/>
            <a:ext cx="3589444" cy="923330"/>
          </a:xfrm>
          <a:prstGeom prst="rect">
            <a:avLst/>
          </a:prstGeom>
          <a:noFill/>
        </p:spPr>
        <p:txBody>
          <a:bodyPr wrap="none" lIns="91440" tIns="45720" rIns="91440" bIns="45720">
            <a:spAutoFit/>
          </a:bodyPr>
          <a:lstStyle/>
          <a:p>
            <a:pPr algn="ctr"/>
            <a:r>
              <a:rPr lang="ru-RU" sz="5400" b="1" cap="none" spc="0" dirty="0">
                <a:ln w="1905"/>
                <a:solidFill>
                  <a:srgbClr val="FF0000"/>
                </a:solidFill>
                <a:effectLst>
                  <a:innerShdw blurRad="69850" dist="43180" dir="5400000">
                    <a:srgbClr val="000000">
                      <a:alpha val="65000"/>
                    </a:srgbClr>
                  </a:innerShdw>
                </a:effectLst>
                <a:latin typeface="Georgia" pitchFamily="18" charset="0"/>
              </a:rPr>
              <a:t>НАЧАЛО</a:t>
            </a:r>
          </a:p>
        </p:txBody>
      </p:sp>
      <p:pic>
        <p:nvPicPr>
          <p:cNvPr id="5" name="Picture 6" descr="http://900igr.net/up/datai/216400/0001-001-.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5074459"/>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pic>
        <p:nvPicPr>
          <p:cNvPr id="2" name="Голос Ю. Б. Левитана Начале войн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03642" y="6093296"/>
            <a:ext cx="609600" cy="609600"/>
          </a:xfrm>
          <a:prstGeom prst="rect">
            <a:avLst/>
          </a:prstGeom>
        </p:spPr>
      </p:pic>
    </p:spTree>
    <p:extLst>
      <p:ext uri="{BB962C8B-B14F-4D97-AF65-F5344CB8AC3E}">
        <p14:creationId xmlns:p14="http://schemas.microsoft.com/office/powerpoint/2010/main" val="24884660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1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endParaRPr lang="ru-RU" dirty="0">
              <a:solidFill>
                <a:schemeClr val="bg1"/>
              </a:solidFill>
            </a:endParaRP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Зубарев Степан</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251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5941" y="684443"/>
            <a:ext cx="8097088" cy="461665"/>
          </a:xfrm>
          <a:prstGeom prst="rect">
            <a:avLst/>
          </a:prstGeom>
          <a:noFill/>
        </p:spPr>
        <p:txBody>
          <a:bodyPr wrap="none" rtlCol="0">
            <a:spAutoFit/>
          </a:bodyPr>
          <a:lstStyle/>
          <a:p>
            <a:r>
              <a:rPr lang="ru-RU" sz="2400" b="1" dirty="0">
                <a:solidFill>
                  <a:schemeClr val="bg1"/>
                </a:solidFill>
                <a:latin typeface="Georgia" pitchFamily="18" charset="0"/>
              </a:rPr>
              <a:t>…На фронтах служило свыше 60 тысяч собак.  </a:t>
            </a:r>
          </a:p>
        </p:txBody>
      </p:sp>
      <p:pic>
        <p:nvPicPr>
          <p:cNvPr id="1026" name="Picture 2" descr="http://s3.amazonaws.com/m51/images/content/23481/0dcf8fdbea731d3ba101b6edf234e1ba.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000923" y="1398494"/>
            <a:ext cx="6904312" cy="44787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mos247.ru/files/models/widget_picture/37127/37127_photo_w98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00923" y="1398494"/>
            <a:ext cx="6909366" cy="45099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tolica-s.su/wp-content/uploads/2018/06/1529665846-stolica-s-su-pogranichniki.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973623" y="1515027"/>
            <a:ext cx="6902004" cy="43622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67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1026"/>
                                        </p:tgtEl>
                                      </p:cBhvr>
                                      <p:by x="50000" y="50000"/>
                                    </p:animScale>
                                  </p:childTnLst>
                                </p:cTn>
                              </p:par>
                              <p:par>
                                <p:cTn id="7" presetID="42" presetClass="path" presetSubtype="0" accel="50000" decel="50000" fill="hold" nodeType="withEffect">
                                  <p:stCondLst>
                                    <p:cond delay="3000"/>
                                  </p:stCondLst>
                                  <p:childTnLst>
                                    <p:animMotion origin="layout" path="M -4.16667E-6 3.95096E-6 L -0.28541 -0.06177 " pathEditMode="relative" rAng="0" ptsTypes="AA">
                                      <p:cBhvr>
                                        <p:cTn id="8" dur="2000" fill="hold"/>
                                        <p:tgtEl>
                                          <p:spTgt spid="1026"/>
                                        </p:tgtEl>
                                        <p:attrNameLst>
                                          <p:attrName>ppt_x</p:attrName>
                                          <p:attrName>ppt_y</p:attrName>
                                        </p:attrNameLst>
                                      </p:cBhvr>
                                      <p:rCtr x="-14271" y="-3100"/>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arn(inVertical)">
                                      <p:cBhvr>
                                        <p:cTn id="12" dur="1000"/>
                                        <p:tgtEl>
                                          <p:spTgt spid="1028"/>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1028"/>
                                        </p:tgtEl>
                                      </p:cBhvr>
                                      <p:by x="50000" y="50000"/>
                                    </p:animScale>
                                  </p:childTnLst>
                                </p:cTn>
                              </p:par>
                              <p:par>
                                <p:cTn id="16" presetID="42" presetClass="path" presetSubtype="0" accel="50000" decel="50000" fill="hold" nodeType="withEffect">
                                  <p:stCondLst>
                                    <p:cond delay="3000"/>
                                  </p:stCondLst>
                                  <p:childTnLst>
                                    <p:animMotion origin="layout" path="M 2.22222E-6 7.4254E-7 L 0.11614 -0.13764 " pathEditMode="relative" rAng="0" ptsTypes="AA">
                                      <p:cBhvr>
                                        <p:cTn id="17" dur="2000" fill="hold"/>
                                        <p:tgtEl>
                                          <p:spTgt spid="1028"/>
                                        </p:tgtEl>
                                        <p:attrNameLst>
                                          <p:attrName>ppt_x</p:attrName>
                                          <p:attrName>ppt_y</p:attrName>
                                        </p:attrNameLst>
                                      </p:cBhvr>
                                      <p:rCtr x="5799" y="-6893"/>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barn(inVertical)">
                                      <p:cBhvr>
                                        <p:cTn id="21" dur="1000"/>
                                        <p:tgtEl>
                                          <p:spTgt spid="1030"/>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1030"/>
                                        </p:tgtEl>
                                      </p:cBhvr>
                                      <p:by x="50000" y="50000"/>
                                    </p:animScale>
                                  </p:childTnLst>
                                </p:cTn>
                              </p:par>
                              <p:par>
                                <p:cTn id="25" presetID="42" presetClass="path" presetSubtype="0" accel="50000" decel="50000" fill="hold" nodeType="withEffect">
                                  <p:stCondLst>
                                    <p:cond delay="3000"/>
                                  </p:stCondLst>
                                  <p:childTnLst>
                                    <p:animMotion origin="layout" path="M 8.33333E-7 -4.92019E-6 L 0.0092 0.17095 " pathEditMode="relative" rAng="0" ptsTypes="AA">
                                      <p:cBhvr>
                                        <p:cTn id="26" dur="2000" fill="hold"/>
                                        <p:tgtEl>
                                          <p:spTgt spid="1030"/>
                                        </p:tgtEl>
                                        <p:attrNameLst>
                                          <p:attrName>ppt_x</p:attrName>
                                          <p:attrName>ppt_y</p:attrName>
                                        </p:attrNameLst>
                                      </p:cBhvr>
                                      <p:rCtr x="451" y="85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endParaRPr lang="ru-RU" dirty="0">
              <a:solidFill>
                <a:schemeClr val="bg1"/>
              </a:solidFill>
            </a:endParaRP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Каримов Никита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6587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endParaRPr lang="ru-RU" dirty="0">
              <a:solidFill>
                <a:schemeClr val="bg1"/>
              </a:solidFill>
            </a:endParaRP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Коршунов Олег</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201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avatars.mds.yandex.net/get-zen_doc/1855206/pub_5d6e0543027a1500ad09dde4_5d6e0702aad43600ad82e245/scale_120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5842" y="1700808"/>
            <a:ext cx="5690898" cy="43709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83176" y="404664"/>
            <a:ext cx="7205819" cy="830997"/>
          </a:xfrm>
          <a:prstGeom prst="rect">
            <a:avLst/>
          </a:prstGeom>
          <a:noFill/>
        </p:spPr>
        <p:txBody>
          <a:bodyPr wrap="none" rtlCol="0">
            <a:spAutoFit/>
          </a:bodyPr>
          <a:lstStyle/>
          <a:p>
            <a:pPr>
              <a:defRPr/>
            </a:pPr>
            <a:r>
              <a:rPr lang="ru-RU" sz="2400" b="1" dirty="0">
                <a:solidFill>
                  <a:schemeClr val="bg1"/>
                </a:solidFill>
                <a:latin typeface="Georgia" pitchFamily="18" charset="0"/>
              </a:rPr>
              <a:t>"На войне, как на войне. Я солдат </a:t>
            </a:r>
          </a:p>
          <a:p>
            <a:pPr>
              <a:defRPr/>
            </a:pPr>
            <a:r>
              <a:rPr lang="ru-RU" sz="2400" b="1" dirty="0">
                <a:solidFill>
                  <a:schemeClr val="bg1"/>
                </a:solidFill>
                <a:latin typeface="Georgia" pitchFamily="18" charset="0"/>
              </a:rPr>
              <a:t>на фельдмаршала не меняю!". /</a:t>
            </a:r>
            <a:r>
              <a:rPr lang="ru-RU" sz="2400" b="1" dirty="0" err="1">
                <a:solidFill>
                  <a:schemeClr val="bg1"/>
                </a:solidFill>
                <a:latin typeface="Georgia" pitchFamily="18" charset="0"/>
              </a:rPr>
              <a:t>И.Сталин</a:t>
            </a:r>
            <a:r>
              <a:rPr lang="ru-RU" sz="2400" b="1" dirty="0">
                <a:solidFill>
                  <a:schemeClr val="bg1"/>
                </a:solidFill>
                <a:latin typeface="Georgia" pitchFamily="18" charset="0"/>
              </a:rPr>
              <a:t>/</a:t>
            </a:r>
          </a:p>
        </p:txBody>
      </p:sp>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newsbuzz.ru/wp-content/uploads/2017/04/Yakov-Dzhugashvili.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27784" y="1608204"/>
            <a:ext cx="6091088" cy="455613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cdn.fishki.net/upload/post/201603/18/1888773/abd6c3b3ff0ba3e90955ccacd4ce6cf0.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10542" r="7099"/>
          <a:stretch/>
        </p:blipFill>
        <p:spPr bwMode="auto">
          <a:xfrm>
            <a:off x="2563372" y="1641461"/>
            <a:ext cx="6055837" cy="4425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34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4100"/>
                                        </p:tgtEl>
                                      </p:cBhvr>
                                      <p:by x="50000" y="50000"/>
                                    </p:animScale>
                                  </p:childTnLst>
                                </p:cTn>
                              </p:par>
                              <p:par>
                                <p:cTn id="7" presetID="42" presetClass="path" presetSubtype="0" accel="50000" decel="50000" fill="hold" nodeType="withEffect">
                                  <p:stCondLst>
                                    <p:cond delay="3000"/>
                                  </p:stCondLst>
                                  <p:childTnLst>
                                    <p:animMotion origin="layout" path="M 1.66667E-6 -3.42124E-6 L 0.10903 -0.161 " pathEditMode="relative" rAng="0" ptsTypes="AA">
                                      <p:cBhvr>
                                        <p:cTn id="8" dur="2000" fill="hold"/>
                                        <p:tgtEl>
                                          <p:spTgt spid="4100"/>
                                        </p:tgtEl>
                                        <p:attrNameLst>
                                          <p:attrName>ppt_x</p:attrName>
                                          <p:attrName>ppt_y</p:attrName>
                                        </p:attrNameLst>
                                      </p:cBhvr>
                                      <p:rCtr x="5451" y="-8050"/>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arn(inVertical)">
                                      <p:cBhvr>
                                        <p:cTn id="12" dur="1000"/>
                                        <p:tgtEl>
                                          <p:spTgt spid="4098"/>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4098"/>
                                        </p:tgtEl>
                                      </p:cBhvr>
                                      <p:by x="50000" y="50000"/>
                                    </p:animScale>
                                  </p:childTnLst>
                                </p:cTn>
                              </p:par>
                              <p:par>
                                <p:cTn id="16" presetID="42" presetClass="path" presetSubtype="0" accel="50000" decel="50000" fill="hold" nodeType="withEffect">
                                  <p:stCondLst>
                                    <p:cond delay="3000"/>
                                  </p:stCondLst>
                                  <p:childTnLst>
                                    <p:animMotion origin="layout" path="M -2.5E-6 -3.42124E-6 L -0.30937 -0.09808 " pathEditMode="relative" rAng="0" ptsTypes="AA">
                                      <p:cBhvr>
                                        <p:cTn id="17" dur="2000" fill="hold"/>
                                        <p:tgtEl>
                                          <p:spTgt spid="4098"/>
                                        </p:tgtEl>
                                        <p:attrNameLst>
                                          <p:attrName>ppt_x</p:attrName>
                                          <p:attrName>ppt_y</p:attrName>
                                        </p:attrNameLst>
                                      </p:cBhvr>
                                      <p:rCtr x="-15469" y="-4904"/>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4102"/>
                                        </p:tgtEl>
                                        <p:attrNameLst>
                                          <p:attrName>style.visibility</p:attrName>
                                        </p:attrNameLst>
                                      </p:cBhvr>
                                      <p:to>
                                        <p:strVal val="visible"/>
                                      </p:to>
                                    </p:set>
                                    <p:animEffect transition="in" filter="barn(inVertical)">
                                      <p:cBhvr>
                                        <p:cTn id="21" dur="1000"/>
                                        <p:tgtEl>
                                          <p:spTgt spid="4102"/>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4102"/>
                                        </p:tgtEl>
                                      </p:cBhvr>
                                      <p:by x="50000" y="50000"/>
                                    </p:animScale>
                                  </p:childTnLst>
                                </p:cTn>
                              </p:par>
                              <p:par>
                                <p:cTn id="25" presetID="42" presetClass="path" presetSubtype="0" accel="50000" decel="50000" fill="hold" nodeType="withEffect">
                                  <p:stCondLst>
                                    <p:cond delay="3000"/>
                                  </p:stCondLst>
                                  <p:childTnLst>
                                    <p:animMotion origin="layout" path="M 1.66667E-6 2.9956E-6 L -0.06424 0.15845 " pathEditMode="relative" rAng="0" ptsTypes="AA">
                                      <p:cBhvr>
                                        <p:cTn id="26" dur="2000" fill="hold"/>
                                        <p:tgtEl>
                                          <p:spTgt spid="4102"/>
                                        </p:tgtEl>
                                        <p:attrNameLst>
                                          <p:attrName>ppt_x</p:attrName>
                                          <p:attrName>ppt_y</p:attrName>
                                        </p:attrNameLst>
                                      </p:cBhvr>
                                      <p:rCtr x="-3212" y="79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endParaRPr lang="ru-RU" dirty="0">
              <a:solidFill>
                <a:schemeClr val="bg1"/>
              </a:solidFill>
            </a:endParaRP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Толкачев Олег</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4055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«Моё поколение» </a:t>
            </a:r>
            <a:br>
              <a:rPr lang="ru-RU" dirty="0">
                <a:solidFill>
                  <a:schemeClr val="bg1"/>
                </a:solidFill>
              </a:rPr>
            </a:br>
            <a:r>
              <a:rPr lang="ru-RU" dirty="0">
                <a:solidFill>
                  <a:schemeClr val="bg1"/>
                </a:solidFill>
              </a:rPr>
              <a:t>Семён Гудзенко </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Зубакин</a:t>
            </a:r>
            <a:r>
              <a:rPr lang="ru-RU" sz="6000" dirty="0">
                <a:solidFill>
                  <a:schemeClr val="bg1"/>
                </a:solidFill>
              </a:rPr>
              <a:t> Вадим</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129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russian7.ru/wp-content/uploads/2017/05/CgTWCM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15816" y="2023460"/>
            <a:ext cx="5400296" cy="402973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520" y="259799"/>
            <a:ext cx="7705956" cy="1569660"/>
          </a:xfrm>
          <a:prstGeom prst="rect">
            <a:avLst/>
          </a:prstGeom>
          <a:noFill/>
        </p:spPr>
        <p:txBody>
          <a:bodyPr wrap="none" rtlCol="0">
            <a:spAutoFit/>
          </a:bodyPr>
          <a:lstStyle/>
          <a:p>
            <a:r>
              <a:rPr lang="ru-RU" sz="2400" b="1" dirty="0">
                <a:solidFill>
                  <a:schemeClr val="bg1"/>
                </a:solidFill>
                <a:latin typeface="Georgia" pitchFamily="18" charset="0"/>
              </a:rPr>
              <a:t>…Звание Героя Советского Союза получили</a:t>
            </a:r>
          </a:p>
          <a:p>
            <a:r>
              <a:rPr lang="ru-RU" sz="2400" b="1" dirty="0">
                <a:solidFill>
                  <a:schemeClr val="bg1"/>
                </a:solidFill>
                <a:latin typeface="Georgia" pitchFamily="18" charset="0"/>
              </a:rPr>
              <a:t> более 11,5 тыс. человек. Одним из первых </a:t>
            </a:r>
          </a:p>
          <a:p>
            <a:r>
              <a:rPr lang="ru-RU" sz="2400" b="1" dirty="0">
                <a:solidFill>
                  <a:schemeClr val="bg1"/>
                </a:solidFill>
                <a:latin typeface="Georgia" pitchFamily="18" charset="0"/>
              </a:rPr>
              <a:t>Героев Советского Союза стал красноармеец </a:t>
            </a:r>
          </a:p>
          <a:p>
            <a:r>
              <a:rPr lang="ru-RU" sz="2400" b="1" dirty="0">
                <a:solidFill>
                  <a:schemeClr val="bg1"/>
                </a:solidFill>
                <a:latin typeface="Georgia" pitchFamily="18" charset="0"/>
              </a:rPr>
              <a:t>Дмитрий Овчаренко.  </a:t>
            </a:r>
          </a:p>
        </p:txBody>
      </p:sp>
      <p:pic>
        <p:nvPicPr>
          <p:cNvPr id="4"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Группа 4"/>
          <p:cNvGrpSpPr/>
          <p:nvPr/>
        </p:nvGrpSpPr>
        <p:grpSpPr>
          <a:xfrm>
            <a:off x="2483768" y="2204864"/>
            <a:ext cx="1387736" cy="2637213"/>
            <a:chOff x="-1463040" y="2289788"/>
            <a:chExt cx="1387736" cy="2637213"/>
          </a:xfrm>
        </p:grpSpPr>
        <p:sp>
          <p:nvSpPr>
            <p:cNvPr id="2" name="Овал 1"/>
            <p:cNvSpPr/>
            <p:nvPr/>
          </p:nvSpPr>
          <p:spPr>
            <a:xfrm>
              <a:off x="-1116106" y="3861048"/>
              <a:ext cx="693868" cy="6983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54" name="Picture 10" descr="https://fsd.kopilkaurokov.ru/up/html/2019/11/25/k_5ddbfc721c29d/528659_1.jpeg"/>
            <p:cNvPicPr>
              <a:picLocks noChangeAspect="1" noChangeArrowheads="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b="-3222"/>
            <a:stretch/>
          </p:blipFill>
          <p:spPr bwMode="auto">
            <a:xfrm>
              <a:off x="-1463040" y="2289788"/>
              <a:ext cx="1387736" cy="26372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0247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6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«Перед атакой»</a:t>
            </a:r>
            <a:br>
              <a:rPr lang="ru-RU" dirty="0">
                <a:solidFill>
                  <a:schemeClr val="bg1"/>
                </a:solidFill>
              </a:rPr>
            </a:br>
            <a:r>
              <a:rPr lang="ru-RU" dirty="0">
                <a:solidFill>
                  <a:schemeClr val="bg1"/>
                </a:solidFill>
              </a:rPr>
              <a:t> Семён Гудзенко</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Шилков</a:t>
            </a:r>
            <a:r>
              <a:rPr lang="ru-RU" sz="6000" dirty="0">
                <a:solidFill>
                  <a:schemeClr val="bg1"/>
                </a:solidFill>
              </a:rPr>
              <a:t> </a:t>
            </a:r>
          </a:p>
          <a:p>
            <a:pPr marL="0" lvl="0" indent="0" algn="ctr">
              <a:buNone/>
            </a:pPr>
            <a:r>
              <a:rPr lang="ru-RU" sz="6000" dirty="0">
                <a:solidFill>
                  <a:schemeClr val="bg1"/>
                </a:solidFill>
              </a:rPr>
              <a:t>Глеб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8323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«Я ничего не знал» </a:t>
            </a:r>
            <a:br>
              <a:rPr lang="ru-RU" dirty="0">
                <a:solidFill>
                  <a:schemeClr val="bg1"/>
                </a:solidFill>
              </a:rPr>
            </a:br>
            <a:r>
              <a:rPr lang="ru-RU" dirty="0">
                <a:solidFill>
                  <a:schemeClr val="bg1"/>
                </a:solidFill>
              </a:rPr>
              <a:t>Михаил </a:t>
            </a:r>
            <a:r>
              <a:rPr lang="ru-RU" dirty="0" err="1">
                <a:solidFill>
                  <a:schemeClr val="bg1"/>
                </a:solidFill>
              </a:rPr>
              <a:t>Найдич</a:t>
            </a:r>
            <a:endParaRPr lang="ru-RU" dirty="0">
              <a:solidFill>
                <a:schemeClr val="bg1"/>
              </a:solidFill>
            </a:endParaRP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Шалаумов</a:t>
            </a:r>
            <a:r>
              <a:rPr lang="ru-RU" sz="6000" dirty="0">
                <a:solidFill>
                  <a:schemeClr val="bg1"/>
                </a:solidFill>
              </a:rPr>
              <a:t> Игорь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455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r>
              <a:rPr lang="ru-RU" dirty="0">
                <a:solidFill>
                  <a:schemeClr val="bg1"/>
                </a:solidFill>
              </a:rPr>
              <a:t> «Мужество» </a:t>
            </a:r>
            <a:br>
              <a:rPr lang="ru-RU" dirty="0">
                <a:solidFill>
                  <a:schemeClr val="bg1"/>
                </a:solidFill>
              </a:rPr>
            </a:br>
            <a:r>
              <a:rPr lang="ru-RU" dirty="0">
                <a:solidFill>
                  <a:schemeClr val="bg1"/>
                </a:solidFill>
              </a:rPr>
              <a:t>Анна Ахматова</a:t>
            </a:r>
          </a:p>
        </p:txBody>
      </p:sp>
      <p:sp>
        <p:nvSpPr>
          <p:cNvPr id="4" name="Объект 3"/>
          <p:cNvSpPr>
            <a:spLocks noGrp="1"/>
          </p:cNvSpPr>
          <p:nvPr>
            <p:ph sz="half" idx="2"/>
          </p:nvPr>
        </p:nvSpPr>
        <p:spPr>
          <a:xfrm>
            <a:off x="2627784" y="3356993"/>
            <a:ext cx="4038600" cy="2016223"/>
          </a:xfrm>
        </p:spPr>
        <p:txBody>
          <a:bodyPr>
            <a:noAutofit/>
          </a:bodyPr>
          <a:lstStyle/>
          <a:p>
            <a:pPr marL="0" indent="0" algn="ctr">
              <a:buNone/>
            </a:pPr>
            <a:r>
              <a:rPr lang="ru-RU" sz="6000" dirty="0">
                <a:solidFill>
                  <a:schemeClr val="bg1"/>
                </a:solidFill>
                <a:latin typeface="Times New Roman" panose="02020603050405020304" pitchFamily="18" charset="0"/>
                <a:cs typeface="Times New Roman" panose="02020603050405020304" pitchFamily="18" charset="0"/>
              </a:rPr>
              <a:t>Коренюгин Сергей</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7901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 descr="https://veryimportantlot.com/uploads/over/files/%D0%9D%D0%BE%D0%B2%D0%BE%D1%81%D1%82%D0%B8/2019/%D0%94%D0%B5%D0%BA%D0%B0%D0%B1%D1%80%D1%8C%202019/%D0%94%D0%B5%D0%BA%D0%B0%D0%B1%D1%80%D1%8C%20%D0%A1%D1%82%D0%B0%D1%82%D1%8C%D1%8F%20%D0%B4%D0%BB%D1%8F%20%D0%B1%D0%BB%D0%BE%D0%B3%D0%B0.%20%D0%9D%D0%B0%D0%B3%D1%80%D0%B0%D0%B4%D1%8B%206%20(1)%20%D0%9E%D1%80%D0%B4%D0%B5%D0%BD%D0%B0%20%D0%B8%20%D0%BC%D0%B5%D0%B4%D0%B0%D0%BB%D0%B8%20%D0%92%D0%9E%D0%92.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178" name="Picture 10" descr="https://veryimportantlot.com/uploads/over/files/%D0%9D%D0%BE%D0%B2%D0%BE%D1%81%D1%82%D0%B8/2019/%D0%94%D0%B5%D0%BA%D0%B0%D0%B1%D1%80%D1%8C%202019/%D0%94%D0%B5%D0%BA%D0%B0%D0%B1%D1%80%D1%8C%20%D0%A1%D1%82%D0%B0%D1%82%D1%8C%D1%8F%20%D0%B4%D0%BB%D1%8F%20%D0%B1%D0%BB%D0%BE%D0%B3%D0%B0.%20%D0%9D%D0%B0%D0%B3%D1%80%D0%B0%D0%B4%D1%8B%206%20(1)%20%D0%9E%D1%80%D0%B4%D0%B5%D0%BD%D0%B0%20%D0%B8%20%D0%BC%D0%B5%D0%B4%D0%B0%D0%BB%D0%B8%20%D0%92%D0%9E%D0%9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060848"/>
            <a:ext cx="9135616" cy="456780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83175" y="1066826"/>
            <a:ext cx="8117928" cy="830997"/>
          </a:xfrm>
          <a:prstGeom prst="rect">
            <a:avLst/>
          </a:prstGeom>
          <a:noFill/>
        </p:spPr>
        <p:txBody>
          <a:bodyPr wrap="none" rtlCol="0">
            <a:spAutoFit/>
          </a:bodyPr>
          <a:lstStyle/>
          <a:p>
            <a:pPr>
              <a:defRPr/>
            </a:pPr>
            <a:r>
              <a:rPr lang="ru-RU" sz="2400" b="1" dirty="0">
                <a:solidFill>
                  <a:schemeClr val="bg1"/>
                </a:solidFill>
                <a:latin typeface="Georgia" pitchFamily="18" charset="0"/>
              </a:rPr>
              <a:t>…К окончанию Великой Отечественной войны </a:t>
            </a:r>
          </a:p>
          <a:p>
            <a:pPr>
              <a:defRPr/>
            </a:pPr>
            <a:r>
              <a:rPr lang="ru-RU" sz="2400" b="1" dirty="0">
                <a:solidFill>
                  <a:schemeClr val="bg1"/>
                </a:solidFill>
                <a:latin typeface="Georgia" pitchFamily="18" charset="0"/>
              </a:rPr>
              <a:t>не было вручено около 3 млн наград. </a:t>
            </a:r>
          </a:p>
        </p:txBody>
      </p:sp>
      <p:pic>
        <p:nvPicPr>
          <p:cNvPr id="12"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1627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Д. </a:t>
            </a:r>
            <a:r>
              <a:rPr lang="ru-RU" dirty="0" err="1">
                <a:solidFill>
                  <a:schemeClr val="bg1"/>
                </a:solidFill>
              </a:rPr>
              <a:t>Румата</a:t>
            </a:r>
            <a:r>
              <a:rPr lang="ru-RU" dirty="0">
                <a:solidFill>
                  <a:schemeClr val="bg1"/>
                </a:solidFill>
              </a:rPr>
              <a:t> </a:t>
            </a:r>
            <a:br>
              <a:rPr lang="ru-RU" dirty="0">
                <a:solidFill>
                  <a:schemeClr val="bg1"/>
                </a:solidFill>
              </a:rPr>
            </a:br>
            <a:r>
              <a:rPr lang="ru-RU" dirty="0">
                <a:solidFill>
                  <a:schemeClr val="bg1"/>
                </a:solidFill>
              </a:rPr>
              <a:t>«Не смею говорить я о войне»</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Ахмедов Рустам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1676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А. Кулешов </a:t>
            </a:r>
            <a:br>
              <a:rPr lang="ru-RU" dirty="0">
                <a:solidFill>
                  <a:schemeClr val="bg1"/>
                </a:solidFill>
              </a:rPr>
            </a:br>
            <a:r>
              <a:rPr lang="ru-RU" dirty="0">
                <a:solidFill>
                  <a:schemeClr val="bg1"/>
                </a:solidFill>
              </a:rPr>
              <a:t>«На Минском шоссе»</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Кондратьева Мария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8717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5536" y="305539"/>
            <a:ext cx="7370929" cy="830997"/>
          </a:xfrm>
          <a:prstGeom prst="rect">
            <a:avLst/>
          </a:prstGeom>
          <a:noFill/>
        </p:spPr>
        <p:txBody>
          <a:bodyPr wrap="none" rtlCol="0">
            <a:spAutoFit/>
          </a:bodyPr>
          <a:lstStyle/>
          <a:p>
            <a:r>
              <a:rPr lang="ru-RU" sz="2400" b="1" dirty="0">
                <a:solidFill>
                  <a:schemeClr val="bg1"/>
                </a:solidFill>
                <a:latin typeface="Georgia" pitchFamily="18" charset="0"/>
              </a:rPr>
              <a:t>…Во время обороны Одессы бросили в бой </a:t>
            </a:r>
          </a:p>
          <a:p>
            <a:r>
              <a:rPr lang="ru-RU" sz="2400" b="1" dirty="0">
                <a:solidFill>
                  <a:schemeClr val="bg1"/>
                </a:solidFill>
                <a:latin typeface="Georgia" pitchFamily="18" charset="0"/>
              </a:rPr>
              <a:t>20 обшитых листами брони тракторов. </a:t>
            </a:r>
          </a:p>
        </p:txBody>
      </p:sp>
      <p:pic>
        <p:nvPicPr>
          <p:cNvPr id="3074" name="Picture 2" descr="tank.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7744" y="1556791"/>
            <a:ext cx="6185285" cy="455995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avatars.mds.yandex.net/get-zen_doc/1581245/pub_5d6a2c9bc6e2a400add9f96a_5d6a2dc9fc69ab00aeeb7fda/scale_120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82256" y="1607463"/>
            <a:ext cx="6270773" cy="445860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upload.wikimedia.org/wikipedia/commons/6/6c/75mm-105mm-Holt-caterpillar-mount-FAJ19210708-1.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011843" y="1514462"/>
            <a:ext cx="6441186" cy="4559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74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3074"/>
                                        </p:tgtEl>
                                      </p:cBhvr>
                                      <p:by x="50000" y="50000"/>
                                    </p:animScale>
                                  </p:childTnLst>
                                </p:cTn>
                              </p:par>
                              <p:par>
                                <p:cTn id="7" presetID="42" presetClass="path" presetSubtype="0" accel="50000" decel="50000" fill="hold" nodeType="withEffect">
                                  <p:stCondLst>
                                    <p:cond delay="3000"/>
                                  </p:stCondLst>
                                  <p:childTnLst>
                                    <p:animMotion origin="layout" path="M -4.72222E-6 -2.47513E-6 L -0.22795 -0.09091 " pathEditMode="relative" rAng="0" ptsTypes="AA">
                                      <p:cBhvr>
                                        <p:cTn id="8" dur="2000" fill="hold"/>
                                        <p:tgtEl>
                                          <p:spTgt spid="3074"/>
                                        </p:tgtEl>
                                        <p:attrNameLst>
                                          <p:attrName>ppt_x</p:attrName>
                                          <p:attrName>ppt_y</p:attrName>
                                        </p:attrNameLst>
                                      </p:cBhvr>
                                      <p:rCtr x="-11406" y="-4557"/>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barn(inVertical)">
                                      <p:cBhvr>
                                        <p:cTn id="12" dur="1000"/>
                                        <p:tgtEl>
                                          <p:spTgt spid="3076"/>
                                        </p:tgtEl>
                                      </p:cBhvr>
                                    </p:animEffect>
                                  </p:childTnLst>
                                </p:cTn>
                              </p:par>
                            </p:childTnLst>
                          </p:cTn>
                        </p:par>
                        <p:par>
                          <p:cTn id="13" fill="hold">
                            <p:stCondLst>
                              <p:cond delay="6000"/>
                            </p:stCondLst>
                            <p:childTnLst>
                              <p:par>
                                <p:cTn id="14" presetID="42" presetClass="path" presetSubtype="0" accel="50000" decel="50000" fill="hold" nodeType="afterEffect">
                                  <p:stCondLst>
                                    <p:cond delay="3000"/>
                                  </p:stCondLst>
                                  <p:childTnLst>
                                    <p:animMotion origin="layout" path="M 2.77778E-6 -2.47513E-6 L -0.00278 0.15036 " pathEditMode="relative" rAng="0" ptsTypes="AA">
                                      <p:cBhvr>
                                        <p:cTn id="15" dur="2000" fill="hold"/>
                                        <p:tgtEl>
                                          <p:spTgt spid="3076"/>
                                        </p:tgtEl>
                                        <p:attrNameLst>
                                          <p:attrName>ppt_x</p:attrName>
                                          <p:attrName>ppt_y</p:attrName>
                                        </p:attrNameLst>
                                      </p:cBhvr>
                                      <p:rCtr x="-139" y="7518"/>
                                    </p:animMotion>
                                  </p:childTnLst>
                                </p:cTn>
                              </p:par>
                              <p:par>
                                <p:cTn id="16" presetID="6" presetClass="emph" presetSubtype="0" fill="hold" nodeType="withEffect">
                                  <p:stCondLst>
                                    <p:cond delay="3000"/>
                                  </p:stCondLst>
                                  <p:childTnLst>
                                    <p:animScale>
                                      <p:cBhvr>
                                        <p:cTn id="17" dur="2000" fill="hold"/>
                                        <p:tgtEl>
                                          <p:spTgt spid="3076"/>
                                        </p:tgtEl>
                                      </p:cBhvr>
                                      <p:by x="50000" y="50000"/>
                                    </p:animScale>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3078"/>
                                        </p:tgtEl>
                                        <p:attrNameLst>
                                          <p:attrName>style.visibility</p:attrName>
                                        </p:attrNameLst>
                                      </p:cBhvr>
                                      <p:to>
                                        <p:strVal val="visible"/>
                                      </p:to>
                                    </p:set>
                                    <p:animEffect transition="in" filter="barn(inVertical)">
                                      <p:cBhvr>
                                        <p:cTn id="21" dur="1000"/>
                                        <p:tgtEl>
                                          <p:spTgt spid="3078"/>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3078"/>
                                        </p:tgtEl>
                                      </p:cBhvr>
                                      <p:by x="50000" y="50000"/>
                                    </p:animScale>
                                  </p:childTnLst>
                                </p:cTn>
                              </p:par>
                              <p:par>
                                <p:cTn id="25" presetID="42" presetClass="path" presetSubtype="0" accel="50000" decel="50000" fill="hold" nodeType="withEffect">
                                  <p:stCondLst>
                                    <p:cond delay="3000"/>
                                  </p:stCondLst>
                                  <p:childTnLst>
                                    <p:animMotion origin="layout" path="M -2.22222E-6 1.30002E-6 L 0.16406 -0.18113 " pathEditMode="relative" rAng="0" ptsTypes="AA">
                                      <p:cBhvr>
                                        <p:cTn id="26" dur="2000" fill="hold"/>
                                        <p:tgtEl>
                                          <p:spTgt spid="3078"/>
                                        </p:tgtEl>
                                        <p:attrNameLst>
                                          <p:attrName>ppt_x</p:attrName>
                                          <p:attrName>ppt_y</p:attrName>
                                        </p:attrNameLst>
                                      </p:cBhvr>
                                      <p:rCtr x="8194" y="-90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А. Твардовский </a:t>
            </a:r>
            <a:br>
              <a:rPr lang="ru-RU" dirty="0">
                <a:solidFill>
                  <a:schemeClr val="bg1"/>
                </a:solidFill>
              </a:rPr>
            </a:br>
            <a:r>
              <a:rPr lang="ru-RU" dirty="0">
                <a:solidFill>
                  <a:schemeClr val="bg1"/>
                </a:solidFill>
              </a:rPr>
              <a:t>«Рассказ танкиста»</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Матисон</a:t>
            </a:r>
            <a:r>
              <a:rPr lang="ru-RU" sz="6000" dirty="0">
                <a:solidFill>
                  <a:schemeClr val="bg1"/>
                </a:solidFill>
              </a:rPr>
              <a:t> Никита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033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marL="0" lvl="0" indent="0"/>
            <a:r>
              <a:rPr lang="ru-RU" dirty="0">
                <a:solidFill>
                  <a:schemeClr val="bg1"/>
                </a:solidFill>
              </a:rPr>
              <a:t>М. Дудин </a:t>
            </a:r>
            <a:br>
              <a:rPr lang="ru-RU" dirty="0">
                <a:solidFill>
                  <a:schemeClr val="bg1"/>
                </a:solidFill>
              </a:rPr>
            </a:br>
            <a:r>
              <a:rPr lang="ru-RU" dirty="0">
                <a:solidFill>
                  <a:schemeClr val="bg1"/>
                </a:solidFill>
              </a:rPr>
              <a:t>«И нет безымянных солдат»</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err="1">
                <a:solidFill>
                  <a:schemeClr val="bg1"/>
                </a:solidFill>
              </a:rPr>
              <a:t>Плюснин</a:t>
            </a:r>
            <a:r>
              <a:rPr lang="ru-RU" sz="6000" dirty="0">
                <a:solidFill>
                  <a:schemeClr val="bg1"/>
                </a:solidFill>
              </a:rPr>
              <a:t> Станислав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634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os.fishki.net/upload/post/201501/27/1404113/a1ef1302cc117a560c3ecd0262fe5e2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123728" y="1628800"/>
            <a:ext cx="6532753" cy="45362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9512" y="259799"/>
            <a:ext cx="8398453" cy="1200329"/>
          </a:xfrm>
          <a:prstGeom prst="rect">
            <a:avLst/>
          </a:prstGeom>
          <a:noFill/>
        </p:spPr>
        <p:txBody>
          <a:bodyPr wrap="none" rtlCol="0">
            <a:spAutoFit/>
          </a:bodyPr>
          <a:lstStyle/>
          <a:p>
            <a:r>
              <a:rPr lang="ru-RU" sz="2400" b="1" dirty="0">
                <a:solidFill>
                  <a:schemeClr val="bg1"/>
                </a:solidFill>
                <a:latin typeface="Georgia" pitchFamily="18" charset="0"/>
              </a:rPr>
              <a:t>…Водители, перевозившие продукты и людей </a:t>
            </a:r>
          </a:p>
          <a:p>
            <a:r>
              <a:rPr lang="ru-RU" sz="2400" b="1" dirty="0">
                <a:solidFill>
                  <a:schemeClr val="bg1"/>
                </a:solidFill>
                <a:latin typeface="Georgia" pitchFamily="18" charset="0"/>
              </a:rPr>
              <a:t>по Дороге жизни, не закрывали двери, чтобы </a:t>
            </a:r>
          </a:p>
          <a:p>
            <a:r>
              <a:rPr lang="ru-RU" sz="2400" b="1" dirty="0">
                <a:solidFill>
                  <a:schemeClr val="bg1"/>
                </a:solidFill>
                <a:latin typeface="Georgia" pitchFamily="18" charset="0"/>
              </a:rPr>
              <a:t>успеть выпрыгнуть, если машина начнет тонуть. </a:t>
            </a:r>
          </a:p>
        </p:txBody>
      </p:sp>
      <p:pic>
        <p:nvPicPr>
          <p:cNvPr id="1028" name="Picture 4" descr="https://cf2.ppt-online.org/files2/slide/4/46F7iPKNGxceRgEwvsZnMVdaHqAm3kz8u5oQIybCB/slide-15.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123728" y="1628800"/>
            <a:ext cx="6572443" cy="456183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avatars.mds.yandex.net/get-zen_doc/51182/pub_5a72c3be868b9db860cee84b_5a72c8cae86a9e7c7665bc20/scale_1200"/>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123728" y="1628800"/>
            <a:ext cx="6601766" cy="4530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33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1026"/>
                                        </p:tgtEl>
                                      </p:cBhvr>
                                      <p:by x="50000" y="50000"/>
                                    </p:animScale>
                                  </p:childTnLst>
                                </p:cTn>
                              </p:par>
                              <p:par>
                                <p:cTn id="7" presetID="42" presetClass="path" presetSubtype="0" accel="50000" decel="50000" fill="hold" nodeType="withEffect">
                                  <p:stCondLst>
                                    <p:cond delay="3000"/>
                                  </p:stCondLst>
                                  <p:childTnLst>
                                    <p:animMotion origin="layout" path="M 2.77778E-7 4.44444E-6 L 0.13889 -0.09954 " pathEditMode="relative" rAng="0" ptsTypes="AA">
                                      <p:cBhvr>
                                        <p:cTn id="8" dur="2000" fill="hold"/>
                                        <p:tgtEl>
                                          <p:spTgt spid="1026"/>
                                        </p:tgtEl>
                                        <p:attrNameLst>
                                          <p:attrName>ppt_x</p:attrName>
                                          <p:attrName>ppt_y</p:attrName>
                                        </p:attrNameLst>
                                      </p:cBhvr>
                                      <p:rCtr x="6944" y="-4977"/>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arn(inVertical)">
                                      <p:cBhvr>
                                        <p:cTn id="12" dur="1000"/>
                                        <p:tgtEl>
                                          <p:spTgt spid="1028"/>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1028"/>
                                        </p:tgtEl>
                                      </p:cBhvr>
                                      <p:by x="50000" y="50000"/>
                                    </p:animScale>
                                  </p:childTnLst>
                                </p:cTn>
                              </p:par>
                              <p:par>
                                <p:cTn id="16" presetID="42" presetClass="path" presetSubtype="0" accel="50000" decel="50000" fill="hold" nodeType="withEffect">
                                  <p:stCondLst>
                                    <p:cond delay="3000"/>
                                  </p:stCondLst>
                                  <p:childTnLst>
                                    <p:animMotion origin="layout" path="M 3.33333E-6 -3.23387E-6 L -0.24914 -0.07009 " pathEditMode="relative" rAng="0" ptsTypes="AA">
                                      <p:cBhvr>
                                        <p:cTn id="17" dur="2000" fill="hold"/>
                                        <p:tgtEl>
                                          <p:spTgt spid="1028"/>
                                        </p:tgtEl>
                                        <p:attrNameLst>
                                          <p:attrName>ppt_x</p:attrName>
                                          <p:attrName>ppt_y</p:attrName>
                                        </p:attrNameLst>
                                      </p:cBhvr>
                                      <p:rCtr x="-12465" y="-3516"/>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barn(inVertical)">
                                      <p:cBhvr>
                                        <p:cTn id="21" dur="1000"/>
                                        <p:tgtEl>
                                          <p:spTgt spid="1030"/>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1030"/>
                                        </p:tgtEl>
                                      </p:cBhvr>
                                      <p:by x="50000" y="50000"/>
                                    </p:animScale>
                                  </p:childTnLst>
                                </p:cTn>
                              </p:par>
                              <p:par>
                                <p:cTn id="25" presetID="42" presetClass="path" presetSubtype="0" accel="50000" decel="50000" fill="hold" nodeType="withEffect">
                                  <p:stCondLst>
                                    <p:cond delay="3000"/>
                                  </p:stCondLst>
                                  <p:childTnLst>
                                    <p:animMotion origin="layout" path="M 8.33333E-7 -2.54453E-8 L 0.01701 0.17349 " pathEditMode="relative" rAng="0" ptsTypes="AA">
                                      <p:cBhvr>
                                        <p:cTn id="26" dur="2000" fill="hold"/>
                                        <p:tgtEl>
                                          <p:spTgt spid="1030"/>
                                        </p:tgtEl>
                                        <p:attrNameLst>
                                          <p:attrName>ppt_x</p:attrName>
                                          <p:attrName>ppt_y</p:attrName>
                                        </p:attrNameLst>
                                      </p:cBhvr>
                                      <p:rCtr x="851" y="86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Н.Э. Разживина, </a:t>
            </a:r>
            <a:br>
              <a:rPr lang="ru-RU" dirty="0">
                <a:solidFill>
                  <a:schemeClr val="bg1"/>
                </a:solidFill>
              </a:rPr>
            </a:br>
            <a:r>
              <a:rPr lang="ru-RU" dirty="0">
                <a:solidFill>
                  <a:schemeClr val="bg1"/>
                </a:solidFill>
              </a:rPr>
              <a:t>авторское стихотворение</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Разживин Владислав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6552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fontScale="90000"/>
          </a:bodyPr>
          <a:lstStyle/>
          <a:p>
            <a:pPr lvl="0"/>
            <a:r>
              <a:rPr lang="ru-RU" dirty="0">
                <a:solidFill>
                  <a:schemeClr val="bg1"/>
                </a:solidFill>
              </a:rPr>
              <a:t>К. Симонов </a:t>
            </a:r>
            <a:br>
              <a:rPr lang="ru-RU" dirty="0">
                <a:solidFill>
                  <a:schemeClr val="bg1"/>
                </a:solidFill>
              </a:rPr>
            </a:br>
            <a:r>
              <a:rPr lang="ru-RU" dirty="0">
                <a:solidFill>
                  <a:schemeClr val="bg1"/>
                </a:solidFill>
              </a:rPr>
              <a:t>«Горят города по пути этих полчищ»</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Тёткина Ксения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34786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51520" y="259799"/>
            <a:ext cx="9047670" cy="1200329"/>
          </a:xfrm>
          <a:prstGeom prst="rect">
            <a:avLst/>
          </a:prstGeom>
          <a:noFill/>
        </p:spPr>
        <p:txBody>
          <a:bodyPr wrap="none" rtlCol="0">
            <a:spAutoFit/>
          </a:bodyPr>
          <a:lstStyle/>
          <a:p>
            <a:r>
              <a:rPr lang="ru-RU" sz="2400" b="1" dirty="0">
                <a:solidFill>
                  <a:schemeClr val="bg1"/>
                </a:solidFill>
                <a:latin typeface="Georgia" pitchFamily="18" charset="0"/>
              </a:rPr>
              <a:t>…Гитлер своим главным врагом в СССР </a:t>
            </a:r>
          </a:p>
          <a:p>
            <a:r>
              <a:rPr lang="ru-RU" sz="2400" b="1" dirty="0">
                <a:solidFill>
                  <a:schemeClr val="bg1"/>
                </a:solidFill>
                <a:latin typeface="Georgia" pitchFamily="18" charset="0"/>
              </a:rPr>
              <a:t>считал диктора Юрия Левитана. </a:t>
            </a:r>
          </a:p>
          <a:p>
            <a:r>
              <a:rPr lang="ru-RU" sz="2400" b="1" dirty="0">
                <a:solidFill>
                  <a:schemeClr val="bg1"/>
                </a:solidFill>
                <a:latin typeface="Georgia" pitchFamily="18" charset="0"/>
              </a:rPr>
              <a:t>За его голову он объявил награду в 250 тысяч марок. </a:t>
            </a:r>
          </a:p>
        </p:txBody>
      </p:sp>
      <p:pic>
        <p:nvPicPr>
          <p:cNvPr id="1026" name="Picture 2" descr="http://xn----7sbjcioeighdzhcbn.xn--p1ai/wp-content/uploads/2018/10/img7.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2047" t="2612" r="1601" b="2622"/>
          <a:stretch/>
        </p:blipFill>
        <p:spPr bwMode="auto">
          <a:xfrm>
            <a:off x="2398955" y="1538343"/>
            <a:ext cx="6174890" cy="45549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dev.lgrach.ru/media/news/0103995998_thumb.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17188" y="1538343"/>
            <a:ext cx="5138424" cy="46629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mg.gazeta.ru/files3/941/6243941/upload-05-pic4_zoom-1000x1000-1206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347649" y="1722272"/>
            <a:ext cx="6277501" cy="4187093"/>
          </a:xfrm>
          <a:prstGeom prst="rect">
            <a:avLst/>
          </a:prstGeom>
          <a:noFill/>
          <a:extLst>
            <a:ext uri="{909E8E84-426E-40DD-AFC4-6F175D3DCCD1}">
              <a14:hiddenFill xmlns:a14="http://schemas.microsoft.com/office/drawing/2010/main">
                <a:solidFill>
                  <a:srgbClr val="FFFFFF"/>
                </a:solidFill>
              </a14:hiddenFill>
            </a:ext>
          </a:extLst>
        </p:spPr>
      </p:pic>
      <p:pic>
        <p:nvPicPr>
          <p:cNvPr id="5" name="Левитан — Говорит и показывает Москва (www.mixmuz.ru).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99592" y="4653136"/>
            <a:ext cx="487363" cy="487363"/>
          </a:xfrm>
          <a:prstGeom prst="rect">
            <a:avLst/>
          </a:prstGeom>
        </p:spPr>
      </p:pic>
      <p:pic>
        <p:nvPicPr>
          <p:cNvPr id="7" name="Picture 10" descr="https://im0-tub-ru.yandex.net/i?id=4336caaf5a1368f8ebead6e67816ebc4&amp;n=13&amp;exp=1">
            <a:hlinkClick r:id="" action="ppaction://hlinkshowjump?jump=nextslide"/>
          </p:cNvPr>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58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1026"/>
                                        </p:tgtEl>
                                      </p:cBhvr>
                                      <p:by x="50000" y="50000"/>
                                    </p:animScale>
                                  </p:childTnLst>
                                </p:cTn>
                              </p:par>
                              <p:par>
                                <p:cTn id="7" presetID="1" presetClass="mediacall" presetSubtype="0" fill="hold" nodeType="withEffect">
                                  <p:stCondLst>
                                    <p:cond delay="0"/>
                                  </p:stCondLst>
                                  <p:childTnLst>
                                    <p:cmd type="call" cmd="playFrom(0.0)">
                                      <p:cBhvr>
                                        <p:cTn id="8" dur="16812" fill="hold"/>
                                        <p:tgtEl>
                                          <p:spTgt spid="5"/>
                                        </p:tgtEl>
                                      </p:cBhvr>
                                    </p:cmd>
                                  </p:childTnLst>
                                </p:cTn>
                              </p:par>
                              <p:par>
                                <p:cTn id="9" presetID="42" presetClass="path" presetSubtype="0" accel="50000" decel="50000" fill="hold" nodeType="withEffect">
                                  <p:stCondLst>
                                    <p:cond delay="3000"/>
                                  </p:stCondLst>
                                  <p:childTnLst>
                                    <p:animMotion origin="layout" path="M 1.11022E-16 -3.98334E-6 L -0.30469 -0.12977 " pathEditMode="relative" rAng="0" ptsTypes="AA">
                                      <p:cBhvr>
                                        <p:cTn id="10" dur="2000" fill="hold"/>
                                        <p:tgtEl>
                                          <p:spTgt spid="1026"/>
                                        </p:tgtEl>
                                        <p:attrNameLst>
                                          <p:attrName>ppt_x</p:attrName>
                                          <p:attrName>ppt_y</p:attrName>
                                        </p:attrNameLst>
                                      </p:cBhvr>
                                      <p:rCtr x="-15243" y="-6500"/>
                                    </p:animMotion>
                                  </p:childTnLst>
                                </p:cTn>
                              </p:par>
                            </p:childTnLst>
                          </p:cTn>
                        </p:par>
                        <p:par>
                          <p:cTn id="11" fill="hold">
                            <p:stCondLst>
                              <p:cond delay="16812"/>
                            </p:stCondLst>
                            <p:childTnLst>
                              <p:par>
                                <p:cTn id="12" presetID="16" presetClass="entr" presetSubtype="21"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barn(inVertical)">
                                      <p:cBhvr>
                                        <p:cTn id="14" dur="1000"/>
                                        <p:tgtEl>
                                          <p:spTgt spid="1028"/>
                                        </p:tgtEl>
                                      </p:cBhvr>
                                    </p:animEffect>
                                  </p:childTnLst>
                                </p:cTn>
                              </p:par>
                            </p:childTnLst>
                          </p:cTn>
                        </p:par>
                        <p:par>
                          <p:cTn id="15" fill="hold">
                            <p:stCondLst>
                              <p:cond delay="17812"/>
                            </p:stCondLst>
                            <p:childTnLst>
                              <p:par>
                                <p:cTn id="16" presetID="6" presetClass="emph" presetSubtype="0" fill="hold" nodeType="afterEffect">
                                  <p:stCondLst>
                                    <p:cond delay="3000"/>
                                  </p:stCondLst>
                                  <p:childTnLst>
                                    <p:animScale>
                                      <p:cBhvr>
                                        <p:cTn id="17" dur="2000" fill="hold"/>
                                        <p:tgtEl>
                                          <p:spTgt spid="1028"/>
                                        </p:tgtEl>
                                      </p:cBhvr>
                                      <p:by x="50000" y="50000"/>
                                    </p:animScale>
                                  </p:childTnLst>
                                </p:cTn>
                              </p:par>
                              <p:par>
                                <p:cTn id="18" presetID="42" presetClass="path" presetSubtype="0" accel="50000" decel="50000" fill="hold" nodeType="withEffect">
                                  <p:stCondLst>
                                    <p:cond delay="3000"/>
                                  </p:stCondLst>
                                  <p:childTnLst>
                                    <p:animMotion origin="layout" path="M 1.11022E-16 1.10803E-6 L 0.19132 -0.07449 " pathEditMode="relative" rAng="0" ptsTypes="AA">
                                      <p:cBhvr>
                                        <p:cTn id="19" dur="2000" fill="hold"/>
                                        <p:tgtEl>
                                          <p:spTgt spid="1028"/>
                                        </p:tgtEl>
                                        <p:attrNameLst>
                                          <p:attrName>ppt_x</p:attrName>
                                          <p:attrName>ppt_y</p:attrName>
                                        </p:attrNameLst>
                                      </p:cBhvr>
                                      <p:rCtr x="9566" y="-3724"/>
                                    </p:animMotion>
                                  </p:childTnLst>
                                </p:cTn>
                              </p:par>
                            </p:childTnLst>
                          </p:cTn>
                        </p:par>
                        <p:par>
                          <p:cTn id="20" fill="hold">
                            <p:stCondLst>
                              <p:cond delay="22812"/>
                            </p:stCondLst>
                            <p:childTnLst>
                              <p:par>
                                <p:cTn id="21" presetID="16" presetClass="entr" presetSubtype="21" fill="hold" nodeType="after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barn(inVertical)">
                                      <p:cBhvr>
                                        <p:cTn id="23" dur="1000"/>
                                        <p:tgtEl>
                                          <p:spTgt spid="1030"/>
                                        </p:tgtEl>
                                      </p:cBhvr>
                                    </p:animEffect>
                                  </p:childTnLst>
                                </p:cTn>
                              </p:par>
                            </p:childTnLst>
                          </p:cTn>
                        </p:par>
                        <p:par>
                          <p:cTn id="24" fill="hold">
                            <p:stCondLst>
                              <p:cond delay="23812"/>
                            </p:stCondLst>
                            <p:childTnLst>
                              <p:par>
                                <p:cTn id="25" presetID="6" presetClass="emph" presetSubtype="0" fill="hold" nodeType="afterEffect">
                                  <p:stCondLst>
                                    <p:cond delay="3000"/>
                                  </p:stCondLst>
                                  <p:childTnLst>
                                    <p:animScale>
                                      <p:cBhvr>
                                        <p:cTn id="26" dur="2000" fill="hold"/>
                                        <p:tgtEl>
                                          <p:spTgt spid="1030"/>
                                        </p:tgtEl>
                                      </p:cBhvr>
                                      <p:by x="50000" y="50000"/>
                                    </p:animScale>
                                  </p:childTnLst>
                                </p:cTn>
                              </p:par>
                              <p:par>
                                <p:cTn id="27" presetID="42" presetClass="path" presetSubtype="0" accel="50000" decel="50000" fill="hold" nodeType="withEffect">
                                  <p:stCondLst>
                                    <p:cond delay="3000"/>
                                  </p:stCondLst>
                                  <p:childTnLst>
                                    <p:animMotion origin="layout" path="M 1.11022E-16 -3.98334E-6 L -0.01337 0.16424 " pathEditMode="relative" rAng="0" ptsTypes="AA">
                                      <p:cBhvr>
                                        <p:cTn id="28" dur="2000" fill="hold"/>
                                        <p:tgtEl>
                                          <p:spTgt spid="1030"/>
                                        </p:tgtEl>
                                        <p:attrNameLst>
                                          <p:attrName>ppt_x</p:attrName>
                                          <p:attrName>ppt_y</p:attrName>
                                        </p:attrNameLst>
                                      </p:cBhvr>
                                      <p:rCtr x="-677" y="821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«Жди меня, и я вернусь» </a:t>
            </a:r>
            <a:br>
              <a:rPr lang="ru-RU" dirty="0">
                <a:solidFill>
                  <a:schemeClr val="bg1"/>
                </a:solidFill>
              </a:rPr>
            </a:br>
            <a:r>
              <a:rPr lang="ru-RU" dirty="0">
                <a:solidFill>
                  <a:schemeClr val="bg1"/>
                </a:solidFill>
              </a:rPr>
              <a:t>Е. Симонов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err="1">
                <a:solidFill>
                  <a:schemeClr val="bg1"/>
                </a:solidFill>
              </a:rPr>
              <a:t>Сажаев</a:t>
            </a:r>
            <a:endParaRPr lang="ru-RU" sz="6000" dirty="0">
              <a:solidFill>
                <a:schemeClr val="bg1"/>
              </a:solidFill>
            </a:endParaRPr>
          </a:p>
          <a:p>
            <a:pPr marL="0" lvl="0" indent="0" algn="ctr">
              <a:buNone/>
            </a:pPr>
            <a:r>
              <a:rPr lang="ru-RU" sz="6000" dirty="0">
                <a:solidFill>
                  <a:schemeClr val="bg1"/>
                </a:solidFill>
              </a:rPr>
              <a:t>Данил</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8703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Э. Асадов </a:t>
            </a:r>
            <a:br>
              <a:rPr lang="ru-RU" dirty="0">
                <a:solidFill>
                  <a:schemeClr val="bg1"/>
                </a:solidFill>
              </a:rPr>
            </a:br>
            <a:r>
              <a:rPr lang="ru-RU" dirty="0">
                <a:solidFill>
                  <a:schemeClr val="bg1"/>
                </a:solidFill>
              </a:rPr>
              <a:t>«Письмо с фронта»</a:t>
            </a:r>
          </a:p>
        </p:txBody>
      </p:sp>
      <p:sp>
        <p:nvSpPr>
          <p:cNvPr id="4" name="Объект 3"/>
          <p:cNvSpPr>
            <a:spLocks noGrp="1"/>
          </p:cNvSpPr>
          <p:nvPr>
            <p:ph sz="half" idx="2"/>
          </p:nvPr>
        </p:nvSpPr>
        <p:spPr>
          <a:xfrm>
            <a:off x="2195736" y="3356993"/>
            <a:ext cx="4470648" cy="2016223"/>
          </a:xfrm>
        </p:spPr>
        <p:txBody>
          <a:bodyPr>
            <a:noAutofit/>
          </a:bodyPr>
          <a:lstStyle/>
          <a:p>
            <a:pPr marL="0" lvl="0" indent="0" algn="ctr">
              <a:buNone/>
            </a:pPr>
            <a:r>
              <a:rPr lang="ru-RU" sz="6000" dirty="0">
                <a:solidFill>
                  <a:schemeClr val="bg1"/>
                </a:solidFill>
              </a:rPr>
              <a:t>Шестаков Захар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487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3" y="1268760"/>
            <a:ext cx="8579593" cy="3785652"/>
          </a:xfrm>
          <a:prstGeom prst="rect">
            <a:avLst/>
          </a:prstGeom>
          <a:noFill/>
        </p:spPr>
        <p:txBody>
          <a:bodyPr wrap="none" rtlCol="0">
            <a:spAutoFit/>
          </a:bodyPr>
          <a:lstStyle/>
          <a:p>
            <a:r>
              <a:rPr lang="ru-RU" sz="2400" b="1" dirty="0">
                <a:solidFill>
                  <a:schemeClr val="bg1"/>
                </a:solidFill>
                <a:latin typeface="Georgia" pitchFamily="18" charset="0"/>
              </a:rPr>
              <a:t>…Вторая Мировая унесла жизни 54 млн человек. </a:t>
            </a:r>
          </a:p>
          <a:p>
            <a:r>
              <a:rPr lang="ru-RU" sz="2400" b="1" dirty="0">
                <a:solidFill>
                  <a:schemeClr val="bg1"/>
                </a:solidFill>
                <a:latin typeface="Georgia" pitchFamily="18" charset="0"/>
              </a:rPr>
              <a:t>90 миллионов были ранены. </a:t>
            </a:r>
          </a:p>
          <a:p>
            <a:endParaRPr lang="ru-RU" sz="2400" b="1" dirty="0">
              <a:solidFill>
                <a:schemeClr val="bg1"/>
              </a:solidFill>
              <a:latin typeface="Georgia" pitchFamily="18" charset="0"/>
            </a:endParaRPr>
          </a:p>
          <a:p>
            <a:r>
              <a:rPr lang="ru-RU" sz="2400" b="1" dirty="0">
                <a:solidFill>
                  <a:schemeClr val="bg1"/>
                </a:solidFill>
                <a:latin typeface="Georgia" pitchFamily="18" charset="0"/>
              </a:rPr>
              <a:t>В СССР погибли 27 млн человек – 40% всех жертв. </a:t>
            </a:r>
          </a:p>
          <a:p>
            <a:endParaRPr lang="ru-RU" sz="2400" b="1" dirty="0">
              <a:solidFill>
                <a:schemeClr val="bg1"/>
              </a:solidFill>
              <a:latin typeface="Georgia" pitchFamily="18" charset="0"/>
            </a:endParaRPr>
          </a:p>
          <a:p>
            <a:r>
              <a:rPr lang="ru-RU" sz="2400" b="1" dirty="0">
                <a:solidFill>
                  <a:schemeClr val="bg1"/>
                </a:solidFill>
                <a:latin typeface="Georgia" pitchFamily="18" charset="0"/>
              </a:rPr>
              <a:t>7,4 миллиона мирного населения истребили </a:t>
            </a:r>
          </a:p>
          <a:p>
            <a:r>
              <a:rPr lang="ru-RU" sz="2400" b="1" dirty="0">
                <a:solidFill>
                  <a:schemeClr val="bg1"/>
                </a:solidFill>
                <a:latin typeface="Georgia" pitchFamily="18" charset="0"/>
              </a:rPr>
              <a:t>преднамеренно.</a:t>
            </a:r>
          </a:p>
          <a:p>
            <a:r>
              <a:rPr lang="ru-RU" sz="2400" b="1" dirty="0">
                <a:solidFill>
                  <a:schemeClr val="bg1"/>
                </a:solidFill>
                <a:latin typeface="Georgia" pitchFamily="18" charset="0"/>
              </a:rPr>
              <a:t>6,1 миллиона погибли во время оккупации. </a:t>
            </a:r>
          </a:p>
          <a:p>
            <a:endParaRPr lang="ru-RU" sz="2400" b="1" dirty="0">
              <a:solidFill>
                <a:schemeClr val="bg1"/>
              </a:solidFill>
              <a:latin typeface="Georgia" pitchFamily="18" charset="0"/>
            </a:endParaRPr>
          </a:p>
          <a:p>
            <a:r>
              <a:rPr lang="ru-RU" sz="2400" b="1" dirty="0">
                <a:solidFill>
                  <a:schemeClr val="bg1"/>
                </a:solidFill>
                <a:latin typeface="Georgia" pitchFamily="18" charset="0"/>
              </a:rPr>
              <a:t>Разрушено 1710 городов и 70 тысяч деревень.</a:t>
            </a:r>
          </a:p>
        </p:txBody>
      </p:sp>
      <p:pic>
        <p:nvPicPr>
          <p:cNvPr id="3" name="Picture 10" descr="https://im0-tub-ru.yandex.net/i?id=4336caaf5a1368f8ebead6e67816ebc4&amp;n=13&amp;exp=1">
            <a:hlinkClick r:id="" action="ppaction://hlinkshowjump?jump=nextslide"/>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pic>
        <p:nvPicPr>
          <p:cNvPr id="4" name="Метроном — Минута молчания (www.mixmuz.ru).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3568" y="440762"/>
            <a:ext cx="487363" cy="487363"/>
          </a:xfrm>
          <a:prstGeom prst="rect">
            <a:avLst/>
          </a:prstGeom>
        </p:spPr>
      </p:pic>
    </p:spTree>
    <p:extLst>
      <p:ext uri="{BB962C8B-B14F-4D97-AF65-F5344CB8AC3E}">
        <p14:creationId xmlns:p14="http://schemas.microsoft.com/office/powerpoint/2010/main" val="31003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1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1858" y="260648"/>
            <a:ext cx="4575291"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ru-RU" sz="5400" b="1" cap="none" spc="150" dirty="0">
                <a:ln w="11430"/>
                <a:solidFill>
                  <a:srgbClr val="F8F8F8"/>
                </a:solidFill>
                <a:effectLst>
                  <a:outerShdw blurRad="25400" algn="tl" rotWithShape="0">
                    <a:srgbClr val="000000">
                      <a:alpha val="43000"/>
                    </a:srgbClr>
                  </a:outerShdw>
                </a:effectLst>
                <a:latin typeface="Georgia" pitchFamily="18" charset="0"/>
                <a:cs typeface="Times New Roman" pitchFamily="18" charset="0"/>
              </a:rPr>
              <a:t>Источники</a:t>
            </a:r>
          </a:p>
        </p:txBody>
      </p:sp>
      <p:sp>
        <p:nvSpPr>
          <p:cNvPr id="3" name="Прямоугольник 2"/>
          <p:cNvSpPr/>
          <p:nvPr/>
        </p:nvSpPr>
        <p:spPr>
          <a:xfrm>
            <a:off x="1043609" y="1183978"/>
            <a:ext cx="7920880" cy="4765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TextBox 3"/>
          <p:cNvSpPr txBox="1"/>
          <p:nvPr/>
        </p:nvSpPr>
        <p:spPr>
          <a:xfrm>
            <a:off x="1151400" y="1645086"/>
            <a:ext cx="1745350" cy="369332"/>
          </a:xfrm>
          <a:prstGeom prst="rect">
            <a:avLst/>
          </a:prstGeom>
          <a:noFill/>
        </p:spPr>
        <p:txBody>
          <a:bodyPr wrap="none" rtlCol="0">
            <a:spAutoFit/>
          </a:bodyPr>
          <a:lstStyle/>
          <a:p>
            <a:r>
              <a:rPr lang="ru-RU" dirty="0">
                <a:hlinkClick r:id="rId2"/>
              </a:rPr>
              <a:t>Фон слайдов - 1</a:t>
            </a:r>
            <a:endParaRPr lang="ru-RU" dirty="0"/>
          </a:p>
        </p:txBody>
      </p:sp>
      <p:sp>
        <p:nvSpPr>
          <p:cNvPr id="5" name="TextBox 4"/>
          <p:cNvSpPr txBox="1"/>
          <p:nvPr/>
        </p:nvSpPr>
        <p:spPr>
          <a:xfrm>
            <a:off x="1151400" y="1275754"/>
            <a:ext cx="1851854" cy="369332"/>
          </a:xfrm>
          <a:prstGeom prst="rect">
            <a:avLst/>
          </a:prstGeom>
          <a:noFill/>
        </p:spPr>
        <p:txBody>
          <a:bodyPr wrap="none" rtlCol="0">
            <a:spAutoFit/>
          </a:bodyPr>
          <a:lstStyle/>
          <a:p>
            <a:r>
              <a:rPr lang="ru-RU" dirty="0">
                <a:hlinkClick r:id="rId3"/>
              </a:rPr>
              <a:t>Титульный слайд</a:t>
            </a:r>
            <a:endParaRPr lang="ru-RU" dirty="0"/>
          </a:p>
        </p:txBody>
      </p:sp>
      <p:sp>
        <p:nvSpPr>
          <p:cNvPr id="6" name="TextBox 5"/>
          <p:cNvSpPr txBox="1"/>
          <p:nvPr/>
        </p:nvSpPr>
        <p:spPr>
          <a:xfrm>
            <a:off x="1151400" y="1998472"/>
            <a:ext cx="1553952" cy="369332"/>
          </a:xfrm>
          <a:prstGeom prst="rect">
            <a:avLst/>
          </a:prstGeom>
          <a:noFill/>
        </p:spPr>
        <p:txBody>
          <a:bodyPr wrap="none" rtlCol="0">
            <a:spAutoFit/>
          </a:bodyPr>
          <a:lstStyle/>
          <a:p>
            <a:r>
              <a:rPr lang="ru-RU" dirty="0">
                <a:hlinkClick r:id="rId4"/>
              </a:rPr>
              <a:t>Добровольцы</a:t>
            </a:r>
            <a:endParaRPr lang="ru-RU" dirty="0"/>
          </a:p>
        </p:txBody>
      </p:sp>
      <p:sp>
        <p:nvSpPr>
          <p:cNvPr id="7" name="TextBox 6"/>
          <p:cNvSpPr txBox="1"/>
          <p:nvPr/>
        </p:nvSpPr>
        <p:spPr>
          <a:xfrm>
            <a:off x="1168562" y="2367804"/>
            <a:ext cx="1561646" cy="369332"/>
          </a:xfrm>
          <a:prstGeom prst="rect">
            <a:avLst/>
          </a:prstGeom>
          <a:noFill/>
        </p:spPr>
        <p:txBody>
          <a:bodyPr wrap="none" rtlCol="0">
            <a:spAutoFit/>
          </a:bodyPr>
          <a:lstStyle/>
          <a:p>
            <a:r>
              <a:rPr lang="ru-RU" dirty="0">
                <a:hlinkClick r:id="rId5"/>
              </a:rPr>
              <a:t>Мобилизация</a:t>
            </a:r>
            <a:endParaRPr lang="ru-RU" dirty="0"/>
          </a:p>
        </p:txBody>
      </p:sp>
      <p:sp>
        <p:nvSpPr>
          <p:cNvPr id="8" name="TextBox 7"/>
          <p:cNvSpPr txBox="1"/>
          <p:nvPr/>
        </p:nvSpPr>
        <p:spPr>
          <a:xfrm>
            <a:off x="1168562" y="2732029"/>
            <a:ext cx="2372829" cy="369332"/>
          </a:xfrm>
          <a:prstGeom prst="rect">
            <a:avLst/>
          </a:prstGeom>
          <a:noFill/>
        </p:spPr>
        <p:txBody>
          <a:bodyPr wrap="none" rtlCol="0">
            <a:spAutoFit/>
          </a:bodyPr>
          <a:lstStyle/>
          <a:p>
            <a:r>
              <a:rPr lang="ru-RU" dirty="0">
                <a:hlinkClick r:id="rId6"/>
              </a:rPr>
              <a:t>Маскировка Кпемля-1</a:t>
            </a:r>
            <a:endParaRPr lang="ru-RU" dirty="0"/>
          </a:p>
        </p:txBody>
      </p:sp>
      <p:sp>
        <p:nvSpPr>
          <p:cNvPr id="9" name="TextBox 8"/>
          <p:cNvSpPr txBox="1"/>
          <p:nvPr/>
        </p:nvSpPr>
        <p:spPr>
          <a:xfrm>
            <a:off x="1151400" y="3101361"/>
            <a:ext cx="2372829" cy="369332"/>
          </a:xfrm>
          <a:prstGeom prst="rect">
            <a:avLst/>
          </a:prstGeom>
          <a:noFill/>
        </p:spPr>
        <p:txBody>
          <a:bodyPr wrap="none" rtlCol="0">
            <a:spAutoFit/>
          </a:bodyPr>
          <a:lstStyle/>
          <a:p>
            <a:r>
              <a:rPr lang="ru-RU" dirty="0">
                <a:hlinkClick r:id="rId7"/>
              </a:rPr>
              <a:t>Маскировка Кпемля-2</a:t>
            </a:r>
            <a:endParaRPr lang="ru-RU" dirty="0"/>
          </a:p>
        </p:txBody>
      </p:sp>
      <p:sp>
        <p:nvSpPr>
          <p:cNvPr id="10" name="TextBox 9"/>
          <p:cNvSpPr txBox="1"/>
          <p:nvPr/>
        </p:nvSpPr>
        <p:spPr>
          <a:xfrm>
            <a:off x="1166958" y="3470693"/>
            <a:ext cx="2374433" cy="369332"/>
          </a:xfrm>
          <a:prstGeom prst="rect">
            <a:avLst/>
          </a:prstGeom>
          <a:noFill/>
        </p:spPr>
        <p:txBody>
          <a:bodyPr wrap="none" rtlCol="0">
            <a:spAutoFit/>
          </a:bodyPr>
          <a:lstStyle/>
          <a:p>
            <a:r>
              <a:rPr lang="ru-RU" dirty="0">
                <a:hlinkClick r:id="rId8"/>
              </a:rPr>
              <a:t>Маскировка Кремля-3</a:t>
            </a:r>
            <a:endParaRPr lang="ru-RU" dirty="0"/>
          </a:p>
        </p:txBody>
      </p:sp>
      <p:sp>
        <p:nvSpPr>
          <p:cNvPr id="11" name="TextBox 10"/>
          <p:cNvSpPr txBox="1"/>
          <p:nvPr/>
        </p:nvSpPr>
        <p:spPr>
          <a:xfrm>
            <a:off x="1151400" y="3780004"/>
            <a:ext cx="1138581" cy="369332"/>
          </a:xfrm>
          <a:prstGeom prst="rect">
            <a:avLst/>
          </a:prstGeom>
          <a:noFill/>
        </p:spPr>
        <p:txBody>
          <a:bodyPr wrap="none" rtlCol="0">
            <a:spAutoFit/>
          </a:bodyPr>
          <a:lstStyle/>
          <a:p>
            <a:r>
              <a:rPr lang="ru-RU" dirty="0">
                <a:hlinkClick r:id="rId9"/>
              </a:rPr>
              <a:t>Трактор-1</a:t>
            </a:r>
            <a:endParaRPr lang="ru-RU" dirty="0"/>
          </a:p>
        </p:txBody>
      </p:sp>
      <p:sp>
        <p:nvSpPr>
          <p:cNvPr id="12" name="TextBox 11"/>
          <p:cNvSpPr txBox="1"/>
          <p:nvPr/>
        </p:nvSpPr>
        <p:spPr>
          <a:xfrm>
            <a:off x="2389079" y="3774161"/>
            <a:ext cx="1228350" cy="369332"/>
          </a:xfrm>
          <a:prstGeom prst="rect">
            <a:avLst/>
          </a:prstGeom>
          <a:noFill/>
        </p:spPr>
        <p:txBody>
          <a:bodyPr wrap="none" rtlCol="0">
            <a:spAutoFit/>
          </a:bodyPr>
          <a:lstStyle/>
          <a:p>
            <a:r>
              <a:rPr lang="ru-RU" dirty="0">
                <a:hlinkClick r:id="rId10"/>
              </a:rPr>
              <a:t>Тракттор-2</a:t>
            </a:r>
            <a:endParaRPr lang="ru-RU" dirty="0"/>
          </a:p>
        </p:txBody>
      </p:sp>
      <p:sp>
        <p:nvSpPr>
          <p:cNvPr id="13" name="TextBox 12"/>
          <p:cNvSpPr txBox="1"/>
          <p:nvPr/>
        </p:nvSpPr>
        <p:spPr>
          <a:xfrm>
            <a:off x="1155184" y="4126728"/>
            <a:ext cx="1550168" cy="369332"/>
          </a:xfrm>
          <a:prstGeom prst="rect">
            <a:avLst/>
          </a:prstGeom>
          <a:noFill/>
        </p:spPr>
        <p:txBody>
          <a:bodyPr wrap="none" rtlCol="0">
            <a:spAutoFit/>
          </a:bodyPr>
          <a:lstStyle/>
          <a:p>
            <a:r>
              <a:rPr lang="ru-RU" dirty="0">
                <a:hlinkClick r:id="rId11"/>
              </a:rPr>
              <a:t>Бронетрактор</a:t>
            </a:r>
            <a:endParaRPr lang="ru-RU" dirty="0"/>
          </a:p>
        </p:txBody>
      </p:sp>
      <p:sp>
        <p:nvSpPr>
          <p:cNvPr id="14" name="TextBox 13"/>
          <p:cNvSpPr txBox="1"/>
          <p:nvPr/>
        </p:nvSpPr>
        <p:spPr>
          <a:xfrm>
            <a:off x="1131587" y="4483603"/>
            <a:ext cx="1784976" cy="369332"/>
          </a:xfrm>
          <a:prstGeom prst="rect">
            <a:avLst/>
          </a:prstGeom>
          <a:noFill/>
        </p:spPr>
        <p:txBody>
          <a:bodyPr wrap="none" rtlCol="0">
            <a:spAutoFit/>
          </a:bodyPr>
          <a:lstStyle/>
          <a:p>
            <a:r>
              <a:rPr lang="ru-RU" dirty="0">
                <a:hlinkClick r:id="rId12"/>
              </a:rPr>
              <a:t>Дети на войне-1</a:t>
            </a:r>
            <a:endParaRPr lang="ru-RU" dirty="0"/>
          </a:p>
        </p:txBody>
      </p:sp>
      <p:sp>
        <p:nvSpPr>
          <p:cNvPr id="15" name="TextBox 14"/>
          <p:cNvSpPr txBox="1"/>
          <p:nvPr/>
        </p:nvSpPr>
        <p:spPr>
          <a:xfrm>
            <a:off x="1125749" y="4852935"/>
            <a:ext cx="1207703" cy="369332"/>
          </a:xfrm>
          <a:prstGeom prst="rect">
            <a:avLst/>
          </a:prstGeom>
          <a:noFill/>
        </p:spPr>
        <p:txBody>
          <a:bodyPr wrap="none" rtlCol="0">
            <a:spAutoFit/>
          </a:bodyPr>
          <a:lstStyle/>
          <a:p>
            <a:r>
              <a:rPr lang="ru-RU" dirty="0">
                <a:hlinkClick r:id="rId13"/>
              </a:rPr>
              <a:t>Сын полка</a:t>
            </a:r>
            <a:endParaRPr lang="ru-RU" dirty="0"/>
          </a:p>
        </p:txBody>
      </p:sp>
      <p:sp>
        <p:nvSpPr>
          <p:cNvPr id="16" name="TextBox 15"/>
          <p:cNvSpPr txBox="1"/>
          <p:nvPr/>
        </p:nvSpPr>
        <p:spPr>
          <a:xfrm>
            <a:off x="2233790" y="4850028"/>
            <a:ext cx="1784976" cy="369332"/>
          </a:xfrm>
          <a:prstGeom prst="rect">
            <a:avLst/>
          </a:prstGeom>
          <a:noFill/>
        </p:spPr>
        <p:txBody>
          <a:bodyPr wrap="none" rtlCol="0">
            <a:spAutoFit/>
          </a:bodyPr>
          <a:lstStyle/>
          <a:p>
            <a:r>
              <a:rPr lang="ru-RU" dirty="0">
                <a:hlinkClick r:id="rId14"/>
              </a:rPr>
              <a:t>Дети на войне-2</a:t>
            </a:r>
            <a:endParaRPr lang="ru-RU" dirty="0"/>
          </a:p>
        </p:txBody>
      </p:sp>
      <p:sp>
        <p:nvSpPr>
          <p:cNvPr id="17" name="TextBox 16"/>
          <p:cNvSpPr txBox="1"/>
          <p:nvPr/>
        </p:nvSpPr>
        <p:spPr>
          <a:xfrm>
            <a:off x="1125749" y="5219360"/>
            <a:ext cx="2022348" cy="369332"/>
          </a:xfrm>
          <a:prstGeom prst="rect">
            <a:avLst/>
          </a:prstGeom>
          <a:noFill/>
        </p:spPr>
        <p:txBody>
          <a:bodyPr wrap="none" rtlCol="0">
            <a:spAutoFit/>
          </a:bodyPr>
          <a:lstStyle/>
          <a:p>
            <a:r>
              <a:rPr lang="ru-RU" dirty="0">
                <a:hlinkClick r:id="rId15"/>
              </a:rPr>
              <a:t>Вяземский котёл-1</a:t>
            </a:r>
            <a:endParaRPr lang="ru-RU" dirty="0"/>
          </a:p>
        </p:txBody>
      </p:sp>
      <p:sp>
        <p:nvSpPr>
          <p:cNvPr id="18" name="TextBox 17"/>
          <p:cNvSpPr txBox="1"/>
          <p:nvPr/>
        </p:nvSpPr>
        <p:spPr>
          <a:xfrm>
            <a:off x="1125749" y="5576677"/>
            <a:ext cx="2022348" cy="369332"/>
          </a:xfrm>
          <a:prstGeom prst="rect">
            <a:avLst/>
          </a:prstGeom>
          <a:noFill/>
        </p:spPr>
        <p:txBody>
          <a:bodyPr wrap="none" rtlCol="0">
            <a:spAutoFit/>
          </a:bodyPr>
          <a:lstStyle/>
          <a:p>
            <a:r>
              <a:rPr lang="ru-RU" dirty="0">
                <a:hlinkClick r:id="rId16"/>
              </a:rPr>
              <a:t>Вяземский котёл-2</a:t>
            </a:r>
            <a:endParaRPr lang="ru-RU" dirty="0"/>
          </a:p>
        </p:txBody>
      </p:sp>
      <p:sp>
        <p:nvSpPr>
          <p:cNvPr id="19" name="TextBox 18"/>
          <p:cNvSpPr txBox="1"/>
          <p:nvPr/>
        </p:nvSpPr>
        <p:spPr>
          <a:xfrm>
            <a:off x="2730208" y="4114271"/>
            <a:ext cx="792140" cy="369332"/>
          </a:xfrm>
          <a:prstGeom prst="rect">
            <a:avLst/>
          </a:prstGeom>
          <a:noFill/>
        </p:spPr>
        <p:txBody>
          <a:bodyPr wrap="none" rtlCol="0">
            <a:spAutoFit/>
          </a:bodyPr>
          <a:lstStyle/>
          <a:p>
            <a:r>
              <a:rPr lang="ru-RU" dirty="0">
                <a:hlinkClick r:id="rId17"/>
              </a:rPr>
              <a:t>Икона</a:t>
            </a:r>
            <a:endParaRPr lang="ru-RU" dirty="0"/>
          </a:p>
        </p:txBody>
      </p:sp>
      <p:sp>
        <p:nvSpPr>
          <p:cNvPr id="20" name="TextBox 19"/>
          <p:cNvSpPr txBox="1"/>
          <p:nvPr/>
        </p:nvSpPr>
        <p:spPr>
          <a:xfrm>
            <a:off x="4788024" y="5575236"/>
            <a:ext cx="4063805" cy="369332"/>
          </a:xfrm>
          <a:prstGeom prst="rect">
            <a:avLst/>
          </a:prstGeom>
          <a:noFill/>
        </p:spPr>
        <p:txBody>
          <a:bodyPr wrap="none" rtlCol="0">
            <a:spAutoFit/>
          </a:bodyPr>
          <a:lstStyle/>
          <a:p>
            <a:r>
              <a:rPr lang="en-US" dirty="0">
                <a:hlinkClick r:id="rId18"/>
              </a:rPr>
              <a:t>https://gubkin.city/news/society/61665/</a:t>
            </a:r>
            <a:r>
              <a:rPr lang="ru-RU" dirty="0"/>
              <a:t> </a:t>
            </a:r>
          </a:p>
        </p:txBody>
      </p:sp>
      <p:sp>
        <p:nvSpPr>
          <p:cNvPr id="21" name="TextBox 20"/>
          <p:cNvSpPr txBox="1"/>
          <p:nvPr/>
        </p:nvSpPr>
        <p:spPr>
          <a:xfrm>
            <a:off x="4139952" y="1275754"/>
            <a:ext cx="2096536" cy="369332"/>
          </a:xfrm>
          <a:prstGeom prst="rect">
            <a:avLst/>
          </a:prstGeom>
          <a:noFill/>
        </p:spPr>
        <p:txBody>
          <a:bodyPr wrap="none" rtlCol="0">
            <a:spAutoFit/>
          </a:bodyPr>
          <a:lstStyle/>
          <a:p>
            <a:r>
              <a:rPr lang="ru-RU" dirty="0">
                <a:hlinkClick r:id="rId19"/>
              </a:rPr>
              <a:t>Ладожское озеро-1</a:t>
            </a:r>
            <a:endParaRPr lang="ru-RU" dirty="0"/>
          </a:p>
        </p:txBody>
      </p:sp>
      <p:sp>
        <p:nvSpPr>
          <p:cNvPr id="22" name="TextBox 21"/>
          <p:cNvSpPr txBox="1"/>
          <p:nvPr/>
        </p:nvSpPr>
        <p:spPr>
          <a:xfrm>
            <a:off x="4146964" y="1629140"/>
            <a:ext cx="2096536" cy="369332"/>
          </a:xfrm>
          <a:prstGeom prst="rect">
            <a:avLst/>
          </a:prstGeom>
          <a:noFill/>
        </p:spPr>
        <p:txBody>
          <a:bodyPr wrap="none" rtlCol="0">
            <a:spAutoFit/>
          </a:bodyPr>
          <a:lstStyle/>
          <a:p>
            <a:r>
              <a:rPr lang="ru-RU" dirty="0">
                <a:hlinkClick r:id="rId20"/>
              </a:rPr>
              <a:t>Ладожское озеро-2</a:t>
            </a:r>
            <a:endParaRPr lang="ru-RU" dirty="0"/>
          </a:p>
        </p:txBody>
      </p:sp>
      <p:sp>
        <p:nvSpPr>
          <p:cNvPr id="23" name="TextBox 22"/>
          <p:cNvSpPr txBox="1"/>
          <p:nvPr/>
        </p:nvSpPr>
        <p:spPr>
          <a:xfrm>
            <a:off x="4146964" y="1977875"/>
            <a:ext cx="1863267" cy="369332"/>
          </a:xfrm>
          <a:prstGeom prst="rect">
            <a:avLst/>
          </a:prstGeom>
          <a:noFill/>
        </p:spPr>
        <p:txBody>
          <a:bodyPr wrap="none" rtlCol="0">
            <a:spAutoFit/>
          </a:bodyPr>
          <a:lstStyle/>
          <a:p>
            <a:r>
              <a:rPr lang="ru-RU" dirty="0">
                <a:hlinkClick r:id="rId21"/>
              </a:rPr>
              <a:t>Памятник ГАЗ-АА</a:t>
            </a:r>
            <a:endParaRPr lang="ru-RU" dirty="0"/>
          </a:p>
        </p:txBody>
      </p:sp>
      <p:sp>
        <p:nvSpPr>
          <p:cNvPr id="24" name="TextBox 23"/>
          <p:cNvSpPr txBox="1"/>
          <p:nvPr/>
        </p:nvSpPr>
        <p:spPr>
          <a:xfrm>
            <a:off x="4146964" y="2336272"/>
            <a:ext cx="2468561" cy="369332"/>
          </a:xfrm>
          <a:prstGeom prst="rect">
            <a:avLst/>
          </a:prstGeom>
          <a:noFill/>
        </p:spPr>
        <p:txBody>
          <a:bodyPr wrap="none" rtlCol="0">
            <a:spAutoFit/>
          </a:bodyPr>
          <a:lstStyle/>
          <a:p>
            <a:r>
              <a:rPr lang="ru-RU" dirty="0">
                <a:hlinkClick r:id="rId22"/>
              </a:rPr>
              <a:t>Памятник </a:t>
            </a:r>
            <a:r>
              <a:rPr lang="ru-RU" dirty="0" err="1">
                <a:hlinkClick r:id="rId22"/>
              </a:rPr>
              <a:t>А.Матросову</a:t>
            </a:r>
            <a:endParaRPr lang="ru-RU" dirty="0"/>
          </a:p>
        </p:txBody>
      </p:sp>
      <p:sp>
        <p:nvSpPr>
          <p:cNvPr id="25" name="TextBox 24"/>
          <p:cNvSpPr txBox="1"/>
          <p:nvPr/>
        </p:nvSpPr>
        <p:spPr>
          <a:xfrm>
            <a:off x="4174809" y="2704940"/>
            <a:ext cx="1262333" cy="369332"/>
          </a:xfrm>
          <a:prstGeom prst="rect">
            <a:avLst/>
          </a:prstGeom>
          <a:noFill/>
        </p:spPr>
        <p:txBody>
          <a:bodyPr wrap="none" rtlCol="0">
            <a:spAutoFit/>
          </a:bodyPr>
          <a:lstStyle/>
          <a:p>
            <a:r>
              <a:rPr lang="ru-RU" dirty="0">
                <a:hlinkClick r:id="rId23"/>
              </a:rPr>
              <a:t>Амбразура</a:t>
            </a:r>
            <a:endParaRPr lang="ru-RU" dirty="0"/>
          </a:p>
        </p:txBody>
      </p:sp>
      <p:sp>
        <p:nvSpPr>
          <p:cNvPr id="26" name="TextBox 25"/>
          <p:cNvSpPr txBox="1"/>
          <p:nvPr/>
        </p:nvSpPr>
        <p:spPr>
          <a:xfrm>
            <a:off x="4174809" y="3072740"/>
            <a:ext cx="2214709" cy="369332"/>
          </a:xfrm>
          <a:prstGeom prst="rect">
            <a:avLst/>
          </a:prstGeom>
          <a:noFill/>
        </p:spPr>
        <p:txBody>
          <a:bodyPr wrap="none" rtlCol="0">
            <a:spAutoFit/>
          </a:bodyPr>
          <a:lstStyle/>
          <a:p>
            <a:r>
              <a:rPr lang="ru-RU" dirty="0">
                <a:hlinkClick r:id="rId24"/>
              </a:rPr>
              <a:t>Подвиг </a:t>
            </a:r>
            <a:r>
              <a:rPr lang="ru-RU" dirty="0" err="1">
                <a:hlinkClick r:id="rId24"/>
              </a:rPr>
              <a:t>А.Матросова</a:t>
            </a:r>
            <a:endParaRPr lang="ru-RU" dirty="0"/>
          </a:p>
        </p:txBody>
      </p:sp>
      <p:sp>
        <p:nvSpPr>
          <p:cNvPr id="27" name="TextBox 26"/>
          <p:cNvSpPr txBox="1"/>
          <p:nvPr/>
        </p:nvSpPr>
        <p:spPr>
          <a:xfrm>
            <a:off x="4146964" y="3401954"/>
            <a:ext cx="1180067" cy="369332"/>
          </a:xfrm>
          <a:prstGeom prst="rect">
            <a:avLst/>
          </a:prstGeom>
          <a:noFill/>
        </p:spPr>
        <p:txBody>
          <a:bodyPr wrap="none" rtlCol="0">
            <a:spAutoFit/>
          </a:bodyPr>
          <a:lstStyle/>
          <a:p>
            <a:r>
              <a:rPr lang="ru-RU" dirty="0">
                <a:hlinkClick r:id="rId25"/>
              </a:rPr>
              <a:t>Женщины</a:t>
            </a:r>
            <a:endParaRPr lang="ru-RU" dirty="0"/>
          </a:p>
        </p:txBody>
      </p:sp>
      <p:sp>
        <p:nvSpPr>
          <p:cNvPr id="28" name="TextBox 27"/>
          <p:cNvSpPr txBox="1"/>
          <p:nvPr/>
        </p:nvSpPr>
        <p:spPr>
          <a:xfrm>
            <a:off x="4161151" y="3744939"/>
            <a:ext cx="2228367" cy="369332"/>
          </a:xfrm>
          <a:prstGeom prst="rect">
            <a:avLst/>
          </a:prstGeom>
          <a:noFill/>
        </p:spPr>
        <p:txBody>
          <a:bodyPr wrap="none" rtlCol="0">
            <a:spAutoFit/>
          </a:bodyPr>
          <a:lstStyle/>
          <a:p>
            <a:r>
              <a:rPr lang="ru-RU" dirty="0">
                <a:hlinkClick r:id="rId26"/>
              </a:rPr>
              <a:t>Медицинская сестра</a:t>
            </a:r>
            <a:endParaRPr lang="ru-RU" dirty="0"/>
          </a:p>
        </p:txBody>
      </p:sp>
      <p:sp>
        <p:nvSpPr>
          <p:cNvPr id="29" name="TextBox 28"/>
          <p:cNvSpPr txBox="1"/>
          <p:nvPr/>
        </p:nvSpPr>
        <p:spPr>
          <a:xfrm>
            <a:off x="5210990" y="3401954"/>
            <a:ext cx="1178528" cy="369332"/>
          </a:xfrm>
          <a:prstGeom prst="rect">
            <a:avLst/>
          </a:prstGeom>
          <a:noFill/>
        </p:spPr>
        <p:txBody>
          <a:bodyPr wrap="none" rtlCol="0">
            <a:spAutoFit/>
          </a:bodyPr>
          <a:lstStyle/>
          <a:p>
            <a:r>
              <a:rPr lang="ru-RU" dirty="0">
                <a:hlinkClick r:id="rId27"/>
              </a:rPr>
              <a:t>Снайперы</a:t>
            </a:r>
            <a:endParaRPr lang="ru-RU" dirty="0"/>
          </a:p>
        </p:txBody>
      </p:sp>
      <p:sp>
        <p:nvSpPr>
          <p:cNvPr id="30" name="TextBox 29"/>
          <p:cNvSpPr txBox="1"/>
          <p:nvPr/>
        </p:nvSpPr>
        <p:spPr>
          <a:xfrm>
            <a:off x="4193708" y="4114271"/>
            <a:ext cx="1816523" cy="369332"/>
          </a:xfrm>
          <a:prstGeom prst="rect">
            <a:avLst/>
          </a:prstGeom>
          <a:noFill/>
        </p:spPr>
        <p:txBody>
          <a:bodyPr wrap="none" rtlCol="0">
            <a:spAutoFit/>
          </a:bodyPr>
          <a:lstStyle/>
          <a:p>
            <a:r>
              <a:rPr lang="ru-RU" dirty="0">
                <a:hlinkClick r:id="rId28"/>
              </a:rPr>
              <a:t>Юрий Левитан-1</a:t>
            </a:r>
            <a:endParaRPr lang="ru-RU" dirty="0"/>
          </a:p>
        </p:txBody>
      </p:sp>
      <p:sp>
        <p:nvSpPr>
          <p:cNvPr id="31" name="TextBox 30"/>
          <p:cNvSpPr txBox="1"/>
          <p:nvPr/>
        </p:nvSpPr>
        <p:spPr>
          <a:xfrm>
            <a:off x="4193708" y="4483603"/>
            <a:ext cx="1816523" cy="369332"/>
          </a:xfrm>
          <a:prstGeom prst="rect">
            <a:avLst/>
          </a:prstGeom>
          <a:noFill/>
        </p:spPr>
        <p:txBody>
          <a:bodyPr wrap="none" rtlCol="0">
            <a:spAutoFit/>
          </a:bodyPr>
          <a:lstStyle/>
          <a:p>
            <a:r>
              <a:rPr lang="ru-RU" dirty="0">
                <a:hlinkClick r:id="rId29"/>
              </a:rPr>
              <a:t>Юрий Левитан-2</a:t>
            </a:r>
            <a:endParaRPr lang="ru-RU" dirty="0"/>
          </a:p>
        </p:txBody>
      </p:sp>
      <p:sp>
        <p:nvSpPr>
          <p:cNvPr id="32" name="TextBox 31"/>
          <p:cNvSpPr txBox="1"/>
          <p:nvPr/>
        </p:nvSpPr>
        <p:spPr>
          <a:xfrm>
            <a:off x="4193708" y="4850028"/>
            <a:ext cx="1816523" cy="369332"/>
          </a:xfrm>
          <a:prstGeom prst="rect">
            <a:avLst/>
          </a:prstGeom>
          <a:noFill/>
        </p:spPr>
        <p:txBody>
          <a:bodyPr wrap="none" rtlCol="0">
            <a:spAutoFit/>
          </a:bodyPr>
          <a:lstStyle/>
          <a:p>
            <a:r>
              <a:rPr lang="ru-RU" dirty="0">
                <a:hlinkClick r:id="rId30"/>
              </a:rPr>
              <a:t>Юрий Левитан-3</a:t>
            </a:r>
            <a:endParaRPr lang="ru-RU" dirty="0"/>
          </a:p>
        </p:txBody>
      </p:sp>
      <p:sp>
        <p:nvSpPr>
          <p:cNvPr id="33" name="TextBox 32"/>
          <p:cNvSpPr txBox="1"/>
          <p:nvPr/>
        </p:nvSpPr>
        <p:spPr>
          <a:xfrm>
            <a:off x="6920317" y="1230443"/>
            <a:ext cx="1083951" cy="369332"/>
          </a:xfrm>
          <a:prstGeom prst="rect">
            <a:avLst/>
          </a:prstGeom>
          <a:noFill/>
        </p:spPr>
        <p:txBody>
          <a:bodyPr wrap="none" rtlCol="0">
            <a:spAutoFit/>
          </a:bodyPr>
          <a:lstStyle/>
          <a:p>
            <a:r>
              <a:rPr lang="ru-RU" dirty="0">
                <a:hlinkClick r:id="rId31"/>
              </a:rPr>
              <a:t>Собаки-1</a:t>
            </a:r>
            <a:endParaRPr lang="ru-RU" dirty="0"/>
          </a:p>
        </p:txBody>
      </p:sp>
      <p:sp>
        <p:nvSpPr>
          <p:cNvPr id="34" name="TextBox 33"/>
          <p:cNvSpPr txBox="1"/>
          <p:nvPr/>
        </p:nvSpPr>
        <p:spPr>
          <a:xfrm>
            <a:off x="6920317" y="1547943"/>
            <a:ext cx="1083951" cy="369332"/>
          </a:xfrm>
          <a:prstGeom prst="rect">
            <a:avLst/>
          </a:prstGeom>
          <a:noFill/>
        </p:spPr>
        <p:txBody>
          <a:bodyPr wrap="none" rtlCol="0">
            <a:spAutoFit/>
          </a:bodyPr>
          <a:lstStyle/>
          <a:p>
            <a:r>
              <a:rPr lang="ru-RU" dirty="0">
                <a:hlinkClick r:id="rId32"/>
              </a:rPr>
              <a:t>Собаки-2</a:t>
            </a:r>
            <a:endParaRPr lang="ru-RU" dirty="0"/>
          </a:p>
        </p:txBody>
      </p:sp>
      <p:sp>
        <p:nvSpPr>
          <p:cNvPr id="35" name="TextBox 34"/>
          <p:cNvSpPr txBox="1"/>
          <p:nvPr/>
        </p:nvSpPr>
        <p:spPr>
          <a:xfrm>
            <a:off x="6912739" y="1915108"/>
            <a:ext cx="1083951" cy="369332"/>
          </a:xfrm>
          <a:prstGeom prst="rect">
            <a:avLst/>
          </a:prstGeom>
          <a:noFill/>
        </p:spPr>
        <p:txBody>
          <a:bodyPr wrap="none" rtlCol="0">
            <a:spAutoFit/>
          </a:bodyPr>
          <a:lstStyle/>
          <a:p>
            <a:r>
              <a:rPr lang="ru-RU" dirty="0">
                <a:hlinkClick r:id="rId33"/>
              </a:rPr>
              <a:t>Собаки-3</a:t>
            </a:r>
            <a:endParaRPr lang="ru-RU" dirty="0"/>
          </a:p>
        </p:txBody>
      </p:sp>
      <p:sp>
        <p:nvSpPr>
          <p:cNvPr id="36" name="TextBox 35"/>
          <p:cNvSpPr txBox="1"/>
          <p:nvPr/>
        </p:nvSpPr>
        <p:spPr>
          <a:xfrm>
            <a:off x="6888623" y="2244438"/>
            <a:ext cx="1438214" cy="369332"/>
          </a:xfrm>
          <a:prstGeom prst="rect">
            <a:avLst/>
          </a:prstGeom>
          <a:noFill/>
        </p:spPr>
        <p:txBody>
          <a:bodyPr wrap="none" rtlCol="0">
            <a:spAutoFit/>
          </a:bodyPr>
          <a:lstStyle/>
          <a:p>
            <a:r>
              <a:rPr lang="ru-RU" dirty="0">
                <a:hlinkClick r:id="rId34"/>
              </a:rPr>
              <a:t>Сын Сталина</a:t>
            </a:r>
            <a:endParaRPr lang="ru-RU" dirty="0"/>
          </a:p>
        </p:txBody>
      </p:sp>
      <p:sp>
        <p:nvSpPr>
          <p:cNvPr id="37" name="TextBox 36"/>
          <p:cNvSpPr txBox="1"/>
          <p:nvPr/>
        </p:nvSpPr>
        <p:spPr>
          <a:xfrm>
            <a:off x="6865438" y="2552470"/>
            <a:ext cx="1950342" cy="369332"/>
          </a:xfrm>
          <a:prstGeom prst="rect">
            <a:avLst/>
          </a:prstGeom>
          <a:noFill/>
        </p:spPr>
        <p:txBody>
          <a:bodyPr wrap="none" rtlCol="0">
            <a:spAutoFit/>
          </a:bodyPr>
          <a:lstStyle/>
          <a:p>
            <a:r>
              <a:rPr lang="ru-RU" dirty="0">
                <a:hlinkClick r:id="rId35"/>
              </a:rPr>
              <a:t>Яков Джугашвили</a:t>
            </a:r>
            <a:endParaRPr lang="ru-RU" dirty="0"/>
          </a:p>
        </p:txBody>
      </p:sp>
      <p:sp>
        <p:nvSpPr>
          <p:cNvPr id="38" name="TextBox 37"/>
          <p:cNvSpPr txBox="1"/>
          <p:nvPr/>
        </p:nvSpPr>
        <p:spPr>
          <a:xfrm>
            <a:off x="6888623" y="2931401"/>
            <a:ext cx="2137893" cy="369332"/>
          </a:xfrm>
          <a:prstGeom prst="rect">
            <a:avLst/>
          </a:prstGeom>
          <a:noFill/>
        </p:spPr>
        <p:txBody>
          <a:bodyPr wrap="none" rtlCol="0">
            <a:spAutoFit/>
          </a:bodyPr>
          <a:lstStyle/>
          <a:p>
            <a:r>
              <a:rPr lang="ru-RU" dirty="0">
                <a:hlinkClick r:id="rId36"/>
              </a:rPr>
              <a:t>Яков Джугашвили-2</a:t>
            </a:r>
            <a:endParaRPr lang="ru-RU" dirty="0"/>
          </a:p>
        </p:txBody>
      </p:sp>
      <p:sp>
        <p:nvSpPr>
          <p:cNvPr id="39" name="TextBox 38"/>
          <p:cNvSpPr txBox="1"/>
          <p:nvPr/>
        </p:nvSpPr>
        <p:spPr>
          <a:xfrm>
            <a:off x="6888623" y="3257406"/>
            <a:ext cx="1460593" cy="369332"/>
          </a:xfrm>
          <a:prstGeom prst="rect">
            <a:avLst/>
          </a:prstGeom>
          <a:noFill/>
        </p:spPr>
        <p:txBody>
          <a:bodyPr wrap="none" rtlCol="0">
            <a:spAutoFit/>
          </a:bodyPr>
          <a:lstStyle/>
          <a:p>
            <a:r>
              <a:rPr lang="ru-RU" dirty="0">
                <a:hlinkClick r:id="rId37"/>
              </a:rPr>
              <a:t>Д.Овчаренко</a:t>
            </a:r>
            <a:endParaRPr lang="ru-RU" dirty="0"/>
          </a:p>
        </p:txBody>
      </p:sp>
      <p:sp>
        <p:nvSpPr>
          <p:cNvPr id="40" name="TextBox 39"/>
          <p:cNvSpPr txBox="1"/>
          <p:nvPr/>
        </p:nvSpPr>
        <p:spPr>
          <a:xfrm>
            <a:off x="6888623" y="3621828"/>
            <a:ext cx="1908215" cy="369332"/>
          </a:xfrm>
          <a:prstGeom prst="rect">
            <a:avLst/>
          </a:prstGeom>
          <a:noFill/>
        </p:spPr>
        <p:txBody>
          <a:bodyPr wrap="none" rtlCol="0">
            <a:spAutoFit/>
          </a:bodyPr>
          <a:lstStyle/>
          <a:p>
            <a:r>
              <a:rPr lang="ru-RU" dirty="0">
                <a:hlinkClick r:id="rId38"/>
              </a:rPr>
              <a:t>Ордена и медали</a:t>
            </a:r>
            <a:endParaRPr lang="ru-RU" dirty="0"/>
          </a:p>
        </p:txBody>
      </p:sp>
      <p:sp>
        <p:nvSpPr>
          <p:cNvPr id="41" name="TextBox 40"/>
          <p:cNvSpPr txBox="1"/>
          <p:nvPr/>
        </p:nvSpPr>
        <p:spPr>
          <a:xfrm>
            <a:off x="6920317" y="3940197"/>
            <a:ext cx="848822" cy="369332"/>
          </a:xfrm>
          <a:prstGeom prst="rect">
            <a:avLst/>
          </a:prstGeom>
          <a:noFill/>
        </p:spPr>
        <p:txBody>
          <a:bodyPr wrap="none" rtlCol="0">
            <a:spAutoFit/>
          </a:bodyPr>
          <a:lstStyle/>
          <a:p>
            <a:r>
              <a:rPr lang="ru-RU" dirty="0">
                <a:hlinkClick r:id="rId39"/>
              </a:rPr>
              <a:t>Дети-1</a:t>
            </a:r>
            <a:endParaRPr lang="ru-RU" dirty="0"/>
          </a:p>
        </p:txBody>
      </p:sp>
      <p:sp>
        <p:nvSpPr>
          <p:cNvPr id="42" name="TextBox 41"/>
          <p:cNvSpPr txBox="1"/>
          <p:nvPr/>
        </p:nvSpPr>
        <p:spPr>
          <a:xfrm>
            <a:off x="6888623" y="4298937"/>
            <a:ext cx="1003416" cy="369332"/>
          </a:xfrm>
          <a:prstGeom prst="rect">
            <a:avLst/>
          </a:prstGeom>
          <a:noFill/>
        </p:spPr>
        <p:txBody>
          <a:bodyPr wrap="none" rtlCol="0">
            <a:spAutoFit/>
          </a:bodyPr>
          <a:lstStyle/>
          <a:p>
            <a:r>
              <a:rPr lang="ru-RU" dirty="0">
                <a:hlinkClick r:id="rId40"/>
              </a:rPr>
              <a:t>Девочка</a:t>
            </a:r>
            <a:endParaRPr lang="ru-RU" dirty="0"/>
          </a:p>
        </p:txBody>
      </p:sp>
      <p:sp>
        <p:nvSpPr>
          <p:cNvPr id="43" name="TextBox 42"/>
          <p:cNvSpPr txBox="1"/>
          <p:nvPr/>
        </p:nvSpPr>
        <p:spPr>
          <a:xfrm>
            <a:off x="7902426" y="3953925"/>
            <a:ext cx="848822" cy="369332"/>
          </a:xfrm>
          <a:prstGeom prst="rect">
            <a:avLst/>
          </a:prstGeom>
          <a:noFill/>
        </p:spPr>
        <p:txBody>
          <a:bodyPr wrap="none" rtlCol="0">
            <a:spAutoFit/>
          </a:bodyPr>
          <a:lstStyle/>
          <a:p>
            <a:r>
              <a:rPr lang="ru-RU" dirty="0">
                <a:hlinkClick r:id="rId41"/>
              </a:rPr>
              <a:t>Дети-2</a:t>
            </a:r>
            <a:endParaRPr lang="ru-RU" dirty="0"/>
          </a:p>
        </p:txBody>
      </p:sp>
      <p:sp>
        <p:nvSpPr>
          <p:cNvPr id="44" name="Прямоугольник 43"/>
          <p:cNvSpPr/>
          <p:nvPr/>
        </p:nvSpPr>
        <p:spPr>
          <a:xfrm>
            <a:off x="151201" y="260648"/>
            <a:ext cx="2585964"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4400" b="1" dirty="0">
                <a:solidFill>
                  <a:schemeClr val="accent6">
                    <a:lumMod val="75000"/>
                  </a:schemeClr>
                </a:solidFill>
                <a:latin typeface="Georgia" pitchFamily="18" charset="0"/>
                <a:cs typeface="Times New Roman" pitchFamily="18" charset="0"/>
              </a:rPr>
              <a:t>ФАКТЫ</a:t>
            </a:r>
          </a:p>
        </p:txBody>
      </p:sp>
    </p:spTree>
    <p:extLst>
      <p:ext uri="{BB962C8B-B14F-4D97-AF65-F5344CB8AC3E}">
        <p14:creationId xmlns:p14="http://schemas.microsoft.com/office/powerpoint/2010/main" val="2272964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bs.twimg.com/media/D-JPumhW4AICPv_.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79712" y="1484784"/>
            <a:ext cx="6840760" cy="45491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5536" y="305539"/>
            <a:ext cx="7037504" cy="830997"/>
          </a:xfrm>
          <a:prstGeom prst="rect">
            <a:avLst/>
          </a:prstGeom>
          <a:noFill/>
        </p:spPr>
        <p:txBody>
          <a:bodyPr wrap="none" rtlCol="0">
            <a:spAutoFit/>
          </a:bodyPr>
          <a:lstStyle/>
          <a:p>
            <a:r>
              <a:rPr lang="ru-RU" sz="2400" b="1" dirty="0">
                <a:solidFill>
                  <a:schemeClr val="bg1"/>
                </a:solidFill>
                <a:latin typeface="Georgia" pitchFamily="18" charset="0"/>
              </a:rPr>
              <a:t>27 июня в СССР объявлена мобилизация </a:t>
            </a:r>
          </a:p>
          <a:p>
            <a:r>
              <a:rPr lang="ru-RU" sz="2400" b="1" dirty="0">
                <a:solidFill>
                  <a:schemeClr val="bg1"/>
                </a:solidFill>
                <a:latin typeface="Georgia" pitchFamily="18" charset="0"/>
              </a:rPr>
              <a:t>коммунистов и комсомольцев </a:t>
            </a:r>
          </a:p>
        </p:txBody>
      </p:sp>
      <p:pic>
        <p:nvPicPr>
          <p:cNvPr id="1028" name="Picture 4" descr="https://i.pinimg.com/originals/84/39/39/843939c9e4baea14e3dfccf0916e6d0e.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79712" y="1527829"/>
            <a:ext cx="6760903" cy="45358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playcast.ru/uploads/2017/03/16/22014797.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956863" y="1527829"/>
            <a:ext cx="6806599" cy="45491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s://im0-tub-ru.yandex.net/i?id=4336caaf5a1368f8ebead6e67816ebc4&amp;n=13&amp;exp=1">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50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3000"/>
                                  </p:stCondLst>
                                  <p:childTnLst>
                                    <p:animScale>
                                      <p:cBhvr>
                                        <p:cTn id="6" dur="2000" fill="hold"/>
                                        <p:tgtEl>
                                          <p:spTgt spid="1026"/>
                                        </p:tgtEl>
                                      </p:cBhvr>
                                      <p:by x="50000" y="50000"/>
                                    </p:animScale>
                                  </p:childTnLst>
                                </p:cTn>
                              </p:par>
                              <p:par>
                                <p:cTn id="7" presetID="42" presetClass="path" presetSubtype="0" accel="50000" decel="50000" fill="hold" nodeType="withEffect">
                                  <p:stCondLst>
                                    <p:cond delay="3000"/>
                                  </p:stCondLst>
                                  <p:childTnLst>
                                    <p:animMotion origin="layout" path="M -1.38889E-6 2.24613E-6 L -0.26371 -0.08999 " pathEditMode="relative" rAng="0" ptsTypes="AA">
                                      <p:cBhvr>
                                        <p:cTn id="8" dur="2000" fill="hold"/>
                                        <p:tgtEl>
                                          <p:spTgt spid="1026"/>
                                        </p:tgtEl>
                                        <p:attrNameLst>
                                          <p:attrName>ppt_x</p:attrName>
                                          <p:attrName>ppt_y</p:attrName>
                                        </p:attrNameLst>
                                      </p:cBhvr>
                                      <p:rCtr x="-13194" y="-4511"/>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arn(inVertical)">
                                      <p:cBhvr>
                                        <p:cTn id="12" dur="1000"/>
                                        <p:tgtEl>
                                          <p:spTgt spid="1028"/>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1028"/>
                                        </p:tgtEl>
                                      </p:cBhvr>
                                      <p:by x="50000" y="50000"/>
                                    </p:animScale>
                                  </p:childTnLst>
                                </p:cTn>
                              </p:par>
                              <p:par>
                                <p:cTn id="16" presetID="42" presetClass="path" presetSubtype="0" accel="50000" decel="50000" fill="hold" nodeType="withEffect">
                                  <p:stCondLst>
                                    <p:cond delay="3000"/>
                                  </p:stCondLst>
                                  <p:childTnLst>
                                    <p:animMotion origin="layout" path="M -1.11111E-6 1.86676E-6 L 0.20521 -0.06385 " pathEditMode="relative" rAng="0" ptsTypes="AA">
                                      <p:cBhvr>
                                        <p:cTn id="17" dur="2000" fill="hold"/>
                                        <p:tgtEl>
                                          <p:spTgt spid="1028"/>
                                        </p:tgtEl>
                                        <p:attrNameLst>
                                          <p:attrName>ppt_x</p:attrName>
                                          <p:attrName>ppt_y</p:attrName>
                                        </p:attrNameLst>
                                      </p:cBhvr>
                                      <p:rCtr x="10260" y="-3192"/>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barn(inVertical)">
                                      <p:cBhvr>
                                        <p:cTn id="21" dur="1000"/>
                                        <p:tgtEl>
                                          <p:spTgt spid="1030"/>
                                        </p:tgtEl>
                                      </p:cBhvr>
                                    </p:animEffect>
                                  </p:childTnLst>
                                </p:cTn>
                              </p:par>
                            </p:childTnLst>
                          </p:cTn>
                        </p:par>
                        <p:par>
                          <p:cTn id="22" fill="hold">
                            <p:stCondLst>
                              <p:cond delay="12000"/>
                            </p:stCondLst>
                            <p:childTnLst>
                              <p:par>
                                <p:cTn id="23" presetID="42" presetClass="path" presetSubtype="0" accel="50000" decel="50000" fill="hold" nodeType="afterEffect">
                                  <p:stCondLst>
                                    <p:cond delay="3000"/>
                                  </p:stCondLst>
                                  <p:childTnLst>
                                    <p:animMotion origin="layout" path="M -1.11111E-6 -3.41661E-6 L 0.03195 0.22901 " pathEditMode="relative" rAng="0" ptsTypes="AA">
                                      <p:cBhvr>
                                        <p:cTn id="24" dur="2000" fill="hold"/>
                                        <p:tgtEl>
                                          <p:spTgt spid="1030"/>
                                        </p:tgtEl>
                                        <p:attrNameLst>
                                          <p:attrName>ppt_x</p:attrName>
                                          <p:attrName>ppt_y</p:attrName>
                                        </p:attrNameLst>
                                      </p:cBhvr>
                                      <p:rCtr x="1597" y="11450"/>
                                    </p:animMotion>
                                  </p:childTnLst>
                                </p:cTn>
                              </p:par>
                              <p:par>
                                <p:cTn id="25" presetID="6" presetClass="emph" presetSubtype="0" fill="hold" nodeType="withEffect">
                                  <p:stCondLst>
                                    <p:cond delay="3000"/>
                                  </p:stCondLst>
                                  <p:childTnLst>
                                    <p:animScale>
                                      <p:cBhvr>
                                        <p:cTn id="26" dur="2000" fill="hold"/>
                                        <p:tgtEl>
                                          <p:spTgt spid="1030"/>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«Варварство» </a:t>
            </a:r>
            <a:br>
              <a:rPr lang="ru-RU" dirty="0">
                <a:solidFill>
                  <a:schemeClr val="bg1"/>
                </a:solidFill>
              </a:rPr>
            </a:br>
            <a:r>
              <a:rPr lang="ru-RU" dirty="0">
                <a:solidFill>
                  <a:schemeClr val="bg1"/>
                </a:solidFill>
              </a:rPr>
              <a:t>М. </a:t>
            </a:r>
            <a:r>
              <a:rPr lang="ru-RU" dirty="0" err="1">
                <a:solidFill>
                  <a:schemeClr val="bg1"/>
                </a:solidFill>
              </a:rPr>
              <a:t>Джали</a:t>
            </a:r>
            <a:endParaRPr lang="ru-RU" dirty="0">
              <a:solidFill>
                <a:schemeClr val="bg1"/>
              </a:solidFill>
            </a:endParaRP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Петров Иван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621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32713"/>
            <a:ext cx="8229600" cy="1498178"/>
          </a:xfrm>
        </p:spPr>
        <p:txBody>
          <a:bodyPr>
            <a:normAutofit/>
          </a:bodyPr>
          <a:lstStyle/>
          <a:p>
            <a:pPr lvl="0"/>
            <a:r>
              <a:rPr lang="ru-RU" dirty="0">
                <a:solidFill>
                  <a:schemeClr val="bg1"/>
                </a:solidFill>
              </a:rPr>
              <a:t>«Народ победитель» </a:t>
            </a:r>
            <a:br>
              <a:rPr lang="ru-RU" dirty="0">
                <a:solidFill>
                  <a:schemeClr val="bg1"/>
                </a:solidFill>
              </a:rPr>
            </a:br>
            <a:r>
              <a:rPr lang="ru-RU" dirty="0">
                <a:solidFill>
                  <a:schemeClr val="bg1"/>
                </a:solidFill>
              </a:rPr>
              <a:t>Леонид Мартынов</a:t>
            </a:r>
          </a:p>
        </p:txBody>
      </p:sp>
      <p:sp>
        <p:nvSpPr>
          <p:cNvPr id="4" name="Объект 3"/>
          <p:cNvSpPr>
            <a:spLocks noGrp="1"/>
          </p:cNvSpPr>
          <p:nvPr>
            <p:ph sz="half" idx="2"/>
          </p:nvPr>
        </p:nvSpPr>
        <p:spPr>
          <a:xfrm>
            <a:off x="2627784" y="3356993"/>
            <a:ext cx="4038600" cy="2016223"/>
          </a:xfrm>
        </p:spPr>
        <p:txBody>
          <a:bodyPr>
            <a:noAutofit/>
          </a:bodyPr>
          <a:lstStyle/>
          <a:p>
            <a:pPr marL="0" lvl="0" indent="0" algn="ctr">
              <a:buNone/>
            </a:pPr>
            <a:r>
              <a:rPr lang="ru-RU" sz="6000" dirty="0">
                <a:solidFill>
                  <a:schemeClr val="bg1"/>
                </a:solidFill>
              </a:rPr>
              <a:t>Беляев Дмитрий </a:t>
            </a:r>
          </a:p>
        </p:txBody>
      </p:sp>
      <p:pic>
        <p:nvPicPr>
          <p:cNvPr id="5" name="Picture 6" descr="http://900igr.net/up/datai/216400/0001-001-.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1520" y="4941168"/>
            <a:ext cx="3528392" cy="17835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s://im0-tub-ru.yandex.net/i?id=4336caaf5a1368f8ebead6e67816ebc4&amp;n=13&amp;exp=1">
            <a:hlinkClick r:id="" action="ppaction://hlinkshowjump?jump=nextslide"/>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968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varlamov.me/2017/moscow_camo/4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3094" b="3527"/>
          <a:stretch/>
        </p:blipFill>
        <p:spPr bwMode="auto">
          <a:xfrm>
            <a:off x="2123728" y="1524679"/>
            <a:ext cx="6329302" cy="438003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billionnews.ru/uploads/posts/2013-05/1367766826_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095869" y="1286912"/>
            <a:ext cx="6443883" cy="485557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mtdata.ru/u25/photo8B35/20606595055-0/original.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960029" y="1206050"/>
            <a:ext cx="6715561" cy="49487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https://im0-tub-ru.yandex.net/i?id=4336caaf5a1368f8ebead6e67816ebc4&amp;n=13&amp;exp=1">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28384" y="259799"/>
            <a:ext cx="849290" cy="84929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95536" y="305539"/>
            <a:ext cx="5908990" cy="830997"/>
          </a:xfrm>
          <a:prstGeom prst="rect">
            <a:avLst/>
          </a:prstGeom>
          <a:noFill/>
        </p:spPr>
        <p:txBody>
          <a:bodyPr wrap="none" rtlCol="0">
            <a:spAutoFit/>
          </a:bodyPr>
          <a:lstStyle/>
          <a:p>
            <a:r>
              <a:rPr lang="ru-RU" sz="2400" b="1" dirty="0">
                <a:solidFill>
                  <a:schemeClr val="bg1"/>
                </a:solidFill>
                <a:latin typeface="Georgia" pitchFamily="18" charset="0"/>
              </a:rPr>
              <a:t>…За первый месяц войны Кремль </a:t>
            </a:r>
          </a:p>
          <a:p>
            <a:r>
              <a:rPr lang="ru-RU" sz="2400" b="1" dirty="0">
                <a:solidFill>
                  <a:schemeClr val="bg1"/>
                </a:solidFill>
                <a:latin typeface="Georgia" pitchFamily="18" charset="0"/>
              </a:rPr>
              <a:t>«исчез» с лица Москвы.</a:t>
            </a:r>
            <a:r>
              <a:rPr lang="ru-RU" sz="2400" dirty="0"/>
              <a:t> </a:t>
            </a:r>
            <a:endParaRPr lang="ru-RU" sz="2400" b="1" dirty="0">
              <a:solidFill>
                <a:schemeClr val="bg1"/>
              </a:solidFill>
              <a:latin typeface="Georgia" pitchFamily="18" charset="0"/>
            </a:endParaRPr>
          </a:p>
        </p:txBody>
      </p:sp>
    </p:spTree>
    <p:extLst>
      <p:ext uri="{BB962C8B-B14F-4D97-AF65-F5344CB8AC3E}">
        <p14:creationId xmlns:p14="http://schemas.microsoft.com/office/powerpoint/2010/main" val="86108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3000"/>
                                  </p:stCondLst>
                                  <p:childTnLst>
                                    <p:animScale>
                                      <p:cBhvr>
                                        <p:cTn id="6" dur="2000" fill="hold"/>
                                        <p:tgtEl>
                                          <p:spTgt spid="2052"/>
                                        </p:tgtEl>
                                      </p:cBhvr>
                                      <p:by x="50000" y="50000"/>
                                    </p:animScale>
                                  </p:childTnLst>
                                </p:cTn>
                              </p:par>
                              <p:par>
                                <p:cTn id="7" presetID="42" presetClass="path" presetSubtype="0" accel="50000" decel="50000" fill="hold" nodeType="withEffect">
                                  <p:stCondLst>
                                    <p:cond delay="3000"/>
                                  </p:stCondLst>
                                  <p:childTnLst>
                                    <p:animMotion origin="layout" path="M 1.38889E-6 -7.70298E-7 L -0.27361 -0.0731 " pathEditMode="relative" rAng="0" ptsTypes="AA">
                                      <p:cBhvr>
                                        <p:cTn id="8" dur="2000" fill="hold"/>
                                        <p:tgtEl>
                                          <p:spTgt spid="2052"/>
                                        </p:tgtEl>
                                        <p:attrNameLst>
                                          <p:attrName>ppt_x</p:attrName>
                                          <p:attrName>ppt_y</p:attrName>
                                        </p:attrNameLst>
                                      </p:cBhvr>
                                      <p:rCtr x="-13681" y="-3655"/>
                                    </p:animMotion>
                                  </p:childTnLst>
                                </p:cTn>
                              </p:par>
                            </p:childTnLst>
                          </p:cTn>
                        </p:par>
                        <p:par>
                          <p:cTn id="9" fill="hold">
                            <p:stCondLst>
                              <p:cond delay="5000"/>
                            </p:stCondLst>
                            <p:childTnLst>
                              <p:par>
                                <p:cTn id="10" presetID="16" presetClass="entr" presetSubtype="21"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arn(inVertical)">
                                      <p:cBhvr>
                                        <p:cTn id="12" dur="1000"/>
                                        <p:tgtEl>
                                          <p:spTgt spid="2050"/>
                                        </p:tgtEl>
                                      </p:cBhvr>
                                    </p:animEffect>
                                  </p:childTnLst>
                                </p:cTn>
                              </p:par>
                            </p:childTnLst>
                          </p:cTn>
                        </p:par>
                        <p:par>
                          <p:cTn id="13" fill="hold">
                            <p:stCondLst>
                              <p:cond delay="6000"/>
                            </p:stCondLst>
                            <p:childTnLst>
                              <p:par>
                                <p:cTn id="14" presetID="6" presetClass="emph" presetSubtype="0" fill="hold" nodeType="afterEffect">
                                  <p:stCondLst>
                                    <p:cond delay="3000"/>
                                  </p:stCondLst>
                                  <p:childTnLst>
                                    <p:animScale>
                                      <p:cBhvr>
                                        <p:cTn id="15" dur="2000" fill="hold"/>
                                        <p:tgtEl>
                                          <p:spTgt spid="2050"/>
                                        </p:tgtEl>
                                      </p:cBhvr>
                                      <p:by x="50000" y="50000"/>
                                    </p:animScale>
                                  </p:childTnLst>
                                </p:cTn>
                              </p:par>
                              <p:par>
                                <p:cTn id="16" presetID="42" presetClass="path" presetSubtype="0" accel="50000" decel="50000" fill="hold" nodeType="withEffect">
                                  <p:stCondLst>
                                    <p:cond delay="3000"/>
                                  </p:stCondLst>
                                  <p:childTnLst>
                                    <p:animMotion origin="layout" path="M -3.61111E-6 3.33333E-6 L 0.11546 -0.08357 " pathEditMode="relative" rAng="0" ptsTypes="AA">
                                      <p:cBhvr>
                                        <p:cTn id="17" dur="2000" fill="hold"/>
                                        <p:tgtEl>
                                          <p:spTgt spid="2050"/>
                                        </p:tgtEl>
                                        <p:attrNameLst>
                                          <p:attrName>ppt_x</p:attrName>
                                          <p:attrName>ppt_y</p:attrName>
                                        </p:attrNameLst>
                                      </p:cBhvr>
                                      <p:rCtr x="5764" y="-4190"/>
                                    </p:animMotion>
                                  </p:childTnLst>
                                </p:cTn>
                              </p:par>
                            </p:childTnLst>
                          </p:cTn>
                        </p:par>
                        <p:par>
                          <p:cTn id="18" fill="hold">
                            <p:stCondLst>
                              <p:cond delay="11000"/>
                            </p:stCondLst>
                            <p:childTnLst>
                              <p:par>
                                <p:cTn id="19" presetID="16" presetClass="entr" presetSubtype="21" fill="hold" nodeType="after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barn(inVertical)">
                                      <p:cBhvr>
                                        <p:cTn id="21" dur="1000"/>
                                        <p:tgtEl>
                                          <p:spTgt spid="2054"/>
                                        </p:tgtEl>
                                      </p:cBhvr>
                                    </p:animEffect>
                                  </p:childTnLst>
                                </p:cTn>
                              </p:par>
                            </p:childTnLst>
                          </p:cTn>
                        </p:par>
                        <p:par>
                          <p:cTn id="22" fill="hold">
                            <p:stCondLst>
                              <p:cond delay="12000"/>
                            </p:stCondLst>
                            <p:childTnLst>
                              <p:par>
                                <p:cTn id="23" presetID="6" presetClass="emph" presetSubtype="0" fill="hold" nodeType="afterEffect">
                                  <p:stCondLst>
                                    <p:cond delay="3000"/>
                                  </p:stCondLst>
                                  <p:childTnLst>
                                    <p:animScale>
                                      <p:cBhvr>
                                        <p:cTn id="24" dur="2000" fill="hold"/>
                                        <p:tgtEl>
                                          <p:spTgt spid="2054"/>
                                        </p:tgtEl>
                                      </p:cBhvr>
                                      <p:by x="50000" y="50000"/>
                                    </p:animScale>
                                  </p:childTnLst>
                                </p:cTn>
                              </p:par>
                              <p:par>
                                <p:cTn id="25" presetID="42" presetClass="path" presetSubtype="0" accel="50000" decel="50000" fill="hold" nodeType="withEffect">
                                  <p:stCondLst>
                                    <p:cond delay="3000"/>
                                  </p:stCondLst>
                                  <p:childTnLst>
                                    <p:animMotion origin="layout" path="M 3.05556E-6 1.67476E-6 L 0.03142 0.14758 " pathEditMode="relative" rAng="0" ptsTypes="AA">
                                      <p:cBhvr>
                                        <p:cTn id="26" dur="2000" fill="hold"/>
                                        <p:tgtEl>
                                          <p:spTgt spid="2054"/>
                                        </p:tgtEl>
                                        <p:attrNameLst>
                                          <p:attrName>ppt_x</p:attrName>
                                          <p:attrName>ppt_y</p:attrName>
                                        </p:attrNameLst>
                                      </p:cBhvr>
                                      <p:rCtr x="1563" y="73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3553</TotalTime>
  <Words>1640</Words>
  <Application>Microsoft Office PowerPoint</Application>
  <PresentationFormat>Экран (4:3)</PresentationFormat>
  <Paragraphs>184</Paragraphs>
  <Slides>52</Slides>
  <Notes>14</Notes>
  <HiddenSlides>0</HiddenSlides>
  <MMClips>3</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52</vt:i4>
      </vt:variant>
    </vt:vector>
  </HeadingPairs>
  <TitlesOfParts>
    <vt:vector size="57" baseType="lpstr">
      <vt:lpstr>Arial</vt:lpstr>
      <vt:lpstr>Calibri</vt:lpstr>
      <vt:lpstr>Georgia</vt:lpstr>
      <vt:lpstr>Times New Roman</vt:lpstr>
      <vt:lpstr>Тема Office</vt:lpstr>
      <vt:lpstr>Презентация PowerPoint</vt:lpstr>
      <vt:lpstr>Презентация PowerPoint</vt:lpstr>
      <vt:lpstr>Презентация PowerPoint</vt:lpstr>
      <vt:lpstr> «Мужество»  Анна Ахматова</vt:lpstr>
      <vt:lpstr>«Жди меня, и я вернусь»  Е. Симонов</vt:lpstr>
      <vt:lpstr>Презентация PowerPoint</vt:lpstr>
      <vt:lpstr>«Варварство»  М. Джали</vt:lpstr>
      <vt:lpstr>«Народ победитель»  Леонид Мартынов</vt:lpstr>
      <vt:lpstr>Презентация PowerPoint</vt:lpstr>
      <vt:lpstr>«Великая война»  Иван Ващенко</vt:lpstr>
      <vt:lpstr> «22 июня»  Д. Попов</vt:lpstr>
      <vt:lpstr>«В землянке»  Алексей Сурков</vt:lpstr>
      <vt:lpstr>«Его зарыли в шар земной» Сергей Орлов</vt:lpstr>
      <vt:lpstr>Презентация PowerPoint</vt:lpstr>
      <vt:lpstr>«Спасибо героям»  Ольга Маслова</vt:lpstr>
      <vt:lpstr>«Вечная весна» Т. Травкин</vt:lpstr>
      <vt:lpstr>Презентация PowerPoint</vt:lpstr>
      <vt:lpstr>«Шинель»</vt:lpstr>
      <vt:lpstr>«Память – наша совесть»  Ю. Воронов</vt:lpstr>
      <vt:lpstr>«Что такое день победы»  И. Кондратьева</vt:lpstr>
      <vt:lpstr>Презентация PowerPoint</vt:lpstr>
      <vt:lpstr>«Когда на бой смертельный шли вы» А. Воскобойников</vt:lpstr>
      <vt:lpstr>Презентация PowerPoint</vt:lpstr>
      <vt:lpstr>«У обелиска» </vt:lpstr>
      <vt:lpstr>«Кто стрелял» А. Твардовский </vt:lpstr>
      <vt:lpstr>Презентация PowerPoint</vt:lpstr>
      <vt:lpstr>«Той первой ночью!»  Николай Браун</vt:lpstr>
      <vt:lpstr>«Великая война» Иван Ващенко</vt:lpstr>
      <vt:lpstr>«Памятник» Георгий Рублёв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«Моё поколение»  Семён Гудзенко </vt:lpstr>
      <vt:lpstr>Презентация PowerPoint</vt:lpstr>
      <vt:lpstr>«Перед атакой»  Семён Гудзенко</vt:lpstr>
      <vt:lpstr>«Я ничего не знал»  Михаил Найдич</vt:lpstr>
      <vt:lpstr>Презентация PowerPoint</vt:lpstr>
      <vt:lpstr>Д. Румата  «Не смею говорить я о войне»</vt:lpstr>
      <vt:lpstr>А. Кулешов  «На Минском шоссе»</vt:lpstr>
      <vt:lpstr>Презентация PowerPoint</vt:lpstr>
      <vt:lpstr>А. Твардовский  «Рассказ танкиста»</vt:lpstr>
      <vt:lpstr>М. Дудин  «И нет безымянных солдат»</vt:lpstr>
      <vt:lpstr>Презентация PowerPoint</vt:lpstr>
      <vt:lpstr>Н.Э. Разживина,  авторское стихотворение</vt:lpstr>
      <vt:lpstr>К. Симонов  «Горят города по пути этих полчищ»</vt:lpstr>
      <vt:lpstr>Презентация PowerPoint</vt:lpstr>
      <vt:lpstr>Э. Асадов  «Письмо с фронта»</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KarMaN</dc:creator>
  <cp:lastModifiedBy>Пользователь</cp:lastModifiedBy>
  <cp:revision>194</cp:revision>
  <dcterms:created xsi:type="dcterms:W3CDTF">2020-02-11T02:56:24Z</dcterms:created>
  <dcterms:modified xsi:type="dcterms:W3CDTF">2022-05-20T07:23:55Z</dcterms:modified>
</cp:coreProperties>
</file>