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0" r:id="rId7"/>
    <p:sldId id="262" r:id="rId8"/>
    <p:sldId id="263" r:id="rId9"/>
    <p:sldId id="266" r:id="rId10"/>
    <p:sldId id="269" r:id="rId11"/>
    <p:sldId id="270" r:id="rId12"/>
    <p:sldId id="271" r:id="rId13"/>
    <p:sldId id="272" r:id="rId14"/>
    <p:sldId id="273" r:id="rId15"/>
    <p:sldId id="267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D5"/>
    <a:srgbClr val="FEBF98"/>
    <a:srgbClr val="C7FD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787CE-49BF-4128-A658-0ABD13D52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3409AB-71C6-49DF-8009-59A2C39CF7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7B7277-28DA-432F-816E-64AC56B29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B0A8E2-C03F-454C-9D1C-20D025277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25B1E8-0E2F-4BD5-AA02-11AC8B539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64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BA9FA3-6130-452E-95A2-A57DAF451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15B1B6F-76E1-43A6-812D-E6DD351ED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7E7D71-64E2-49BE-9818-2DEB18729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DB3A52-2588-4F60-B049-899349528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6AC98B-A260-4F8F-826E-5C4A775CB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12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CD6A896-CEB8-4857-B9DC-48AD8DA81B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ED11F4-982D-4D1F-B301-789F1411CB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4596F6-C976-43DB-BE6E-EE1C215AD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2A88E9-9E02-424E-9674-18FDA0BF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C78415-44FD-4365-9C24-85BDB3214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368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C263B-CC63-4A4A-8C11-D1AD26DB7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86D13B-8951-42D9-B1C2-82A8A5BCE1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8C7D30-ACD9-482B-85F0-A2FD2C17C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6F7D78-8646-4945-92AA-2BD75C144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4CF4D-C946-495F-8D1E-E76FA911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12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6AC68B-560F-437B-877F-45992D475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938A118-2EF2-4776-AB71-916F52996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251405-D377-452C-A266-1C2A0D127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2EC285-82EF-4647-8DA2-559C9097D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4B433B-F3AD-410A-AE27-A747397EE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69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330CE4-B451-4EB4-99E9-079CE54A6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1DF301-A5AC-4C1E-918B-E28385B185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E8F69F7-608D-4638-934D-D4A5886524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844BE5-FBC0-4980-B77F-E39A4572C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6F2168-40EC-4EB9-AC2F-3900FEC2C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0D9285-DB4C-4FC2-ACD8-4B7C734BC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502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E9DFD-8D18-4CA5-AE42-CCE6172C8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5DA582-D381-4240-AF74-71B5556412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E61D7F-8572-4BB5-A34B-DC2309DAE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AA32C2E-40EE-44CD-8526-EAA2B5B0A6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B3F8929-0A2D-490B-9F7B-5016A7436B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7E05CC8-7A49-4919-B43B-AE7BFF57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62D3BC-5ED7-46F5-BCC6-FA50C5B6E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F0F3EB4-FD9E-4F71-BF77-DDC1EE50E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91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1FCE7-C384-4E1F-AD34-D41F17E20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16545F5-F2F7-4333-B5EE-42233649A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5A094B0-F691-403B-8761-71686A4F9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15C2C3A-F62A-4A84-A659-4E1F419F3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91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AEFF2C7-35E9-4DFD-8D59-46C7CFE11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AC32F3F-C491-44F4-9729-C0730A6F0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40B054D-673C-467B-8564-A16799683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34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13A53-72D7-46F6-897E-D00F39E25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911E7F-B271-4116-BF1C-7F16ECB3D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969EA0-6CC0-400F-A58D-674B1D6E7A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7D22B7-153A-42FB-9220-22A07AAF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AABD73-A3F0-4BDE-BC0C-F56EB422F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62AC8E-5839-431D-9E6D-CD8957F4F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547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219F3C-FF31-4E75-AD9B-B91D8325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89B6E04-E717-4817-A0B1-3D4C485BB0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B92B59-E560-48AD-B9ED-417C7F0DC0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430C3C6-D2C3-4334-92C2-B42F95952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692BDD-99D7-40FC-BB93-1BE38A319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FBAC63-7258-485A-9ECA-C428FFF2B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80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9AE3BE-13B9-4EDC-A916-FADF588AE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0A511C-AF58-48E1-A8DF-371C20B88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A47590-EDE6-4D47-A14D-E2D6B5D672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02224-4F80-453F-9B61-C38B2AA7469A}" type="datetimeFigureOut">
              <a:rPr lang="ru-RU" smtClean="0"/>
              <a:t>28.02.2022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38DDCE-DF89-46DC-B516-E318F734E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652AA4-1FA2-49F5-8525-DD764C842B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4BC7C-0E3E-4400-9CA8-C87ECB11E17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90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15C74C-CF3A-4EDC-B044-2285390D4D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D6A0A0-DA39-4316-A5B7-D28E10CB0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20E3F7-7D00-4713-8FEC-A15B9BAF3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7652"/>
            <a:ext cx="8972282" cy="3064800"/>
          </a:xfrm>
        </p:spPr>
        <p:txBody>
          <a:bodyPr>
            <a:normAutofit fontScale="47500" lnSpcReduction="20000"/>
          </a:bodyPr>
          <a:lstStyle/>
          <a:p>
            <a:endParaRPr lang="ru-RU" sz="4800" b="1" i="1" dirty="0"/>
          </a:p>
          <a:p>
            <a:endParaRPr lang="ru-RU" sz="4800" b="1" i="1" dirty="0"/>
          </a:p>
          <a:p>
            <a:r>
              <a:rPr lang="ru-RU" sz="6900" b="1" i="1" dirty="0"/>
              <a:t>Семинар </a:t>
            </a:r>
          </a:p>
          <a:p>
            <a:r>
              <a:rPr lang="ru-RU" sz="6900" b="1" i="1" dirty="0"/>
              <a:t>«</a:t>
            </a:r>
            <a:r>
              <a:rPr lang="en-US" sz="6900" b="1" i="1" dirty="0"/>
              <a:t>LEGO –</a:t>
            </a:r>
            <a:r>
              <a:rPr lang="ru-RU" sz="6900" b="1" i="1" dirty="0"/>
              <a:t> конструирование как инструмент формирования предпосылок основ инженерного мышления детей дошкольного возраста»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b="1" dirty="0"/>
          </a:p>
          <a:p>
            <a:endParaRPr lang="ru-RU" sz="2300" b="1" dirty="0"/>
          </a:p>
          <a:p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753082" y="4963561"/>
            <a:ext cx="3696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Выполнили работу воспитатели</a:t>
            </a:r>
          </a:p>
          <a:p>
            <a:r>
              <a:rPr lang="ru-RU" sz="1600" b="1" dirty="0" smtClean="0"/>
              <a:t>МКДОУ д/с № 272 группа № 4</a:t>
            </a:r>
          </a:p>
          <a:p>
            <a:r>
              <a:rPr lang="ru-RU" sz="1600" b="1" dirty="0" err="1" smtClean="0"/>
              <a:t>Ягорь</a:t>
            </a:r>
            <a:r>
              <a:rPr lang="ru-RU" sz="1600" b="1" dirty="0" smtClean="0"/>
              <a:t> А.Ф.  </a:t>
            </a:r>
            <a:r>
              <a:rPr lang="ru-RU" sz="1600" b="1" dirty="0" err="1" smtClean="0"/>
              <a:t>Мукина</a:t>
            </a:r>
            <a:r>
              <a:rPr lang="ru-RU" sz="1600" b="1" dirty="0" smtClean="0"/>
              <a:t> Е.Н.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6200533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00928" y="1083684"/>
            <a:ext cx="5791200" cy="54768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Игра «Трактор»</a:t>
            </a:r>
            <a:endParaRPr lang="ru-RU" sz="2400" b="1" dirty="0"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28700" y="1631372"/>
            <a:ext cx="10151920" cy="455857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1</a:t>
            </a:r>
            <a:r>
              <a:rPr lang="ru-RU" sz="1800" b="1" dirty="0">
                <a:solidFill>
                  <a:prstClr val="black"/>
                </a:solidFill>
              </a:rPr>
              <a:t>. </a:t>
            </a:r>
            <a:r>
              <a:rPr lang="ru-RU" sz="1800" dirty="0">
                <a:solidFill>
                  <a:prstClr val="black"/>
                </a:solidFill>
              </a:rPr>
              <a:t>Воспитывать уважение </a:t>
            </a:r>
            <a:r>
              <a:rPr lang="ru-RU" sz="1800" dirty="0" smtClean="0">
                <a:solidFill>
                  <a:prstClr val="black"/>
                </a:solidFill>
              </a:rPr>
              <a:t>к труду взрослых. </a:t>
            </a:r>
            <a:r>
              <a:rPr lang="ru-RU" sz="1800" dirty="0"/>
              <a:t>Закреплять умение соблюдать технику безопасности при работе с мелкими деталями конструктора. Совершенствовать навык качественного выполнения работы. Продолжать учить детей взаимодействовать с друг другом при выполнение работы («Социально-коммуникативное развитие»).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2</a:t>
            </a:r>
            <a:r>
              <a:rPr lang="ru-RU" sz="1800" b="1" dirty="0">
                <a:solidFill>
                  <a:prstClr val="black"/>
                </a:solidFill>
              </a:rPr>
              <a:t>. </a:t>
            </a:r>
            <a:r>
              <a:rPr lang="ru-RU" sz="1800" dirty="0" smtClean="0"/>
              <a:t>Познакомить </a:t>
            </a:r>
            <a:r>
              <a:rPr lang="ru-RU" sz="1800" dirty="0"/>
              <a:t>детей с деталями трактора и процессом передвижения тракторных средств с колесными движителями («Познавательное развитие</a:t>
            </a:r>
            <a:r>
              <a:rPr lang="ru-RU" sz="1800" dirty="0" smtClean="0"/>
              <a:t>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</a:t>
            </a:r>
            <a:r>
              <a:rPr lang="ru-RU" sz="1800" b="1" dirty="0" smtClean="0">
                <a:solidFill>
                  <a:prstClr val="black"/>
                </a:solidFill>
              </a:rPr>
              <a:t>3. </a:t>
            </a:r>
            <a:r>
              <a:rPr lang="ru-RU" sz="1800" dirty="0" smtClean="0">
                <a:solidFill>
                  <a:prstClr val="black"/>
                </a:solidFill>
              </a:rPr>
              <a:t>Развивать речевую активность детей, обогащать и активизировать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словарь дошкольников – уточнить названия деталей трактора: колеса,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кабина, руль, сиденье, двери, капот («Речевое развитие»).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</a:t>
            </a:r>
            <a:r>
              <a:rPr lang="ru-RU" sz="1800" b="1" dirty="0" smtClean="0">
                <a:solidFill>
                  <a:prstClr val="black"/>
                </a:solidFill>
              </a:rPr>
              <a:t>4. </a:t>
            </a:r>
            <a:r>
              <a:rPr lang="ru-RU" sz="1800" dirty="0" smtClean="0">
                <a:solidFill>
                  <a:prstClr val="black"/>
                </a:solidFill>
              </a:rPr>
              <a:t>Совершенствовать навыки соединения деталей конструктора «</a:t>
            </a:r>
            <a:r>
              <a:rPr lang="ru-RU" sz="1800" dirty="0" err="1" smtClean="0">
                <a:solidFill>
                  <a:prstClr val="black"/>
                </a:solidFill>
              </a:rPr>
              <a:t>Лего</a:t>
            </a:r>
            <a:r>
              <a:rPr lang="ru-RU" sz="1800" dirty="0" smtClean="0">
                <a:solidFill>
                  <a:prstClr val="black"/>
                </a:solidFill>
              </a:rPr>
              <a:t>»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мелкого. Воспитывать самостоятельно и аккуратность. Развивать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         творческие способности и инициативу («Художественно-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             эстетическое развитие»).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            </a:t>
            </a:r>
            <a:r>
              <a:rPr lang="ru-RU" sz="1800" b="1" dirty="0" smtClean="0">
                <a:solidFill>
                  <a:prstClr val="black"/>
                </a:solidFill>
              </a:rPr>
              <a:t>5. </a:t>
            </a:r>
            <a:r>
              <a:rPr lang="ru-RU" sz="1800" dirty="0" smtClean="0">
                <a:solidFill>
                  <a:prstClr val="black"/>
                </a:solidFill>
              </a:rPr>
              <a:t>продолжать развивать мелкую моторику пальцев детей 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                  («Физическое развитие»).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41452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1049482"/>
            <a:ext cx="10269682" cy="50915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Игра «Дельтаплан»</a:t>
            </a:r>
            <a:endParaRPr lang="ru-RU" sz="2400" b="1" dirty="0">
              <a:latin typeface="+mn-lt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028700" y="1402772"/>
            <a:ext cx="10079182" cy="4623955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1</a:t>
            </a:r>
            <a:r>
              <a:rPr lang="ru-RU" sz="1800" b="1" dirty="0">
                <a:solidFill>
                  <a:prstClr val="black"/>
                </a:solidFill>
              </a:rPr>
              <a:t>. </a:t>
            </a:r>
            <a:r>
              <a:rPr lang="ru-RU" sz="1800" dirty="0">
                <a:solidFill>
                  <a:prstClr val="black"/>
                </a:solidFill>
              </a:rPr>
              <a:t>Воспитывать уважение к </a:t>
            </a:r>
            <a:r>
              <a:rPr lang="ru-RU" sz="1800" dirty="0" smtClean="0">
                <a:solidFill>
                  <a:prstClr val="black"/>
                </a:solidFill>
              </a:rPr>
              <a:t>профессиям пилот, </a:t>
            </a:r>
            <a:r>
              <a:rPr lang="ru-RU" sz="1800" dirty="0">
                <a:solidFill>
                  <a:prstClr val="black"/>
                </a:solidFill>
              </a:rPr>
              <a:t>а</a:t>
            </a:r>
            <a:r>
              <a:rPr lang="ru-RU" sz="1800" dirty="0" smtClean="0">
                <a:solidFill>
                  <a:prstClr val="black"/>
                </a:solidFill>
              </a:rPr>
              <a:t>виаконструктор, совершенствовать умение  взаимодействовать </a:t>
            </a:r>
            <a:r>
              <a:rPr lang="ru-RU" sz="1800" dirty="0">
                <a:solidFill>
                  <a:prstClr val="black"/>
                </a:solidFill>
              </a:rPr>
              <a:t>в коллективе, вызывать желание помогать </a:t>
            </a:r>
            <a:r>
              <a:rPr lang="ru-RU" sz="1800" dirty="0" smtClean="0">
                <a:solidFill>
                  <a:prstClr val="black"/>
                </a:solidFill>
              </a:rPr>
              <a:t>другим </a:t>
            </a:r>
            <a:r>
              <a:rPr lang="ru-RU" sz="1800" dirty="0">
                <a:solidFill>
                  <a:prstClr val="black"/>
                </a:solidFill>
              </a:rPr>
              <a:t>(«Социально-коммуникативное развитие»).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prstClr val="black"/>
                </a:solidFill>
              </a:rPr>
              <a:t>2. </a:t>
            </a:r>
            <a:r>
              <a:rPr lang="ru-RU" sz="1800" dirty="0">
                <a:solidFill>
                  <a:prstClr val="black"/>
                </a:solidFill>
              </a:rPr>
              <a:t>Закрепить общие понятия </a:t>
            </a:r>
            <a:r>
              <a:rPr lang="ru-RU" sz="1800" dirty="0" smtClean="0">
                <a:solidFill>
                  <a:prstClr val="black"/>
                </a:solidFill>
              </a:rPr>
              <a:t>о летательных аппаратах; расширить представления о дельтаплане как о безмоторном летательном аппарате, об истории его создания; учить детей выделять и называть части дельтаплана, устанавливать их практическое назначение («Познавательно развитие»).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3. </a:t>
            </a:r>
            <a:r>
              <a:rPr lang="ru-RU" sz="1800" dirty="0" smtClean="0">
                <a:solidFill>
                  <a:prstClr val="black"/>
                </a:solidFill>
              </a:rPr>
              <a:t>Расширять словарный запас дошкольников: дельтаплан, каркас, обшивка (парус), крыло, трубы,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трапеция, тросы. Формировать умение высказывать свое мнение,         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развивать речевую активность («Речевое развитие</a:t>
            </a:r>
            <a:r>
              <a:rPr lang="ru-RU" sz="1800" dirty="0">
                <a:solidFill>
                  <a:prstClr val="black"/>
                </a:solidFill>
              </a:rPr>
              <a:t>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</a:t>
            </a:r>
            <a:r>
              <a:rPr lang="ru-RU" sz="1800" b="1" dirty="0" smtClean="0">
                <a:solidFill>
                  <a:prstClr val="black"/>
                </a:solidFill>
              </a:rPr>
              <a:t>4. </a:t>
            </a:r>
            <a:r>
              <a:rPr lang="ru-RU" sz="1800" dirty="0" smtClean="0">
                <a:solidFill>
                  <a:prstClr val="black"/>
                </a:solidFill>
              </a:rPr>
              <a:t>Развивать умение детей создавать по образцу дельтаплан из бумаги,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клея, зубочисток, пластилина; закрепить умение работать с бумагой,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ножницами, клеем, пластилином. Развивать творческое мышление,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          фантазию («Художественно-эстетическое развитие»)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21230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59873"/>
            <a:ext cx="10515600" cy="54032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Игра «Наш веселый самолет отправляется в полет»</a:t>
            </a:r>
            <a:endParaRPr lang="ru-RU" sz="2400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0654" y="1600200"/>
            <a:ext cx="10048009" cy="4426527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prstClr val="black"/>
                </a:solidFill>
              </a:rPr>
              <a:t>1. </a:t>
            </a:r>
            <a:r>
              <a:rPr lang="ru-RU" sz="1800" dirty="0">
                <a:solidFill>
                  <a:prstClr val="black"/>
                </a:solidFill>
              </a:rPr>
              <a:t>Воспитывать </a:t>
            </a:r>
            <a:r>
              <a:rPr lang="ru-RU" sz="1800" dirty="0" smtClean="0">
                <a:solidFill>
                  <a:prstClr val="black"/>
                </a:solidFill>
              </a:rPr>
              <a:t>уважение к людям, работающим на воздушном транспорте и в аэропорту,</a:t>
            </a:r>
            <a:r>
              <a:rPr lang="ru-RU" sz="1800" dirty="0">
                <a:solidFill>
                  <a:prstClr val="black"/>
                </a:solidFill>
              </a:rPr>
              <a:t> совершенствовать умение взаимодействовать в коллективе, вызывать желание помогать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другим («Социально-коммуникативное развитие»).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2</a:t>
            </a:r>
            <a:r>
              <a:rPr lang="ru-RU" sz="1800" b="1" dirty="0">
                <a:solidFill>
                  <a:prstClr val="black"/>
                </a:solidFill>
              </a:rPr>
              <a:t>. </a:t>
            </a:r>
            <a:r>
              <a:rPr lang="ru-RU" sz="1800" dirty="0" smtClean="0">
                <a:solidFill>
                  <a:prstClr val="black"/>
                </a:solidFill>
              </a:rPr>
              <a:t>Развивать умение определять и называть части самолета, устанавливать практическое назначение самолета и его основных частей  </a:t>
            </a:r>
            <a:r>
              <a:rPr lang="ru-RU" sz="1800" dirty="0">
                <a:solidFill>
                  <a:prstClr val="black"/>
                </a:solidFill>
              </a:rPr>
              <a:t>(«Социально-коммуникативное развитие»).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3</a:t>
            </a:r>
            <a:r>
              <a:rPr lang="ru-RU" sz="1800" b="1" dirty="0">
                <a:solidFill>
                  <a:prstClr val="black"/>
                </a:solidFill>
              </a:rPr>
              <a:t>. </a:t>
            </a:r>
            <a:r>
              <a:rPr lang="ru-RU" sz="1800" dirty="0">
                <a:solidFill>
                  <a:prstClr val="black"/>
                </a:solidFill>
              </a:rPr>
              <a:t>Расширять словарный </a:t>
            </a:r>
            <a:r>
              <a:rPr lang="ru-RU" sz="1800" dirty="0" smtClean="0">
                <a:solidFill>
                  <a:prstClr val="black"/>
                </a:solidFill>
              </a:rPr>
              <a:t>запас,</a:t>
            </a: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развивать умение </a:t>
            </a:r>
            <a:r>
              <a:rPr lang="ru-RU" sz="1800" dirty="0">
                <a:solidFill>
                  <a:prstClr val="black"/>
                </a:solidFill>
              </a:rPr>
              <a:t>высказывать свое мнение</a:t>
            </a:r>
            <a:r>
              <a:rPr lang="ru-RU" sz="1800" dirty="0" smtClean="0">
                <a:solidFill>
                  <a:prstClr val="black"/>
                </a:solidFill>
              </a:rPr>
              <a:t>, развивать </a:t>
            </a:r>
            <a:r>
              <a:rPr lang="ru-RU" sz="1800" dirty="0">
                <a:solidFill>
                  <a:prstClr val="black"/>
                </a:solidFill>
              </a:rPr>
              <a:t>речевую</a:t>
            </a:r>
            <a:r>
              <a:rPr lang="ru-RU" sz="1800" dirty="0" smtClean="0">
                <a:solidFill>
                  <a:prstClr val="black"/>
                </a:solidFill>
              </a:rPr>
              <a:t>     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активность</a:t>
            </a:r>
            <a:r>
              <a:rPr lang="ru-RU" sz="1800" dirty="0">
                <a:solidFill>
                  <a:prstClr val="black"/>
                </a:solidFill>
              </a:rPr>
              <a:t>(«Речевое развитие»).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prstClr val="black"/>
                </a:solidFill>
              </a:rPr>
              <a:t>                                               4. </a:t>
            </a:r>
            <a:r>
              <a:rPr lang="ru-RU" sz="1800" dirty="0">
                <a:solidFill>
                  <a:prstClr val="black"/>
                </a:solidFill>
              </a:rPr>
              <a:t>Развивать умение детей создавать по образцу</a:t>
            </a:r>
            <a:r>
              <a:rPr lang="ru-RU" sz="1800" b="1" dirty="0" smtClean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самолет из бросового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материала (пластиковой бутылки), </a:t>
            </a:r>
            <a:r>
              <a:rPr lang="ru-RU" sz="1800" dirty="0">
                <a:solidFill>
                  <a:prstClr val="black"/>
                </a:solidFill>
              </a:rPr>
              <a:t>закрепить умение работать с бумагой,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 ножницами</a:t>
            </a:r>
            <a:r>
              <a:rPr lang="ru-RU" sz="1800" dirty="0">
                <a:solidFill>
                  <a:prstClr val="black"/>
                </a:solidFill>
              </a:rPr>
              <a:t>, </a:t>
            </a:r>
            <a:r>
              <a:rPr lang="ru-RU" sz="1800" dirty="0" smtClean="0">
                <a:solidFill>
                  <a:prstClr val="black"/>
                </a:solidFill>
              </a:rPr>
              <a:t>клеем, развивать </a:t>
            </a:r>
            <a:r>
              <a:rPr lang="ru-RU" sz="1800" dirty="0">
                <a:solidFill>
                  <a:prstClr val="black"/>
                </a:solidFill>
              </a:rPr>
              <a:t>творческое мышление,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фантазию </a:t>
            </a:r>
            <a:r>
              <a:rPr lang="ru-RU" sz="1800" dirty="0">
                <a:solidFill>
                  <a:prstClr val="black"/>
                </a:solidFill>
              </a:rPr>
              <a:t>(«Художественно-эстетическое развитие»)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94644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0" y="2861775"/>
            <a:ext cx="4338235" cy="32536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116" y="913904"/>
            <a:ext cx="4145940" cy="3109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7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210" y="991975"/>
            <a:ext cx="4279789" cy="32098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184" y="2596896"/>
            <a:ext cx="4547616" cy="341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5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FC96BD-6E4E-4DF6-BF2D-AF1085D3C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A332C9C-DC14-4E11-89B4-47F6BF023F63}"/>
              </a:ext>
            </a:extLst>
          </p:cNvPr>
          <p:cNvSpPr/>
          <p:nvPr/>
        </p:nvSpPr>
        <p:spPr>
          <a:xfrm>
            <a:off x="4094922" y="2319130"/>
            <a:ext cx="5897217" cy="492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78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1BE5F3-44D1-4136-A040-13F678C13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67EED-EBED-4C82-847F-B2786BFAD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852" y="1033670"/>
            <a:ext cx="6957390" cy="3260034"/>
          </a:xfrm>
        </p:spPr>
        <p:txBody>
          <a:bodyPr>
            <a:normAutofit/>
          </a:bodyPr>
          <a:lstStyle/>
          <a:p>
            <a:r>
              <a:rPr lang="ru-RU" sz="2400" b="1" dirty="0"/>
              <a:t>             Что такое инженерное мышление?</a:t>
            </a:r>
            <a:br>
              <a:rPr lang="ru-RU" sz="2400" b="1" dirty="0"/>
            </a:b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000" dirty="0"/>
              <a:t> </a:t>
            </a:r>
            <a:r>
              <a:rPr lang="ru-RU" sz="2200" dirty="0"/>
              <a:t>Инженерное мышление – активная форма творческого мышления. Формула инженерно-творческого мышления такова: знания, умения, опыт в деятельности плюс способность к самостоятельной работе, находчивость, изобретательность, творческий подход, умение анализировать, прогнозировать. </a:t>
            </a:r>
          </a:p>
        </p:txBody>
      </p:sp>
    </p:spTree>
    <p:extLst>
      <p:ext uri="{BB962C8B-B14F-4D97-AF65-F5344CB8AC3E}">
        <p14:creationId xmlns:p14="http://schemas.microsoft.com/office/powerpoint/2010/main" val="2579872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8B7A60-C340-4A2F-A61E-32950135F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5D1F0EE-AFD9-4CF3-BF31-9AABAF6EE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909" y="-270456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23414E-B9C5-4F60-9EB1-F87F54719A9C}"/>
              </a:ext>
            </a:extLst>
          </p:cNvPr>
          <p:cNvSpPr/>
          <p:nvPr/>
        </p:nvSpPr>
        <p:spPr>
          <a:xfrm>
            <a:off x="3048000" y="1480903"/>
            <a:ext cx="6096000" cy="325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33812" y="1552969"/>
            <a:ext cx="64674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Под </a:t>
            </a:r>
            <a:r>
              <a:rPr lang="ru-RU" sz="2000" b="1" i="1" dirty="0"/>
              <a:t>предпосылками инженерного мышления </a:t>
            </a:r>
            <a:r>
              <a:rPr lang="ru-RU" sz="2000" dirty="0"/>
              <a:t>понимается вид познавательной деятельности, направленной на исследование, создание и эксплуатацию новой высокопроизводительной и надежной техники, прогрессивной технологии, автоматизации и механизации производства, повышение качества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2229219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C6C472-EB64-4748-9B86-EC1214D49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3A3D5A-D8E1-4389-9BEA-BEB6D720E0FC}"/>
              </a:ext>
            </a:extLst>
          </p:cNvPr>
          <p:cNvSpPr/>
          <p:nvPr/>
        </p:nvSpPr>
        <p:spPr>
          <a:xfrm>
            <a:off x="3737113" y="1497496"/>
            <a:ext cx="6877878" cy="2411895"/>
          </a:xfrm>
          <a:prstGeom prst="rect">
            <a:avLst/>
          </a:prstGeom>
          <a:solidFill>
            <a:srgbClr val="FFE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какого возраста формируются предпосылки инженерного мышления?</a:t>
            </a:r>
            <a:endParaRPr lang="ru-RU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921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CC5C8EE-D8ED-435B-AA6C-7F7692C08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7D06CB-FEB2-4334-84C9-8207E5088B21}"/>
              </a:ext>
            </a:extLst>
          </p:cNvPr>
          <p:cNvSpPr/>
          <p:nvPr/>
        </p:nvSpPr>
        <p:spPr>
          <a:xfrm>
            <a:off x="1219199" y="1086679"/>
            <a:ext cx="985961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Чем отличается формирование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инженерного мышления у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 раннего возраста и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старшего дошкольного возраста?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u="sng" dirty="0"/>
              <a:t>Первая младшая группа </a:t>
            </a:r>
            <a:r>
              <a:rPr lang="ru-RU" dirty="0"/>
              <a:t>- детей знакомят со строительным материалом, их формой, величиной, различным расположением на плоскости стола; учат накладывать один на другой, размещать кирпичики по горизонтали; образовывать простейшие перекрытия. </a:t>
            </a:r>
          </a:p>
          <a:p>
            <a:r>
              <a:rPr lang="ru-RU" b="1" u="sng" dirty="0"/>
              <a:t>Вторая младшая группа</a:t>
            </a:r>
            <a:r>
              <a:rPr lang="ru-RU" dirty="0"/>
              <a:t> – дети осваивают навыки не только определять основные строительные детали, но и называть их, а так же располагать детали на ровном расстоянии друг от друга по кругу, по четырёхугольнику, ставя их на меньшую плоскость. </a:t>
            </a:r>
          </a:p>
          <a:p>
            <a:r>
              <a:rPr lang="ru-RU" b="1" dirty="0"/>
              <a:t>                                            </a:t>
            </a:r>
            <a:r>
              <a:rPr lang="ru-RU" b="1" u="sng" dirty="0"/>
              <a:t>Средняя группа </a:t>
            </a:r>
            <a:r>
              <a:rPr lang="ru-RU" dirty="0"/>
              <a:t>- дети умеют строить не только по предложенному     </a:t>
            </a:r>
          </a:p>
          <a:p>
            <a:r>
              <a:rPr lang="ru-RU" dirty="0"/>
              <a:t>                                            образцу, но и обучаются более сложным приёмам работы. </a:t>
            </a:r>
          </a:p>
          <a:p>
            <a:r>
              <a:rPr lang="ru-RU" b="1" dirty="0"/>
              <a:t>                                            </a:t>
            </a:r>
            <a:r>
              <a:rPr lang="ru-RU" b="1" u="sng" dirty="0"/>
              <a:t>Старшая группа </a:t>
            </a:r>
            <a:r>
              <a:rPr lang="ru-RU" dirty="0"/>
              <a:t>– дети умеют соединять отдельные его части, блоки,    </a:t>
            </a:r>
          </a:p>
          <a:p>
            <a:r>
              <a:rPr lang="ru-RU" dirty="0"/>
              <a:t>                                             как делать постройки подвижными, прочными, красивыми. </a:t>
            </a:r>
          </a:p>
          <a:p>
            <a:r>
              <a:rPr lang="ru-RU" b="1" dirty="0"/>
              <a:t>                                             </a:t>
            </a:r>
            <a:r>
              <a:rPr lang="ru-RU" b="1" u="sng" dirty="0"/>
              <a:t>Подготовительная группа</a:t>
            </a:r>
            <a:r>
              <a:rPr lang="ru-RU" u="sng" dirty="0"/>
              <a:t> </a:t>
            </a:r>
            <a:r>
              <a:rPr lang="ru-RU" dirty="0"/>
              <a:t>– дети проявляют интересы к ЛЕГО –   </a:t>
            </a:r>
          </a:p>
          <a:p>
            <a:r>
              <a:rPr lang="ru-RU" dirty="0"/>
              <a:t>                                                         технике, изобретательству, умеют перевести из плоскостного  </a:t>
            </a:r>
          </a:p>
          <a:p>
            <a:r>
              <a:rPr lang="ru-RU" dirty="0"/>
              <a:t>                                                            изображения (фотографии, рисунки) в объёмную постройку и т.д.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73225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C02E5E-95F0-4FF7-ACBF-67A908D5A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9052FE-813E-4A46-83D2-C9314229F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31" y="-142587"/>
            <a:ext cx="12192000" cy="685799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4DFE217-6B0A-4E5C-BE3D-B190E99B993C}"/>
              </a:ext>
            </a:extLst>
          </p:cNvPr>
          <p:cNvSpPr/>
          <p:nvPr/>
        </p:nvSpPr>
        <p:spPr>
          <a:xfrm>
            <a:off x="3048000" y="142588"/>
            <a:ext cx="6096000" cy="3255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0E1BE55-9867-4483-B046-3C15D3164E91}"/>
              </a:ext>
            </a:extLst>
          </p:cNvPr>
          <p:cNvSpPr/>
          <p:nvPr/>
        </p:nvSpPr>
        <p:spPr>
          <a:xfrm>
            <a:off x="4280452" y="1364974"/>
            <a:ext cx="6427305" cy="914400"/>
          </a:xfrm>
          <a:prstGeom prst="rect">
            <a:avLst/>
          </a:prstGeom>
          <a:solidFill>
            <a:srgbClr val="C7F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Через какие виды ОД формируется инженерное мышление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8708EC8-A342-4A4E-86F1-D6DAD40E0A66}"/>
              </a:ext>
            </a:extLst>
          </p:cNvPr>
          <p:cNvSpPr/>
          <p:nvPr/>
        </p:nvSpPr>
        <p:spPr>
          <a:xfrm>
            <a:off x="6095999" y="2631939"/>
            <a:ext cx="4611758" cy="410818"/>
          </a:xfrm>
          <a:prstGeom prst="rect">
            <a:avLst/>
          </a:prstGeom>
          <a:solidFill>
            <a:srgbClr val="C7F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Познавательное развитие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A6347CC-E41B-4438-9C26-801E3123D8F8}"/>
              </a:ext>
            </a:extLst>
          </p:cNvPr>
          <p:cNvSpPr/>
          <p:nvPr/>
        </p:nvSpPr>
        <p:spPr>
          <a:xfrm>
            <a:off x="6095999" y="3352801"/>
            <a:ext cx="4611758" cy="331304"/>
          </a:xfrm>
          <a:prstGeom prst="rect">
            <a:avLst/>
          </a:prstGeom>
          <a:solidFill>
            <a:srgbClr val="C7F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Художественно – эстетическое развитие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3C4CE01-4FC1-47CE-8973-C17C5A2A9C91}"/>
              </a:ext>
            </a:extLst>
          </p:cNvPr>
          <p:cNvSpPr/>
          <p:nvPr/>
        </p:nvSpPr>
        <p:spPr>
          <a:xfrm>
            <a:off x="6095999" y="4040838"/>
            <a:ext cx="4611758" cy="331304"/>
          </a:xfrm>
          <a:prstGeom prst="rect">
            <a:avLst/>
          </a:prstGeom>
          <a:solidFill>
            <a:srgbClr val="C7F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Социально – коммуникативное развитие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931D557-063E-4BC4-8C67-7D416537DE90}"/>
              </a:ext>
            </a:extLst>
          </p:cNvPr>
          <p:cNvSpPr/>
          <p:nvPr/>
        </p:nvSpPr>
        <p:spPr>
          <a:xfrm>
            <a:off x="6095999" y="4621675"/>
            <a:ext cx="4611758" cy="331304"/>
          </a:xfrm>
          <a:prstGeom prst="rect">
            <a:avLst/>
          </a:prstGeom>
          <a:solidFill>
            <a:srgbClr val="C7F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Развитие речи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871AA1E-779B-461B-BE6B-506595A3CE74}"/>
              </a:ext>
            </a:extLst>
          </p:cNvPr>
          <p:cNvSpPr/>
          <p:nvPr/>
        </p:nvSpPr>
        <p:spPr>
          <a:xfrm>
            <a:off x="6095999" y="5327373"/>
            <a:ext cx="4611758" cy="331305"/>
          </a:xfrm>
          <a:prstGeom prst="rect">
            <a:avLst/>
          </a:prstGeom>
          <a:solidFill>
            <a:srgbClr val="C7FD9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Физическое развитие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FCD8CA66-A827-4E9D-8200-736BABE775E4}"/>
              </a:ext>
            </a:extLst>
          </p:cNvPr>
          <p:cNvCxnSpPr/>
          <p:nvPr/>
        </p:nvCxnSpPr>
        <p:spPr>
          <a:xfrm>
            <a:off x="4943061" y="2837348"/>
            <a:ext cx="1007165" cy="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8E6A486B-DDA7-4150-A3D6-AA5218BBDDBE}"/>
              </a:ext>
            </a:extLst>
          </p:cNvPr>
          <p:cNvCxnSpPr>
            <a:cxnSpLocks/>
          </p:cNvCxnSpPr>
          <p:nvPr/>
        </p:nvCxnSpPr>
        <p:spPr>
          <a:xfrm>
            <a:off x="4929809" y="3518453"/>
            <a:ext cx="1020417" cy="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AD530283-D7AE-4075-8BD1-D90C6FBDFB74}"/>
              </a:ext>
            </a:extLst>
          </p:cNvPr>
          <p:cNvCxnSpPr>
            <a:cxnSpLocks/>
          </p:cNvCxnSpPr>
          <p:nvPr/>
        </p:nvCxnSpPr>
        <p:spPr>
          <a:xfrm>
            <a:off x="4943061" y="4206490"/>
            <a:ext cx="1007165" cy="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06B9E459-A2F9-4FD8-BF40-801DABCCFBA7}"/>
              </a:ext>
            </a:extLst>
          </p:cNvPr>
          <p:cNvCxnSpPr>
            <a:cxnSpLocks/>
          </p:cNvCxnSpPr>
          <p:nvPr/>
        </p:nvCxnSpPr>
        <p:spPr>
          <a:xfrm>
            <a:off x="4943061" y="4787327"/>
            <a:ext cx="1007165" cy="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A4F9364E-84AF-45DF-A0ED-FF129D04F2A3}"/>
              </a:ext>
            </a:extLst>
          </p:cNvPr>
          <p:cNvCxnSpPr>
            <a:cxnSpLocks/>
          </p:cNvCxnSpPr>
          <p:nvPr/>
        </p:nvCxnSpPr>
        <p:spPr>
          <a:xfrm>
            <a:off x="4943061" y="5493025"/>
            <a:ext cx="1007165" cy="0"/>
          </a:xfrm>
          <a:prstGeom prst="straightConnector1">
            <a:avLst/>
          </a:prstGeom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F69964C8-F768-4F30-B62E-01F045732BCB}"/>
              </a:ext>
            </a:extLst>
          </p:cNvPr>
          <p:cNvCxnSpPr>
            <a:cxnSpLocks/>
          </p:cNvCxnSpPr>
          <p:nvPr/>
        </p:nvCxnSpPr>
        <p:spPr>
          <a:xfrm>
            <a:off x="4929809" y="2279374"/>
            <a:ext cx="13252" cy="3213651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815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53089-A0EA-476E-B98C-BCBD8BEB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927389-1766-452B-920C-352FCD8DF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BDD1BC9-BA60-41C6-AA9F-0F6F072F9678}"/>
              </a:ext>
            </a:extLst>
          </p:cNvPr>
          <p:cNvSpPr/>
          <p:nvPr/>
        </p:nvSpPr>
        <p:spPr>
          <a:xfrm>
            <a:off x="1868557" y="1086678"/>
            <a:ext cx="90644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dirty="0">
              <a:solidFill>
                <a:prstClr val="black"/>
              </a:solidFill>
            </a:endParaRPr>
          </a:p>
          <a:p>
            <a:pPr lvl="0" algn="ctr"/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EEEA3E8-82C7-4CB2-8505-A7B946122072}"/>
              </a:ext>
            </a:extLst>
          </p:cNvPr>
          <p:cNvSpPr/>
          <p:nvPr/>
        </p:nvSpPr>
        <p:spPr>
          <a:xfrm>
            <a:off x="3803374" y="1690688"/>
            <a:ext cx="6255025" cy="1741625"/>
          </a:xfrm>
          <a:prstGeom prst="rect">
            <a:avLst/>
          </a:prstGeom>
          <a:solidFill>
            <a:srgbClr val="FFE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именно Лего – конструирование?</a:t>
            </a:r>
          </a:p>
        </p:txBody>
      </p:sp>
    </p:spTree>
    <p:extLst>
      <p:ext uri="{BB962C8B-B14F-4D97-AF65-F5344CB8AC3E}">
        <p14:creationId xmlns:p14="http://schemas.microsoft.com/office/powerpoint/2010/main" val="4072685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3821F09-8D7F-4E47-9DA1-F68641163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5A37CDA-DBFC-4515-8AAA-D41968A0692E}"/>
              </a:ext>
            </a:extLst>
          </p:cNvPr>
          <p:cNvSpPr/>
          <p:nvPr/>
        </p:nvSpPr>
        <p:spPr>
          <a:xfrm>
            <a:off x="4306957" y="2957027"/>
            <a:ext cx="52743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B13E931-9EA0-468E-BFCB-BA7CE2D43F91}"/>
              </a:ext>
            </a:extLst>
          </p:cNvPr>
          <p:cNvSpPr/>
          <p:nvPr/>
        </p:nvSpPr>
        <p:spPr>
          <a:xfrm>
            <a:off x="4545496" y="1378226"/>
            <a:ext cx="5671929" cy="9144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преимущества ЛЕГО – конструкторов: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E499DE1-4A87-4844-A387-4FA44D4E05E3}"/>
              </a:ext>
            </a:extLst>
          </p:cNvPr>
          <p:cNvSpPr/>
          <p:nvPr/>
        </p:nvSpPr>
        <p:spPr>
          <a:xfrm>
            <a:off x="5592417" y="2756452"/>
            <a:ext cx="4625007" cy="47123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широкие технические характеристики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CB32ED0-56B0-4E8C-8179-554C156F38ED}"/>
              </a:ext>
            </a:extLst>
          </p:cNvPr>
          <p:cNvSpPr/>
          <p:nvPr/>
        </p:nvSpPr>
        <p:spPr>
          <a:xfrm>
            <a:off x="5592417" y="4081669"/>
            <a:ext cx="4625007" cy="53928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эстетический внешний вид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16D9783-5EC3-4B7D-B198-BBA61105428C}"/>
              </a:ext>
            </a:extLst>
          </p:cNvPr>
          <p:cNvSpPr/>
          <p:nvPr/>
        </p:nvSpPr>
        <p:spPr>
          <a:xfrm>
            <a:off x="5592417" y="3352800"/>
            <a:ext cx="4625007" cy="53928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многофункциональность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E286CF9-208F-463C-927C-5AFC46F2EB1F}"/>
              </a:ext>
            </a:extLst>
          </p:cNvPr>
          <p:cNvSpPr/>
          <p:nvPr/>
        </p:nvSpPr>
        <p:spPr>
          <a:xfrm>
            <a:off x="5592417" y="4821530"/>
            <a:ext cx="4625007" cy="80401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возможность при конструировании совмещать игровую и образовательную деятельность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7AFCC593-265F-4751-B49E-CEC64BCE2393}"/>
              </a:ext>
            </a:extLst>
          </p:cNvPr>
          <p:cNvCxnSpPr>
            <a:cxnSpLocks/>
          </p:cNvCxnSpPr>
          <p:nvPr/>
        </p:nvCxnSpPr>
        <p:spPr>
          <a:xfrm>
            <a:off x="4890052" y="2292626"/>
            <a:ext cx="26505" cy="2930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F32826D5-52D8-41AC-9626-2C23194EC232}"/>
              </a:ext>
            </a:extLst>
          </p:cNvPr>
          <p:cNvCxnSpPr>
            <a:cxnSpLocks/>
          </p:cNvCxnSpPr>
          <p:nvPr/>
        </p:nvCxnSpPr>
        <p:spPr>
          <a:xfrm>
            <a:off x="4916557" y="3008243"/>
            <a:ext cx="583095" cy="8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50CBCFDA-E9E7-4806-9797-E516E85DDAEE}"/>
              </a:ext>
            </a:extLst>
          </p:cNvPr>
          <p:cNvCxnSpPr>
            <a:cxnSpLocks/>
          </p:cNvCxnSpPr>
          <p:nvPr/>
        </p:nvCxnSpPr>
        <p:spPr>
          <a:xfrm>
            <a:off x="4916557" y="3622443"/>
            <a:ext cx="583095" cy="78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87659938-AB73-4371-9733-30913D2FCA46}"/>
              </a:ext>
            </a:extLst>
          </p:cNvPr>
          <p:cNvCxnSpPr>
            <a:cxnSpLocks/>
          </p:cNvCxnSpPr>
          <p:nvPr/>
        </p:nvCxnSpPr>
        <p:spPr>
          <a:xfrm>
            <a:off x="4916557" y="4324691"/>
            <a:ext cx="5830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FAE12354-87A1-40FD-B250-D2AA5BC86012}"/>
              </a:ext>
            </a:extLst>
          </p:cNvPr>
          <p:cNvCxnSpPr>
            <a:cxnSpLocks/>
          </p:cNvCxnSpPr>
          <p:nvPr/>
        </p:nvCxnSpPr>
        <p:spPr>
          <a:xfrm>
            <a:off x="4916557" y="5223538"/>
            <a:ext cx="5830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480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9DAB674-AF71-48F7-90DF-DA4F48A39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76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657B21-968C-4FC6-BB30-D6793215C487}"/>
              </a:ext>
            </a:extLst>
          </p:cNvPr>
          <p:cNvSpPr/>
          <p:nvPr/>
        </p:nvSpPr>
        <p:spPr>
          <a:xfrm>
            <a:off x="1139687" y="1179443"/>
            <a:ext cx="9899374" cy="391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«КОСМОДРОМ»</a:t>
            </a:r>
          </a:p>
          <a:p>
            <a:r>
              <a:rPr lang="ru-RU" b="1" dirty="0"/>
              <a:t>1. </a:t>
            </a:r>
            <a:r>
              <a:rPr lang="ru-RU" dirty="0"/>
              <a:t>Воспитывать уважение к профессиям космонавта, инженера-строителя, совершенствовать умение взаимодействовать в коллективе, вызывать желание помогать </a:t>
            </a:r>
          </a:p>
          <a:p>
            <a:r>
              <a:rPr lang="ru-RU" dirty="0"/>
              <a:t>другим («Социально-коммуникативное развитие»).</a:t>
            </a:r>
          </a:p>
          <a:p>
            <a:r>
              <a:rPr lang="ru-RU" b="1" dirty="0"/>
              <a:t>2. </a:t>
            </a:r>
            <a:r>
              <a:rPr lang="ru-RU" dirty="0"/>
              <a:t>Закрепить общие понятия о космосе и космодроме, основных составляющих частях космодрома и их функциональном назначении; закреплять названия видов и деталей </a:t>
            </a:r>
          </a:p>
          <a:p>
            <a:r>
              <a:rPr lang="ru-RU" dirty="0"/>
              <a:t>строительного материала; развивать любознательность, расширять кругозор, развивать         </a:t>
            </a:r>
          </a:p>
          <a:p>
            <a:r>
              <a:rPr lang="ru-RU" dirty="0"/>
              <a:t>                                               </a:t>
            </a:r>
            <a:r>
              <a:rPr lang="ru-RU" dirty="0" smtClean="0"/>
              <a:t> </a:t>
            </a:r>
            <a:r>
              <a:rPr lang="ru-RU" dirty="0"/>
              <a:t>способность к самостоятельному анализу моделей, построек         </a:t>
            </a:r>
          </a:p>
          <a:p>
            <a:r>
              <a:rPr lang="ru-RU" dirty="0"/>
              <a:t>                                               («Познавательное развитие»).</a:t>
            </a:r>
          </a:p>
          <a:p>
            <a:r>
              <a:rPr lang="ru-RU" dirty="0"/>
              <a:t>                                              </a:t>
            </a:r>
            <a:r>
              <a:rPr lang="ru-RU" b="1" dirty="0"/>
              <a:t>3. </a:t>
            </a:r>
            <a:r>
              <a:rPr lang="ru-RU" dirty="0"/>
              <a:t>Расширять словарный запас по теме (космодром, ангар, локаторы,  </a:t>
            </a:r>
          </a:p>
          <a:p>
            <a:r>
              <a:rPr lang="ru-RU" dirty="0"/>
              <a:t>                                              стартовая площадка, космодром Байконур) («Речевое развитие»).</a:t>
            </a:r>
          </a:p>
          <a:p>
            <a:r>
              <a:rPr lang="ru-RU" dirty="0"/>
              <a:t>                                                  </a:t>
            </a:r>
            <a:r>
              <a:rPr lang="ru-RU" b="1" dirty="0"/>
              <a:t>4. </a:t>
            </a:r>
            <a:r>
              <a:rPr lang="ru-RU" dirty="0"/>
              <a:t>Упражнять детей в коллективном конструировании из различных  </a:t>
            </a:r>
          </a:p>
          <a:p>
            <a:r>
              <a:rPr lang="ru-RU" dirty="0"/>
              <a:t>                                                             видов строительного материала. </a:t>
            </a:r>
            <a:endParaRPr lang="ru-RU" sz="24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31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870</Words>
  <Application>Microsoft Office PowerPoint</Application>
  <PresentationFormat>Широкоэкранный</PresentationFormat>
  <Paragraphs>94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             Что такое инженерное мышление?   Инженерное мышление – активная форма творческого мышления. Формула инженерно-творческого мышления такова: знания, умения, опыт в деятельности плюс способность к самостоятельной работе, находчивость, изобретательность, творческий подход, умение анализировать, прогнозировать.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«Трактор»</vt:lpstr>
      <vt:lpstr>Игра «Дельтаплан»</vt:lpstr>
      <vt:lpstr>Игра «Наш веселый самолет отправляется в полет»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1</cp:lastModifiedBy>
  <cp:revision>50</cp:revision>
  <dcterms:created xsi:type="dcterms:W3CDTF">2020-11-18T03:22:47Z</dcterms:created>
  <dcterms:modified xsi:type="dcterms:W3CDTF">2022-02-28T10:44:11Z</dcterms:modified>
</cp:coreProperties>
</file>