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59" r:id="rId4"/>
    <p:sldId id="257" r:id="rId5"/>
    <p:sldId id="258" r:id="rId6"/>
    <p:sldId id="280" r:id="rId7"/>
    <p:sldId id="281" r:id="rId8"/>
    <p:sldId id="261" r:id="rId9"/>
    <p:sldId id="262" r:id="rId10"/>
    <p:sldId id="265" r:id="rId11"/>
    <p:sldId id="271" r:id="rId12"/>
    <p:sldId id="272" r:id="rId13"/>
    <p:sldId id="270" r:id="rId14"/>
    <p:sldId id="274" r:id="rId15"/>
    <p:sldId id="266" r:id="rId16"/>
    <p:sldId id="263" r:id="rId17"/>
    <p:sldId id="267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83" autoAdjust="0"/>
    <p:restoredTop sz="94660"/>
  </p:normalViewPr>
  <p:slideViewPr>
    <p:cSldViewPr>
      <p:cViewPr varScale="1">
        <p:scale>
          <a:sx n="64" d="100"/>
          <a:sy n="64" d="100"/>
        </p:scale>
        <p:origin x="-6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umuk.ru/encyklopedia/2/3187.html" TargetMode="External"/><Relationship Id="rId2" Type="http://schemas.openxmlformats.org/officeDocument/2006/relationships/hyperlink" Target="http://www.xumuk.ru/encyklopedia/1478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xumuk.ru/biospravochnik/282.html" TargetMode="External"/><Relationship Id="rId5" Type="http://schemas.openxmlformats.org/officeDocument/2006/relationships/hyperlink" Target="http://www.xumuk.ru/encyklopedia/401.html" TargetMode="External"/><Relationship Id="rId4" Type="http://schemas.openxmlformats.org/officeDocument/2006/relationships/hyperlink" Target="http://www.xumuk.ru/encyklopedia/2/5311.html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87;&#1088;&#1086;&#1092;&#1077;&#1089;&#1089;&#1086;&#1088;%20&#1087;&#1077;&#1095;&#1077;&#1085;&#1100;&#1082;&#1072;.wma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edu.glogster.com/glog/chemical-element-9/2vkhebrs3gi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87;&#1088;&#1086;&#1092;&#1077;&#1089;&#1089;&#1086;&#1088;%20&#1087;&#1077;&#1095;&#1077;&#1085;&#1100;&#1082;&#1072;.wma" TargetMode="Externa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заставк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07233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Проверка домашнего задания.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/>
              <a:t>Гидроксид</a:t>
            </a:r>
            <a:r>
              <a:rPr lang="ru-RU" b="1" dirty="0" smtClean="0"/>
              <a:t> аммония </a:t>
            </a:r>
            <a:br>
              <a:rPr lang="ru-RU" b="1" dirty="0" smtClean="0"/>
            </a:br>
            <a:r>
              <a:rPr lang="ru-RU" b="1" dirty="0" smtClean="0"/>
              <a:t>(нашатырный спирт)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r>
              <a:rPr lang="ru-RU" sz="4000" b="1" dirty="0" smtClean="0"/>
              <a:t>NH</a:t>
            </a:r>
            <a:r>
              <a:rPr lang="ru-RU" sz="4000" b="1" baseline="-25000" dirty="0" smtClean="0"/>
              <a:t>3</a:t>
            </a:r>
            <a:r>
              <a:rPr lang="ru-RU" sz="4000" b="1" dirty="0" smtClean="0"/>
              <a:t> +НOH↔ </a:t>
            </a:r>
            <a:r>
              <a:rPr lang="ru-RU" sz="4000" b="1" dirty="0" smtClean="0"/>
              <a:t>NH</a:t>
            </a:r>
            <a:r>
              <a:rPr lang="ru-RU" sz="4000" b="1" baseline="-25000" dirty="0" smtClean="0"/>
              <a:t>4</a:t>
            </a:r>
            <a:r>
              <a:rPr lang="ru-RU" sz="4000" b="1" baseline="30000" dirty="0" smtClean="0"/>
              <a:t>+</a:t>
            </a:r>
            <a:r>
              <a:rPr lang="ru-RU" sz="4000" b="1" dirty="0" smtClean="0"/>
              <a:t> + OH</a:t>
            </a:r>
            <a:r>
              <a:rPr lang="ru-RU" sz="4000" b="1" baseline="30000" dirty="0" smtClean="0"/>
              <a:t>- </a:t>
            </a:r>
            <a:endParaRPr lang="ru-RU" sz="4000" b="1" baseline="30000" dirty="0" smtClean="0"/>
          </a:p>
          <a:p>
            <a:pPr algn="ctr">
              <a:buNone/>
            </a:pPr>
            <a:r>
              <a:rPr lang="ru-RU" sz="4000" b="1" dirty="0" smtClean="0"/>
              <a:t>   </a:t>
            </a:r>
          </a:p>
          <a:p>
            <a:pPr algn="ctr">
              <a:buNone/>
            </a:pPr>
            <a:r>
              <a:rPr lang="ru-RU" sz="4000" b="1" dirty="0" smtClean="0"/>
              <a:t>NH</a:t>
            </a:r>
            <a:r>
              <a:rPr lang="ru-RU" sz="4000" b="1" baseline="-25000" dirty="0" smtClean="0"/>
              <a:t>4</a:t>
            </a:r>
            <a:r>
              <a:rPr lang="ru-RU" sz="4000" b="1" baseline="30000" dirty="0" smtClean="0"/>
              <a:t>+</a:t>
            </a:r>
            <a:r>
              <a:rPr lang="ru-RU" sz="4000" b="1" dirty="0" smtClean="0"/>
              <a:t> </a:t>
            </a:r>
            <a:r>
              <a:rPr lang="ru-RU" sz="4000" b="1" dirty="0" smtClean="0"/>
              <a:t>OH</a:t>
            </a:r>
            <a:r>
              <a:rPr lang="ru-RU" sz="4000" b="1" baseline="30000" dirty="0" smtClean="0"/>
              <a:t>-</a:t>
            </a:r>
            <a:endParaRPr lang="ru-RU" sz="4000" dirty="0"/>
          </a:p>
        </p:txBody>
      </p:sp>
      <p:pic>
        <p:nvPicPr>
          <p:cNvPr id="4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1571612"/>
            <a:ext cx="266382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Интеллектуальная игра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142976" y="2071678"/>
            <a:ext cx="914400" cy="9144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786050" y="207167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714480" y="2500306"/>
            <a:ext cx="14287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500034" y="4929198"/>
            <a:ext cx="914400" cy="9144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1928794" y="478632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2571736" y="4857760"/>
            <a:ext cx="914400" cy="914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**</a:t>
            </a:r>
            <a:endParaRPr lang="ru-RU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142976" y="5357826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5715008" y="2643182"/>
            <a:ext cx="914400" cy="9144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**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4643438" y="171448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**</a:t>
            </a:r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4714876" y="2928934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**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5214942" y="4000504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**</a:t>
            </a:r>
            <a:endParaRPr lang="ru-RU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5286380" y="2357430"/>
            <a:ext cx="714380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5429256" y="3357562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 flipH="1" flipV="1">
            <a:off x="5607851" y="3821909"/>
            <a:ext cx="785818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7286644" y="264318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929586" y="2643182"/>
            <a:ext cx="914400" cy="914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**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Интеллектуальная игра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1142976" y="2071678"/>
            <a:ext cx="914400" cy="9144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2786050" y="207167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</a:t>
            </a:r>
            <a:endParaRPr lang="ru-RU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714480" y="2500306"/>
            <a:ext cx="142876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Овал 11"/>
          <p:cNvSpPr/>
          <p:nvPr/>
        </p:nvSpPr>
        <p:spPr>
          <a:xfrm>
            <a:off x="500034" y="4929198"/>
            <a:ext cx="914400" cy="9144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1928794" y="478632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2571736" y="4857760"/>
            <a:ext cx="914400" cy="914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**</a:t>
            </a:r>
            <a:endParaRPr lang="ru-RU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1142976" y="5357826"/>
            <a:ext cx="12144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/>
          <p:cNvSpPr/>
          <p:nvPr/>
        </p:nvSpPr>
        <p:spPr>
          <a:xfrm>
            <a:off x="5715008" y="2643182"/>
            <a:ext cx="914400" cy="9144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18" name="Овал 17"/>
          <p:cNvSpPr/>
          <p:nvPr/>
        </p:nvSpPr>
        <p:spPr>
          <a:xfrm>
            <a:off x="4643438" y="1714488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**</a:t>
            </a:r>
            <a:endParaRPr lang="ru-RU" dirty="0"/>
          </a:p>
        </p:txBody>
      </p:sp>
      <p:sp>
        <p:nvSpPr>
          <p:cNvPr id="19" name="Овал 18"/>
          <p:cNvSpPr/>
          <p:nvPr/>
        </p:nvSpPr>
        <p:spPr>
          <a:xfrm>
            <a:off x="4714876" y="2928934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**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5214942" y="4000504"/>
            <a:ext cx="914400" cy="9144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**</a:t>
            </a:r>
            <a:endParaRPr lang="ru-RU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5286380" y="2357430"/>
            <a:ext cx="714380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5429256" y="3357562"/>
            <a:ext cx="571504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 flipH="1" flipV="1">
            <a:off x="5607851" y="3821909"/>
            <a:ext cx="785818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Овал 26"/>
          <p:cNvSpPr/>
          <p:nvPr/>
        </p:nvSpPr>
        <p:spPr>
          <a:xfrm>
            <a:off x="7286644" y="2643182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</a:t>
            </a:r>
            <a:endParaRPr lang="ru-RU" dirty="0"/>
          </a:p>
        </p:txBody>
      </p:sp>
      <p:sp>
        <p:nvSpPr>
          <p:cNvPr id="28" name="Овал 27"/>
          <p:cNvSpPr/>
          <p:nvPr/>
        </p:nvSpPr>
        <p:spPr>
          <a:xfrm>
            <a:off x="7929586" y="2643182"/>
            <a:ext cx="914400" cy="914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**</a:t>
            </a:r>
            <a:endParaRPr lang="ru-RU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286512" y="3071810"/>
            <a:ext cx="12858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Донорно-акцепторный механизм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2" tooltip="Химическая энциклопедия"/>
              </a:rPr>
              <a:t>Донорно-акцепторная связь</a:t>
            </a:r>
            <a:r>
              <a:rPr lang="ru-RU" dirty="0" smtClean="0"/>
              <a:t> осуществляется </a:t>
            </a:r>
            <a:r>
              <a:rPr lang="ru-RU" dirty="0" err="1" smtClean="0"/>
              <a:t>засчёт</a:t>
            </a:r>
            <a:r>
              <a:rPr lang="ru-RU" dirty="0" smtClean="0"/>
              <a:t> </a:t>
            </a:r>
            <a:r>
              <a:rPr lang="ru-RU" dirty="0" smtClean="0">
                <a:hlinkClick r:id="rId3" tooltip="Химическая энциклопедия"/>
              </a:rPr>
              <a:t>пары</a:t>
            </a:r>
            <a:r>
              <a:rPr lang="ru-RU" dirty="0" smtClean="0"/>
              <a:t> </a:t>
            </a:r>
            <a:r>
              <a:rPr lang="ru-RU" dirty="0" smtClean="0">
                <a:hlinkClick r:id="rId4" tooltip="Химическая энциклопедия"/>
              </a:rPr>
              <a:t>электронов</a:t>
            </a:r>
            <a:r>
              <a:rPr lang="ru-RU" dirty="0" smtClean="0"/>
              <a:t> одного </a:t>
            </a:r>
            <a:r>
              <a:rPr lang="ru-RU" dirty="0" smtClean="0">
                <a:hlinkClick r:id="rId5" tooltip="Химическая энциклопедия"/>
              </a:rPr>
              <a:t>атома</a:t>
            </a:r>
            <a:r>
              <a:rPr lang="ru-RU" dirty="0" smtClean="0"/>
              <a:t> (</a:t>
            </a:r>
            <a:r>
              <a:rPr lang="ru-RU" dirty="0" smtClean="0">
                <a:hlinkClick r:id="rId6" tooltip="Биохимический справ."/>
              </a:rPr>
              <a:t>донора</a:t>
            </a:r>
            <a:r>
              <a:rPr lang="ru-RU" dirty="0" smtClean="0"/>
              <a:t>) и свободной (незаполненной) орбитали другого (</a:t>
            </a:r>
            <a:r>
              <a:rPr lang="ru-RU" dirty="0" smtClean="0"/>
              <a:t>акцептора).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b="1" dirty="0" smtClean="0"/>
              <a:t>Донорно-акцепторный механизм</a:t>
            </a:r>
            <a:endParaRPr lang="ru-RU" sz="3200" b="1" dirty="0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28774"/>
            <a:ext cx="8226425" cy="5229225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ru-RU" b="1" dirty="0" smtClean="0"/>
              <a:t>NH</a:t>
            </a:r>
            <a:r>
              <a:rPr lang="ru-RU" sz="2400" b="1" dirty="0" smtClean="0"/>
              <a:t>3</a:t>
            </a:r>
            <a:r>
              <a:rPr lang="ru-RU" b="1" dirty="0" smtClean="0"/>
              <a:t> </a:t>
            </a:r>
            <a:r>
              <a:rPr lang="ru-RU" b="1" dirty="0" smtClean="0"/>
              <a:t>+ H</a:t>
            </a:r>
            <a:r>
              <a:rPr lang="ru-RU" sz="2400" b="1" dirty="0" smtClean="0"/>
              <a:t>2</a:t>
            </a:r>
            <a:r>
              <a:rPr lang="ru-RU" b="1" dirty="0" smtClean="0"/>
              <a:t>O</a:t>
            </a:r>
            <a:r>
              <a:rPr lang="ru-RU" b="1" dirty="0" smtClean="0">
                <a:cs typeface="Arial" charset="0"/>
              </a:rPr>
              <a:t>↔</a:t>
            </a:r>
            <a:r>
              <a:rPr lang="ru-RU" b="1" dirty="0" smtClean="0"/>
              <a:t>NH</a:t>
            </a:r>
            <a:r>
              <a:rPr lang="ru-RU" sz="2400" b="1" dirty="0" smtClean="0"/>
              <a:t>4</a:t>
            </a:r>
            <a:r>
              <a:rPr lang="ru-RU" b="1" dirty="0" smtClean="0"/>
              <a:t> + OH </a:t>
            </a:r>
            <a:r>
              <a:rPr lang="ru-RU" b="1" dirty="0" smtClean="0">
                <a:cs typeface="Arial" charset="0"/>
              </a:rPr>
              <a:t>↔</a:t>
            </a:r>
            <a:r>
              <a:rPr lang="ru-RU" b="1" dirty="0" smtClean="0"/>
              <a:t> NH</a:t>
            </a:r>
            <a:r>
              <a:rPr lang="ru-RU" sz="2400" b="1" dirty="0" smtClean="0"/>
              <a:t>3</a:t>
            </a:r>
            <a:r>
              <a:rPr lang="en-US" sz="2400" b="1" dirty="0" smtClean="0">
                <a:cs typeface="Arial" charset="0"/>
              </a:rPr>
              <a:t>· </a:t>
            </a:r>
            <a:r>
              <a:rPr lang="ru-RU" b="1" dirty="0" smtClean="0"/>
              <a:t>H</a:t>
            </a:r>
            <a:r>
              <a:rPr lang="ru-RU" sz="2400" b="1" dirty="0" smtClean="0"/>
              <a:t>2</a:t>
            </a:r>
            <a:r>
              <a:rPr lang="ru-RU" b="1" dirty="0" smtClean="0"/>
              <a:t>O</a:t>
            </a:r>
            <a:endParaRPr lang="en-US" b="1" dirty="0" smtClean="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067175" y="2060575"/>
            <a:ext cx="431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5292725" y="2060575"/>
            <a:ext cx="5048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−</a:t>
            </a:r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563938" y="2781300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ион аммония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6372225" y="2781300"/>
            <a:ext cx="2376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Гидрат аммиака</a:t>
            </a:r>
          </a:p>
        </p:txBody>
      </p:sp>
      <p:sp>
        <p:nvSpPr>
          <p:cNvPr id="18440" name="Text Box 8"/>
          <p:cNvSpPr txBox="1">
            <a:spLocks noChangeArrowheads="1"/>
          </p:cNvSpPr>
          <p:nvPr/>
        </p:nvSpPr>
        <p:spPr bwMode="auto">
          <a:xfrm>
            <a:off x="1116013" y="4076700"/>
            <a:ext cx="43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effectLst>
                  <a:outerShdw blurRad="38100" dist="38100" dir="2700000" algn="tl">
                    <a:srgbClr val="000000"/>
                  </a:outerShdw>
                </a:effectLst>
              </a:rPr>
              <a:t>N</a:t>
            </a:r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1331913" y="3860800"/>
            <a:ext cx="0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900113" y="4365625"/>
            <a:ext cx="288925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51" name="Line 11"/>
          <p:cNvSpPr>
            <a:spLocks noChangeShapeType="1"/>
          </p:cNvSpPr>
          <p:nvPr/>
        </p:nvSpPr>
        <p:spPr bwMode="auto">
          <a:xfrm>
            <a:off x="1331913" y="4581525"/>
            <a:ext cx="0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2195513" y="4076700"/>
            <a:ext cx="5032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</a:p>
        </p:txBody>
      </p:sp>
      <p:sp>
        <p:nvSpPr>
          <p:cNvPr id="18446" name="Text Box 14"/>
          <p:cNvSpPr txBox="1">
            <a:spLocks noChangeArrowheads="1"/>
          </p:cNvSpPr>
          <p:nvPr/>
        </p:nvSpPr>
        <p:spPr bwMode="auto">
          <a:xfrm>
            <a:off x="1116013" y="3429000"/>
            <a:ext cx="5032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</a:p>
        </p:txBody>
      </p:sp>
      <p:sp>
        <p:nvSpPr>
          <p:cNvPr id="18447" name="Text Box 15"/>
          <p:cNvSpPr txBox="1">
            <a:spLocks noChangeArrowheads="1"/>
          </p:cNvSpPr>
          <p:nvPr/>
        </p:nvSpPr>
        <p:spPr bwMode="auto">
          <a:xfrm>
            <a:off x="4284663" y="4005263"/>
            <a:ext cx="5032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</a:p>
        </p:txBody>
      </p:sp>
      <p:sp>
        <p:nvSpPr>
          <p:cNvPr id="18448" name="Text Box 16"/>
          <p:cNvSpPr txBox="1">
            <a:spLocks noChangeArrowheads="1"/>
          </p:cNvSpPr>
          <p:nvPr/>
        </p:nvSpPr>
        <p:spPr bwMode="auto">
          <a:xfrm>
            <a:off x="1042988" y="4868863"/>
            <a:ext cx="5032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395288" y="4076700"/>
            <a:ext cx="5032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</a:p>
        </p:txBody>
      </p:sp>
      <p:sp>
        <p:nvSpPr>
          <p:cNvPr id="10257" name="Text Box 18"/>
          <p:cNvSpPr txBox="1">
            <a:spLocks noChangeArrowheads="1"/>
          </p:cNvSpPr>
          <p:nvPr/>
        </p:nvSpPr>
        <p:spPr bwMode="auto">
          <a:xfrm>
            <a:off x="1476375" y="4149725"/>
            <a:ext cx="2873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:</a:t>
            </a:r>
          </a:p>
        </p:txBody>
      </p:sp>
      <p:sp>
        <p:nvSpPr>
          <p:cNvPr id="10258" name="Text Box 19"/>
          <p:cNvSpPr txBox="1">
            <a:spLocks noChangeArrowheads="1"/>
          </p:cNvSpPr>
          <p:nvPr/>
        </p:nvSpPr>
        <p:spPr bwMode="auto">
          <a:xfrm>
            <a:off x="3779838" y="5516563"/>
            <a:ext cx="10080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6000" b="1"/>
              <a:t>…</a:t>
            </a:r>
          </a:p>
        </p:txBody>
      </p:sp>
      <p:sp>
        <p:nvSpPr>
          <p:cNvPr id="10259" name="Text Box 20"/>
          <p:cNvSpPr txBox="1">
            <a:spLocks noChangeArrowheads="1"/>
          </p:cNvSpPr>
          <p:nvPr/>
        </p:nvSpPr>
        <p:spPr bwMode="auto">
          <a:xfrm>
            <a:off x="1979613" y="4149725"/>
            <a:ext cx="215900" cy="376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0260" name="Text Box 21"/>
          <p:cNvSpPr txBox="1">
            <a:spLocks noChangeArrowheads="1"/>
          </p:cNvSpPr>
          <p:nvPr/>
        </p:nvSpPr>
        <p:spPr bwMode="auto">
          <a:xfrm>
            <a:off x="1619250" y="4149725"/>
            <a:ext cx="50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+</a:t>
            </a:r>
          </a:p>
        </p:txBody>
      </p:sp>
      <p:sp>
        <p:nvSpPr>
          <p:cNvPr id="10261" name="Text Box 22"/>
          <p:cNvSpPr txBox="1">
            <a:spLocks noChangeArrowheads="1"/>
          </p:cNvSpPr>
          <p:nvPr/>
        </p:nvSpPr>
        <p:spPr bwMode="auto">
          <a:xfrm>
            <a:off x="2411413" y="3860800"/>
            <a:ext cx="360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+</a:t>
            </a:r>
          </a:p>
        </p:txBody>
      </p:sp>
      <p:sp>
        <p:nvSpPr>
          <p:cNvPr id="10262" name="Line 23"/>
          <p:cNvSpPr>
            <a:spLocks noChangeShapeType="1"/>
          </p:cNvSpPr>
          <p:nvPr/>
        </p:nvSpPr>
        <p:spPr bwMode="auto">
          <a:xfrm>
            <a:off x="2555875" y="4292600"/>
            <a:ext cx="215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63" name="Text Box 24"/>
          <p:cNvSpPr txBox="1">
            <a:spLocks noChangeArrowheads="1"/>
          </p:cNvSpPr>
          <p:nvPr/>
        </p:nvSpPr>
        <p:spPr bwMode="auto">
          <a:xfrm>
            <a:off x="2771775" y="4076700"/>
            <a:ext cx="86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/>
              <a:t>ОН</a:t>
            </a:r>
          </a:p>
        </p:txBody>
      </p:sp>
      <p:sp>
        <p:nvSpPr>
          <p:cNvPr id="10264" name="Text Box 25"/>
          <p:cNvSpPr txBox="1">
            <a:spLocks noChangeArrowheads="1"/>
          </p:cNvSpPr>
          <p:nvPr/>
        </p:nvSpPr>
        <p:spPr bwMode="auto">
          <a:xfrm>
            <a:off x="7164388" y="3716338"/>
            <a:ext cx="647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-</a:t>
            </a:r>
          </a:p>
        </p:txBody>
      </p:sp>
      <p:sp>
        <p:nvSpPr>
          <p:cNvPr id="10265" name="AutoShape 26"/>
          <p:cNvSpPr>
            <a:spLocks noChangeArrowheads="1"/>
          </p:cNvSpPr>
          <p:nvPr/>
        </p:nvSpPr>
        <p:spPr bwMode="auto">
          <a:xfrm>
            <a:off x="1619250" y="3860800"/>
            <a:ext cx="504825" cy="215900"/>
          </a:xfrm>
          <a:prstGeom prst="curvedDownArrow">
            <a:avLst>
              <a:gd name="adj1" fmla="val 46765"/>
              <a:gd name="adj2" fmla="val 93529"/>
              <a:gd name="adj3" fmla="val 33333"/>
            </a:avLst>
          </a:prstGeom>
          <a:solidFill>
            <a:schemeClr val="accent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66" name="Line 27"/>
          <p:cNvSpPr>
            <a:spLocks noChangeShapeType="1"/>
          </p:cNvSpPr>
          <p:nvPr/>
        </p:nvSpPr>
        <p:spPr bwMode="auto">
          <a:xfrm>
            <a:off x="3563938" y="4292600"/>
            <a:ext cx="7207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267" name="Text Box 28"/>
          <p:cNvSpPr txBox="1">
            <a:spLocks noChangeArrowheads="1"/>
          </p:cNvSpPr>
          <p:nvPr/>
        </p:nvSpPr>
        <p:spPr bwMode="auto">
          <a:xfrm>
            <a:off x="323850" y="5229225"/>
            <a:ext cx="1800225" cy="67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Донор </a:t>
            </a:r>
            <a:r>
              <a:rPr lang="ru-RU"/>
              <a:t>(электронов)</a:t>
            </a:r>
          </a:p>
        </p:txBody>
      </p:sp>
      <p:sp>
        <p:nvSpPr>
          <p:cNvPr id="10268" name="Text Box 29"/>
          <p:cNvSpPr txBox="1">
            <a:spLocks noChangeArrowheads="1"/>
          </p:cNvSpPr>
          <p:nvPr/>
        </p:nvSpPr>
        <p:spPr bwMode="auto">
          <a:xfrm>
            <a:off x="1979613" y="4652963"/>
            <a:ext cx="1655762" cy="73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Акцептор</a:t>
            </a:r>
            <a:r>
              <a:rPr lang="ru-RU" sz="2400" b="1"/>
              <a:t> </a:t>
            </a:r>
            <a:r>
              <a:rPr lang="ru-RU"/>
              <a:t>(электронов)</a:t>
            </a:r>
          </a:p>
        </p:txBody>
      </p:sp>
      <p:sp>
        <p:nvSpPr>
          <p:cNvPr id="18462" name="Text Box 30"/>
          <p:cNvSpPr txBox="1">
            <a:spLocks noChangeArrowheads="1"/>
          </p:cNvSpPr>
          <p:nvPr/>
        </p:nvSpPr>
        <p:spPr bwMode="auto">
          <a:xfrm>
            <a:off x="5003800" y="4724400"/>
            <a:ext cx="503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</a:p>
        </p:txBody>
      </p:sp>
      <p:sp>
        <p:nvSpPr>
          <p:cNvPr id="18463" name="Text Box 31"/>
          <p:cNvSpPr txBox="1">
            <a:spLocks noChangeArrowheads="1"/>
          </p:cNvSpPr>
          <p:nvPr/>
        </p:nvSpPr>
        <p:spPr bwMode="auto">
          <a:xfrm>
            <a:off x="5003800" y="3429000"/>
            <a:ext cx="503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</a:p>
        </p:txBody>
      </p:sp>
      <p:sp>
        <p:nvSpPr>
          <p:cNvPr id="18464" name="Text Box 32"/>
          <p:cNvSpPr txBox="1">
            <a:spLocks noChangeArrowheads="1"/>
          </p:cNvSpPr>
          <p:nvPr/>
        </p:nvSpPr>
        <p:spPr bwMode="auto">
          <a:xfrm>
            <a:off x="3563938" y="5229225"/>
            <a:ext cx="5032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</a:p>
        </p:txBody>
      </p:sp>
      <p:sp>
        <p:nvSpPr>
          <p:cNvPr id="18465" name="Text Box 33"/>
          <p:cNvSpPr txBox="1">
            <a:spLocks noChangeArrowheads="1"/>
          </p:cNvSpPr>
          <p:nvPr/>
        </p:nvSpPr>
        <p:spPr bwMode="auto">
          <a:xfrm>
            <a:off x="5795963" y="4005263"/>
            <a:ext cx="5032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</a:p>
        </p:txBody>
      </p:sp>
      <p:sp>
        <p:nvSpPr>
          <p:cNvPr id="10273" name="Line 34"/>
          <p:cNvSpPr>
            <a:spLocks noChangeShapeType="1"/>
          </p:cNvSpPr>
          <p:nvPr/>
        </p:nvSpPr>
        <p:spPr bwMode="auto">
          <a:xfrm>
            <a:off x="4643438" y="4292600"/>
            <a:ext cx="288925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4" name="Line 35"/>
          <p:cNvSpPr>
            <a:spLocks noChangeShapeType="1"/>
          </p:cNvSpPr>
          <p:nvPr/>
        </p:nvSpPr>
        <p:spPr bwMode="auto">
          <a:xfrm>
            <a:off x="5435600" y="4292600"/>
            <a:ext cx="288925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5" name="Line 36"/>
          <p:cNvSpPr>
            <a:spLocks noChangeShapeType="1"/>
          </p:cNvSpPr>
          <p:nvPr/>
        </p:nvSpPr>
        <p:spPr bwMode="auto">
          <a:xfrm flipV="1">
            <a:off x="5219700" y="3933825"/>
            <a:ext cx="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76" name="Line 37"/>
          <p:cNvSpPr>
            <a:spLocks noChangeShapeType="1"/>
          </p:cNvSpPr>
          <p:nvPr/>
        </p:nvSpPr>
        <p:spPr bwMode="auto">
          <a:xfrm>
            <a:off x="5219700" y="4508500"/>
            <a:ext cx="0" cy="215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470" name="Rectangle 38"/>
          <p:cNvSpPr>
            <a:spLocks noChangeArrowheads="1"/>
          </p:cNvSpPr>
          <p:nvPr/>
        </p:nvSpPr>
        <p:spPr bwMode="auto">
          <a:xfrm>
            <a:off x="5003800" y="4076700"/>
            <a:ext cx="404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N</a:t>
            </a:r>
          </a:p>
        </p:txBody>
      </p:sp>
      <p:sp>
        <p:nvSpPr>
          <p:cNvPr id="10278" name="AutoShape 39"/>
          <p:cNvSpPr>
            <a:spLocks/>
          </p:cNvSpPr>
          <p:nvPr/>
        </p:nvSpPr>
        <p:spPr bwMode="auto">
          <a:xfrm>
            <a:off x="4356100" y="3644900"/>
            <a:ext cx="144463" cy="1439863"/>
          </a:xfrm>
          <a:prstGeom prst="leftBracket">
            <a:avLst>
              <a:gd name="adj" fmla="val 83058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79" name="AutoShape 40"/>
          <p:cNvSpPr>
            <a:spLocks/>
          </p:cNvSpPr>
          <p:nvPr/>
        </p:nvSpPr>
        <p:spPr bwMode="auto">
          <a:xfrm>
            <a:off x="6156325" y="3644900"/>
            <a:ext cx="71438" cy="1439863"/>
          </a:xfrm>
          <a:prstGeom prst="rightBracket">
            <a:avLst>
              <a:gd name="adj" fmla="val 167962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80" name="Text Box 41"/>
          <p:cNvSpPr txBox="1">
            <a:spLocks noChangeArrowheads="1"/>
          </p:cNvSpPr>
          <p:nvPr/>
        </p:nvSpPr>
        <p:spPr bwMode="auto">
          <a:xfrm>
            <a:off x="6156325" y="3284538"/>
            <a:ext cx="43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/>
              <a:t>+</a:t>
            </a:r>
          </a:p>
        </p:txBody>
      </p:sp>
      <p:sp>
        <p:nvSpPr>
          <p:cNvPr id="10281" name="Line 42"/>
          <p:cNvSpPr>
            <a:spLocks noChangeShapeType="1"/>
          </p:cNvSpPr>
          <p:nvPr/>
        </p:nvSpPr>
        <p:spPr bwMode="auto">
          <a:xfrm>
            <a:off x="6300788" y="4292600"/>
            <a:ext cx="288925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82" name="Text Box 43"/>
          <p:cNvSpPr txBox="1">
            <a:spLocks noChangeArrowheads="1"/>
          </p:cNvSpPr>
          <p:nvPr/>
        </p:nvSpPr>
        <p:spPr bwMode="auto">
          <a:xfrm>
            <a:off x="6588125" y="4005263"/>
            <a:ext cx="79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ОН</a:t>
            </a:r>
          </a:p>
        </p:txBody>
      </p:sp>
      <p:sp>
        <p:nvSpPr>
          <p:cNvPr id="10283" name="Text Box 44"/>
          <p:cNvSpPr txBox="1">
            <a:spLocks noChangeArrowheads="1"/>
          </p:cNvSpPr>
          <p:nvPr/>
        </p:nvSpPr>
        <p:spPr bwMode="auto">
          <a:xfrm>
            <a:off x="5580063" y="5661025"/>
            <a:ext cx="647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0284" name="Text Box 45"/>
          <p:cNvSpPr txBox="1">
            <a:spLocks noChangeArrowheads="1"/>
          </p:cNvSpPr>
          <p:nvPr/>
        </p:nvSpPr>
        <p:spPr bwMode="auto">
          <a:xfrm>
            <a:off x="3203575" y="3789363"/>
            <a:ext cx="647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/>
              <a:t>-</a:t>
            </a:r>
          </a:p>
        </p:txBody>
      </p:sp>
      <p:sp>
        <p:nvSpPr>
          <p:cNvPr id="10285" name="Text Box 46"/>
          <p:cNvSpPr txBox="1">
            <a:spLocks noChangeArrowheads="1"/>
          </p:cNvSpPr>
          <p:nvPr/>
        </p:nvSpPr>
        <p:spPr bwMode="auto">
          <a:xfrm>
            <a:off x="4356100" y="5229225"/>
            <a:ext cx="3311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Гидроксид аммония</a:t>
            </a:r>
          </a:p>
        </p:txBody>
      </p:sp>
      <p:sp>
        <p:nvSpPr>
          <p:cNvPr id="18480" name="Text Box 48"/>
          <p:cNvSpPr txBox="1">
            <a:spLocks noChangeArrowheads="1"/>
          </p:cNvSpPr>
          <p:nvPr/>
        </p:nvSpPr>
        <p:spPr bwMode="auto">
          <a:xfrm>
            <a:off x="2916238" y="5876925"/>
            <a:ext cx="5032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</a:p>
        </p:txBody>
      </p:sp>
      <p:sp>
        <p:nvSpPr>
          <p:cNvPr id="18481" name="Text Box 49"/>
          <p:cNvSpPr txBox="1">
            <a:spLocks noChangeArrowheads="1"/>
          </p:cNvSpPr>
          <p:nvPr/>
        </p:nvSpPr>
        <p:spPr bwMode="auto">
          <a:xfrm>
            <a:off x="4643438" y="5805488"/>
            <a:ext cx="5032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</a:p>
        </p:txBody>
      </p:sp>
      <p:sp>
        <p:nvSpPr>
          <p:cNvPr id="18482" name="Text Box 50"/>
          <p:cNvSpPr txBox="1">
            <a:spLocks noChangeArrowheads="1"/>
          </p:cNvSpPr>
          <p:nvPr/>
        </p:nvSpPr>
        <p:spPr bwMode="auto">
          <a:xfrm>
            <a:off x="3492500" y="6500834"/>
            <a:ext cx="5032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</a:p>
        </p:txBody>
      </p:sp>
      <p:sp>
        <p:nvSpPr>
          <p:cNvPr id="18484" name="Text Box 52"/>
          <p:cNvSpPr txBox="1">
            <a:spLocks noChangeArrowheads="1"/>
          </p:cNvSpPr>
          <p:nvPr/>
        </p:nvSpPr>
        <p:spPr bwMode="auto">
          <a:xfrm>
            <a:off x="5651500" y="6429396"/>
            <a:ext cx="5032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</a:t>
            </a:r>
          </a:p>
        </p:txBody>
      </p:sp>
      <p:sp>
        <p:nvSpPr>
          <p:cNvPr id="18485" name="Rectangle 53"/>
          <p:cNvSpPr>
            <a:spLocks noChangeArrowheads="1"/>
          </p:cNvSpPr>
          <p:nvPr/>
        </p:nvSpPr>
        <p:spPr bwMode="auto">
          <a:xfrm>
            <a:off x="3563938" y="5876925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N</a:t>
            </a:r>
          </a:p>
        </p:txBody>
      </p:sp>
      <p:sp>
        <p:nvSpPr>
          <p:cNvPr id="10291" name="Line 54"/>
          <p:cNvSpPr>
            <a:spLocks noChangeShapeType="1"/>
          </p:cNvSpPr>
          <p:nvPr/>
        </p:nvSpPr>
        <p:spPr bwMode="auto">
          <a:xfrm>
            <a:off x="5580063" y="6237288"/>
            <a:ext cx="144462" cy="3587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92" name="Line 55"/>
          <p:cNvSpPr>
            <a:spLocks noChangeShapeType="1"/>
          </p:cNvSpPr>
          <p:nvPr/>
        </p:nvSpPr>
        <p:spPr bwMode="auto">
          <a:xfrm>
            <a:off x="5003800" y="6092825"/>
            <a:ext cx="288925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93" name="Line 56"/>
          <p:cNvSpPr>
            <a:spLocks noChangeShapeType="1"/>
          </p:cNvSpPr>
          <p:nvPr/>
        </p:nvSpPr>
        <p:spPr bwMode="auto">
          <a:xfrm>
            <a:off x="3779838" y="6308725"/>
            <a:ext cx="0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94" name="Line 57"/>
          <p:cNvSpPr>
            <a:spLocks noChangeShapeType="1"/>
          </p:cNvSpPr>
          <p:nvPr/>
        </p:nvSpPr>
        <p:spPr bwMode="auto">
          <a:xfrm>
            <a:off x="3779838" y="5661025"/>
            <a:ext cx="0" cy="2905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95" name="Line 58"/>
          <p:cNvSpPr>
            <a:spLocks noChangeShapeType="1"/>
          </p:cNvSpPr>
          <p:nvPr/>
        </p:nvSpPr>
        <p:spPr bwMode="auto">
          <a:xfrm>
            <a:off x="3276600" y="6165850"/>
            <a:ext cx="288925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96" name="Text Box 59"/>
          <p:cNvSpPr txBox="1">
            <a:spLocks noChangeArrowheads="1"/>
          </p:cNvSpPr>
          <p:nvPr/>
        </p:nvSpPr>
        <p:spPr bwMode="auto">
          <a:xfrm>
            <a:off x="5364163" y="5805488"/>
            <a:ext cx="50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О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Свойства гидроксидов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Взаимодействие с кислотами</a:t>
            </a:r>
          </a:p>
          <a:p>
            <a:r>
              <a:rPr lang="ru-RU" dirty="0" smtClean="0"/>
              <a:t>Взаимодействие с солями</a:t>
            </a:r>
          </a:p>
          <a:p>
            <a:r>
              <a:rPr lang="ru-RU" dirty="0" smtClean="0"/>
              <a:t>Окрашивание фенолфталеина в </a:t>
            </a:r>
            <a:r>
              <a:rPr lang="ru-RU" dirty="0" err="1" smtClean="0"/>
              <a:t>розовый</a:t>
            </a:r>
            <a:r>
              <a:rPr lang="ru-RU" dirty="0" smtClean="0"/>
              <a:t> цвет</a:t>
            </a:r>
          </a:p>
          <a:p>
            <a:r>
              <a:rPr lang="ru-RU" dirty="0" smtClean="0"/>
              <a:t>Вещества, проявляющие основные свойства, окисляются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Мини-исследование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Работа в парах (группах)</a:t>
            </a:r>
          </a:p>
          <a:p>
            <a:r>
              <a:rPr lang="ru-RU" dirty="0" smtClean="0"/>
              <a:t>Техника безопасности</a:t>
            </a:r>
          </a:p>
          <a:p>
            <a:r>
              <a:rPr lang="ru-RU" dirty="0" smtClean="0"/>
              <a:t>Время: 7 минут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Химические свойства аммиака</a:t>
            </a:r>
            <a:endParaRPr lang="ru-RU" b="1" dirty="0"/>
          </a:p>
        </p:txBody>
      </p:sp>
      <p:sp>
        <p:nvSpPr>
          <p:cNvPr id="4" name="Text Box 5"/>
          <p:cNvSpPr txBox="1">
            <a:spLocks noGrp="1" noChangeArrowheads="1"/>
          </p:cNvSpPr>
          <p:nvPr>
            <p:ph idx="1"/>
          </p:nvPr>
        </p:nvSpPr>
        <p:spPr bwMode="auto">
          <a:xfrm>
            <a:off x="1142976" y="1428736"/>
            <a:ext cx="7072362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algn="ctr">
              <a:spcBef>
                <a:spcPct val="50000"/>
              </a:spcBef>
              <a:buNone/>
            </a:pPr>
            <a:r>
              <a:rPr lang="ru-RU" b="1" dirty="0" smtClean="0">
                <a:solidFill>
                  <a:srgbClr val="0B0B0F"/>
                </a:solidFill>
              </a:rPr>
              <a:t>NH</a:t>
            </a:r>
            <a:r>
              <a:rPr lang="ru-RU" sz="2000" b="1" dirty="0" smtClean="0">
                <a:solidFill>
                  <a:srgbClr val="0B0B0F"/>
                </a:solidFill>
              </a:rPr>
              <a:t>3</a:t>
            </a:r>
            <a:r>
              <a:rPr lang="ru-RU" b="1" dirty="0" smtClean="0">
                <a:solidFill>
                  <a:srgbClr val="0B0B0F"/>
                </a:solidFill>
              </a:rPr>
              <a:t> </a:t>
            </a:r>
            <a:r>
              <a:rPr lang="ru-RU" b="1" dirty="0">
                <a:solidFill>
                  <a:srgbClr val="0B0B0F"/>
                </a:solidFill>
              </a:rPr>
              <a:t>+ </a:t>
            </a:r>
            <a:r>
              <a:rPr lang="ru-RU" b="1" dirty="0" err="1">
                <a:solidFill>
                  <a:srgbClr val="0B0B0F"/>
                </a:solidFill>
              </a:rPr>
              <a:t>HCl</a:t>
            </a:r>
            <a:r>
              <a:rPr lang="ru-RU" b="1" dirty="0">
                <a:solidFill>
                  <a:srgbClr val="0B0B0F"/>
                </a:solidFill>
              </a:rPr>
              <a:t>   →  NH</a:t>
            </a:r>
            <a:r>
              <a:rPr lang="ru-RU" sz="2000" b="1" dirty="0">
                <a:solidFill>
                  <a:srgbClr val="0B0B0F"/>
                </a:solidFill>
              </a:rPr>
              <a:t>4</a:t>
            </a:r>
            <a:r>
              <a:rPr lang="ru-RU" b="1" dirty="0">
                <a:solidFill>
                  <a:srgbClr val="0B0B0F"/>
                </a:solidFill>
              </a:rPr>
              <a:t>Cl.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500570"/>
            <a:ext cx="585791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295376" y="2428868"/>
            <a:ext cx="7072362" cy="95410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>
            <a:spAutoFit/>
          </a:bodyPr>
          <a:lstStyle/>
          <a:p>
            <a:pPr marL="742950" lvl="1" indent="-285750" algn="ctr">
              <a:spcBef>
                <a:spcPct val="50000"/>
              </a:spcBef>
            </a:pPr>
            <a:r>
              <a:rPr lang="ru-RU" sz="2800" b="1" dirty="0" smtClean="0">
                <a:solidFill>
                  <a:srgbClr val="0B0B0F"/>
                </a:solidFill>
              </a:rPr>
              <a:t>NH3 </a:t>
            </a:r>
            <a:r>
              <a:rPr lang="ru-RU" sz="2800" b="1" dirty="0" smtClean="0">
                <a:solidFill>
                  <a:srgbClr val="0B0B0F"/>
                </a:solidFill>
              </a:rPr>
              <a:t>+ фенолфталеин = </a:t>
            </a:r>
            <a:r>
              <a:rPr lang="ru-RU" sz="2800" b="1" dirty="0" err="1" smtClean="0">
                <a:solidFill>
                  <a:srgbClr val="0B0B0F"/>
                </a:solidFill>
              </a:rPr>
              <a:t>розовое</a:t>
            </a:r>
            <a:r>
              <a:rPr lang="ru-RU" sz="2800" b="1" dirty="0" smtClean="0">
                <a:solidFill>
                  <a:srgbClr val="0B0B0F"/>
                </a:solidFill>
              </a:rPr>
              <a:t> окрашивание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B0B0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447776" y="3714752"/>
            <a:ext cx="7072362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rtlCol="0">
            <a:spAutoFit/>
          </a:bodyPr>
          <a:lstStyle/>
          <a:p>
            <a:pPr marL="742950" lvl="1" indent="-285750" algn="ctr">
              <a:spcBef>
                <a:spcPct val="50000"/>
              </a:spcBef>
            </a:pPr>
            <a:r>
              <a:rPr lang="ru-RU" sz="2800" b="1" dirty="0" smtClean="0">
                <a:solidFill>
                  <a:srgbClr val="0B0B0F"/>
                </a:solidFill>
              </a:rPr>
              <a:t>NH3 </a:t>
            </a:r>
            <a:r>
              <a:rPr lang="ru-RU" sz="2800" b="1" dirty="0" smtClean="0">
                <a:solidFill>
                  <a:srgbClr val="0B0B0F"/>
                </a:solidFill>
              </a:rPr>
              <a:t>+ сульфат меди = синий  осадок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B0B0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071670" y="5572140"/>
            <a:ext cx="5857917" cy="5232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0B0B0F"/>
                </a:solidFill>
              </a:rPr>
              <a:t>4NH3+ 3O2= 2N2+ 6H2O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Аммиак-основание!</a:t>
            </a:r>
            <a:endParaRPr lang="ru-RU" dirty="0"/>
          </a:p>
        </p:txBody>
      </p:sp>
      <p:pic>
        <p:nvPicPr>
          <p:cNvPr id="4" name="Содержимое 3" descr="печенька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2332037"/>
            <a:ext cx="4377140" cy="45259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b="1" dirty="0" smtClean="0"/>
              <a:t>Раствор аммиака в воде можно обнаружить</a:t>
            </a:r>
            <a:endParaRPr lang="ru-RU" dirty="0" smtClean="0"/>
          </a:p>
          <a:p>
            <a:r>
              <a:rPr lang="ru-RU" dirty="0" smtClean="0"/>
              <a:t>А) по вкусу В) по цвету</a:t>
            </a:r>
          </a:p>
          <a:p>
            <a:r>
              <a:rPr lang="ru-RU" dirty="0" smtClean="0"/>
              <a:t>Б) по запаху Г) по наличию осадка</a:t>
            </a:r>
          </a:p>
          <a:p>
            <a:r>
              <a:rPr lang="ru-RU" b="1" dirty="0" smtClean="0"/>
              <a:t>Нашатырный спирт – это</a:t>
            </a:r>
            <a:endParaRPr lang="ru-RU" dirty="0" smtClean="0"/>
          </a:p>
          <a:p>
            <a:r>
              <a:rPr lang="ru-RU" dirty="0" smtClean="0"/>
              <a:t>А) раствор аммиака в воде    В) раствор аммиака в спирте</a:t>
            </a:r>
          </a:p>
          <a:p>
            <a:r>
              <a:rPr lang="ru-RU" dirty="0" smtClean="0"/>
              <a:t>Б) хлорид аммония Г) медицинский спирт</a:t>
            </a:r>
          </a:p>
          <a:p>
            <a:r>
              <a:rPr lang="ru-RU" dirty="0" smtClean="0"/>
              <a:t> </a:t>
            </a:r>
          </a:p>
          <a:p>
            <a:r>
              <a:rPr lang="ru-RU" b="1" dirty="0" smtClean="0"/>
              <a:t>Аммиак может проявлять свойства</a:t>
            </a:r>
            <a:endParaRPr lang="ru-RU" dirty="0" smtClean="0"/>
          </a:p>
          <a:p>
            <a:r>
              <a:rPr lang="ru-RU" dirty="0" smtClean="0"/>
              <a:t>А) только окислительные</a:t>
            </a:r>
          </a:p>
          <a:p>
            <a:r>
              <a:rPr lang="ru-RU" dirty="0" smtClean="0"/>
              <a:t>Б) только восстановительные</a:t>
            </a:r>
          </a:p>
          <a:p>
            <a:r>
              <a:rPr lang="ru-RU" dirty="0" smtClean="0"/>
              <a:t>В) и окислительные и восстановительные</a:t>
            </a:r>
          </a:p>
          <a:p>
            <a:r>
              <a:rPr lang="ru-RU" dirty="0" smtClean="0"/>
              <a:t>Г) не имеет таких свойств</a:t>
            </a:r>
          </a:p>
          <a:p>
            <a:r>
              <a:rPr lang="ru-RU" b="1" dirty="0" smtClean="0"/>
              <a:t> При горении на воздухе аммиака, помимо воды, образуется</a:t>
            </a:r>
            <a:endParaRPr lang="ru-RU" dirty="0" smtClean="0"/>
          </a:p>
          <a:p>
            <a:r>
              <a:rPr lang="ru-RU" dirty="0" smtClean="0"/>
              <a:t>А</a:t>
            </a:r>
            <a:r>
              <a:rPr lang="ru-RU" b="1" dirty="0" smtClean="0"/>
              <a:t>) N</a:t>
            </a:r>
            <a:r>
              <a:rPr lang="ru-RU" b="1" baseline="-25000" dirty="0" smtClean="0"/>
              <a:t>2</a:t>
            </a:r>
            <a:r>
              <a:rPr lang="ru-RU" dirty="0" smtClean="0"/>
              <a:t> Б) NO В) NO</a:t>
            </a:r>
            <a:r>
              <a:rPr lang="ru-RU" baseline="-25000" dirty="0" smtClean="0"/>
              <a:t>2</a:t>
            </a:r>
            <a:r>
              <a:rPr lang="ru-RU" dirty="0" smtClean="0"/>
              <a:t> Г) N</a:t>
            </a:r>
            <a:r>
              <a:rPr lang="ru-RU" baseline="-25000" dirty="0" smtClean="0"/>
              <a:t>2 </a:t>
            </a:r>
            <a:r>
              <a:rPr lang="ru-RU" dirty="0" smtClean="0"/>
              <a:t>O</a:t>
            </a:r>
          </a:p>
          <a:p>
            <a:r>
              <a:rPr lang="ru-RU" b="1" dirty="0" smtClean="0"/>
              <a:t>Тип химической связи при образовании молекулы </a:t>
            </a:r>
            <a:r>
              <a:rPr lang="ru-RU" b="1" dirty="0" err="1" smtClean="0"/>
              <a:t>гидроксида</a:t>
            </a:r>
            <a:r>
              <a:rPr lang="ru-RU" b="1" dirty="0" smtClean="0"/>
              <a:t> аммония </a:t>
            </a:r>
            <a:endParaRPr lang="ru-RU" dirty="0" smtClean="0"/>
          </a:p>
          <a:p>
            <a:r>
              <a:rPr lang="ru-RU" dirty="0" smtClean="0"/>
              <a:t>А) ковалентная полярная</a:t>
            </a:r>
          </a:p>
          <a:p>
            <a:r>
              <a:rPr lang="ru-RU" dirty="0" smtClean="0"/>
              <a:t>Б) ионная</a:t>
            </a:r>
          </a:p>
          <a:p>
            <a:r>
              <a:rPr lang="ru-RU" b="1" dirty="0" smtClean="0"/>
              <a:t>В) Донорно-акцепторный механизм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застав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70723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714357"/>
            <a:ext cx="4643470" cy="1285883"/>
          </a:xfrm>
        </p:spPr>
        <p:txBody>
          <a:bodyPr>
            <a:normAutofit/>
          </a:bodyPr>
          <a:lstStyle/>
          <a:p>
            <a:r>
              <a:rPr lang="ru-RU" dirty="0" smtClean="0"/>
              <a:t>Химия, 9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2000240"/>
            <a:ext cx="4143404" cy="857256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smtClean="0">
                <a:solidFill>
                  <a:schemeClr val="tx1"/>
                </a:solidFill>
              </a:rPr>
              <a:t>Дата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Тема урока</a:t>
            </a:r>
            <a:endParaRPr lang="ru-RU" i="1" dirty="0">
              <a:solidFill>
                <a:schemeClr val="tx1"/>
              </a:solidFill>
            </a:endParaRPr>
          </a:p>
        </p:txBody>
      </p:sp>
      <p:pic>
        <p:nvPicPr>
          <p:cNvPr id="8" name="Рисунок 7" descr="печеньк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55220" y="2000240"/>
            <a:ext cx="2488780" cy="3857652"/>
          </a:xfrm>
          <a:prstGeom prst="rect">
            <a:avLst/>
          </a:prstGeom>
        </p:spPr>
      </p:pic>
      <p:pic>
        <p:nvPicPr>
          <p:cNvPr id="12" name="профессор печеньк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500034" y="6429396"/>
            <a:ext cx="714380" cy="428604"/>
          </a:xfrm>
          <a:prstGeom prst="rect">
            <a:avLst/>
          </a:prstGeom>
        </p:spPr>
      </p:pic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361 0.25196 L -0.76111 0.2519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31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Б, А,Б,А,В</a:t>
            </a:r>
          </a:p>
          <a:p>
            <a:endParaRPr lang="ru-RU" dirty="0"/>
          </a:p>
        </p:txBody>
      </p:sp>
      <p:pic>
        <p:nvPicPr>
          <p:cNvPr id="4" name="Содержимое 3" descr="печенька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332037"/>
            <a:ext cx="4377140" cy="45259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§. 29, </a:t>
            </a:r>
            <a:r>
              <a:rPr lang="ru-RU" dirty="0" err="1" smtClean="0"/>
              <a:t>упр</a:t>
            </a:r>
            <a:r>
              <a:rPr lang="ru-RU" dirty="0" smtClean="0"/>
              <a:t> 6,7,10 </a:t>
            </a:r>
            <a:endParaRPr lang="ru-RU" dirty="0" smtClean="0"/>
          </a:p>
          <a:p>
            <a:endParaRPr lang="ru-RU" dirty="0" smtClean="0"/>
          </a:p>
          <a:p>
            <a:r>
              <a:rPr lang="ru-RU" u="sng" dirty="0" smtClean="0">
                <a:hlinkClick r:id="rId2"/>
              </a:rPr>
              <a:t>https://edu.glogster.com/glog/chemical-element-9/2vkhebrs3gi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Рефлексия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/>
              <a:t>Я все понял (а), смогу объяснить этот материал другому.</a:t>
            </a:r>
          </a:p>
          <a:p>
            <a:r>
              <a:rPr lang="ru-RU" dirty="0" smtClean="0"/>
              <a:t>2. Я понял (а) материал, могу объяснить, но при помощи учителя.</a:t>
            </a:r>
          </a:p>
          <a:p>
            <a:r>
              <a:rPr lang="ru-RU" dirty="0" smtClean="0"/>
              <a:t>3. Я понял (а) материал частично.</a:t>
            </a:r>
          </a:p>
          <a:p>
            <a:r>
              <a:rPr lang="ru-RU" dirty="0" smtClean="0"/>
              <a:t>4. Я ничего не понял (а).</a:t>
            </a:r>
          </a:p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4572000" y="2071678"/>
            <a:ext cx="500066" cy="64294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000628" y="3143248"/>
            <a:ext cx="571504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786578" y="3643314"/>
            <a:ext cx="500066" cy="64294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214942" y="4357694"/>
            <a:ext cx="714380" cy="71438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кораль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85776"/>
            <a:ext cx="9144000" cy="71437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"/>
            <a:ext cx="8572560" cy="107154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 мировая война. Химическое оружие.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857232"/>
            <a:ext cx="4643438" cy="5572164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была почти достигнута, как между кораблями появилось белое облако дыма. Экипаж крейсера почувствовал резкий запах, раздражающий горло и легкие. Крейсер был вынужден дать задний ход и выйти из дымового облака. Уже после было обнаружено. Что пострадали не только люди. Но и металлические части корабля.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печенька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928910"/>
            <a:ext cx="2857488" cy="3929090"/>
          </a:xfrm>
          <a:prstGeom prst="rect">
            <a:avLst/>
          </a:prstGeom>
        </p:spPr>
      </p:pic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K8cvwR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50098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21444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Как вы считаете, о каком веществе идет речь?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печенька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2" y="1142984"/>
            <a:ext cx="2857488" cy="44291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43438" y="328612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19 0.28271 L -0.70608 0.28271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мор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14338"/>
            <a:ext cx="9144000" cy="7500942"/>
          </a:xfrm>
          <a:prstGeom prst="rect">
            <a:avLst/>
          </a:prstGeom>
        </p:spPr>
      </p:pic>
      <p:pic>
        <p:nvPicPr>
          <p:cNvPr id="7" name="Рисунок 6" descr="печенька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12" y="428604"/>
            <a:ext cx="2857488" cy="44291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428604"/>
            <a:ext cx="6215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ема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урока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1214423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Задание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задание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4546" y="2143116"/>
            <a:ext cx="3857652" cy="3714776"/>
          </a:xfrm>
          <a:prstGeom prst="rect">
            <a:avLst/>
          </a:prstGeom>
        </p:spPr>
      </p:pic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503 0.34682 L -0.7375 0.34682 " pathEditMode="relative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заставк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707233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714357"/>
            <a:ext cx="4643470" cy="1285883"/>
          </a:xfrm>
        </p:spPr>
        <p:txBody>
          <a:bodyPr>
            <a:normAutofit/>
          </a:bodyPr>
          <a:lstStyle/>
          <a:p>
            <a:r>
              <a:rPr lang="ru-RU" dirty="0" smtClean="0"/>
              <a:t>Химия, 9 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2000240"/>
            <a:ext cx="4143404" cy="857256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tx1"/>
                </a:solidFill>
              </a:rPr>
              <a:t>Аммиак</a:t>
            </a:r>
            <a:endParaRPr lang="ru-RU" b="1" i="1" dirty="0" smtClean="0">
              <a:solidFill>
                <a:schemeClr val="tx1"/>
              </a:solidFill>
            </a:endParaRPr>
          </a:p>
        </p:txBody>
      </p:sp>
      <p:pic>
        <p:nvPicPr>
          <p:cNvPr id="12" name="профессор печенька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500034" y="6429396"/>
            <a:ext cx="714380" cy="428604"/>
          </a:xfrm>
          <a:prstGeom prst="rect">
            <a:avLst/>
          </a:prstGeom>
        </p:spPr>
      </p:pic>
    </p:spTree>
  </p:cSld>
  <p:clrMapOvr>
    <a:masterClrMapping/>
  </p:clrMapOvr>
  <p:transition spd="slow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1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Строение молекулы аммиака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Формула </a:t>
            </a:r>
            <a:r>
              <a:rPr lang="en-US" b="1" dirty="0" smtClean="0"/>
              <a:t>NH</a:t>
            </a:r>
            <a:r>
              <a:rPr lang="en-US" sz="1600" b="1" dirty="0" smtClean="0"/>
              <a:t>3</a:t>
            </a:r>
            <a:r>
              <a:rPr lang="en-US" b="1" dirty="0" smtClean="0"/>
              <a:t> </a:t>
            </a:r>
            <a:r>
              <a:rPr lang="ru-RU" sz="1200" b="1" dirty="0" smtClean="0"/>
              <a:t>или</a:t>
            </a:r>
            <a:r>
              <a:rPr lang="en-US" b="1" dirty="0" smtClean="0"/>
              <a:t>  H</a:t>
            </a:r>
            <a:r>
              <a:rPr lang="en-US" sz="1600" b="1" dirty="0" smtClean="0"/>
              <a:t>3</a:t>
            </a:r>
            <a:r>
              <a:rPr lang="en-US" b="1" dirty="0" smtClean="0"/>
              <a:t>N</a:t>
            </a:r>
            <a:endParaRPr lang="ru-RU" b="1" dirty="0" smtClean="0"/>
          </a:p>
          <a:p>
            <a:endParaRPr lang="ru-RU" dirty="0"/>
          </a:p>
        </p:txBody>
      </p:sp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86740"/>
            <a:ext cx="1987050" cy="2385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214554"/>
            <a:ext cx="266382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4286256"/>
            <a:ext cx="4572032" cy="22637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Физические свойства аммиака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dirty="0" smtClean="0"/>
              <a:t>бесцветный газ </a:t>
            </a:r>
          </a:p>
          <a:p>
            <a:pPr>
              <a:lnSpc>
                <a:spcPct val="90000"/>
              </a:lnSpc>
              <a:defRPr/>
            </a:pPr>
            <a:r>
              <a:rPr lang="ru-RU" dirty="0" smtClean="0"/>
              <a:t>с резким характерным запахом (запах нашатырного спирта)</a:t>
            </a:r>
          </a:p>
          <a:p>
            <a:pPr>
              <a:lnSpc>
                <a:spcPct val="90000"/>
              </a:lnSpc>
              <a:defRPr/>
            </a:pPr>
            <a:r>
              <a:rPr lang="ru-RU" dirty="0" smtClean="0"/>
              <a:t>легче воздуха (М=17 г/моль)</a:t>
            </a:r>
          </a:p>
          <a:p>
            <a:pPr>
              <a:lnSpc>
                <a:spcPct val="90000"/>
              </a:lnSpc>
              <a:defRPr/>
            </a:pPr>
            <a:r>
              <a:rPr lang="ru-RU" dirty="0" smtClean="0"/>
              <a:t>хорошо растворяется в воде (1200 объёмов (при 0 °C) и 700 объёмов (при 20 °C) в объёме воды</a:t>
            </a:r>
          </a:p>
          <a:p>
            <a:pPr>
              <a:lnSpc>
                <a:spcPct val="90000"/>
              </a:lnSpc>
              <a:defRPr/>
            </a:pPr>
            <a:r>
              <a:rPr lang="ru-RU" dirty="0" smtClean="0"/>
              <a:t>Токсичен</a:t>
            </a:r>
            <a:r>
              <a:rPr lang="ru-RU" dirty="0" smtClean="0"/>
              <a:t>!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C00000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</TotalTime>
  <Words>398</Words>
  <PresentationFormat>Экран (4:3)</PresentationFormat>
  <Paragraphs>132</Paragraphs>
  <Slides>22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Проверка домашнего задания.</vt:lpstr>
      <vt:lpstr>Химия, 9 класс</vt:lpstr>
      <vt:lpstr>1 мировая война. Химическое оружие.</vt:lpstr>
      <vt:lpstr>Как вы считаете, о каком веществе идет речь?</vt:lpstr>
      <vt:lpstr>Слайд 5</vt:lpstr>
      <vt:lpstr>Слайд 6</vt:lpstr>
      <vt:lpstr>Химия, 9 класс</vt:lpstr>
      <vt:lpstr>Строение молекулы аммиака</vt:lpstr>
      <vt:lpstr>Физические свойства аммиака</vt:lpstr>
      <vt:lpstr>Гидроксид аммония  (нашатырный спирт)</vt:lpstr>
      <vt:lpstr>Интеллектуальная игра</vt:lpstr>
      <vt:lpstr>Интеллектуальная игра</vt:lpstr>
      <vt:lpstr>Донорно-акцепторный механизм</vt:lpstr>
      <vt:lpstr>Донорно-акцепторный механизм</vt:lpstr>
      <vt:lpstr>Свойства гидроксидов</vt:lpstr>
      <vt:lpstr>Мини-исследование</vt:lpstr>
      <vt:lpstr>Химические свойства аммиака</vt:lpstr>
      <vt:lpstr>Аммиак-основание!</vt:lpstr>
      <vt:lpstr>Тест</vt:lpstr>
      <vt:lpstr>Ответы</vt:lpstr>
      <vt:lpstr>Домашнее задание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Химия, 9 класс</dc:title>
  <dc:creator>User</dc:creator>
  <cp:lastModifiedBy>Deafult User</cp:lastModifiedBy>
  <cp:revision>7</cp:revision>
  <dcterms:created xsi:type="dcterms:W3CDTF">2019-10-23T11:08:11Z</dcterms:created>
  <dcterms:modified xsi:type="dcterms:W3CDTF">2019-12-03T21:04:56Z</dcterms:modified>
</cp:coreProperties>
</file>