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4" r:id="rId3"/>
    <p:sldId id="305" r:id="rId4"/>
    <p:sldId id="295" r:id="rId5"/>
    <p:sldId id="276" r:id="rId6"/>
    <p:sldId id="278" r:id="rId7"/>
    <p:sldId id="282" r:id="rId8"/>
    <p:sldId id="281" r:id="rId9"/>
    <p:sldId id="306" r:id="rId10"/>
    <p:sldId id="296" r:id="rId11"/>
    <p:sldId id="291" r:id="rId12"/>
    <p:sldId id="300" r:id="rId13"/>
    <p:sldId id="307" r:id="rId14"/>
    <p:sldId id="301" r:id="rId15"/>
    <p:sldId id="28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B4FF"/>
    <a:srgbClr val="6699FF"/>
    <a:srgbClr val="9999FF"/>
    <a:srgbClr val="000000"/>
    <a:srgbClr val="89D8FF"/>
    <a:srgbClr val="66CCFF"/>
    <a:srgbClr val="66FF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F063D-C125-4839-8C2F-15891AD70E42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69B9D-B446-436C-B0C9-302E802C4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1455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  <a:cs typeface="Arial" pitchFamily="34" charset="0"/>
              </a:rPr>
              <a:t>Asking for Directions/Giving Directions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МОУ «СОШ №4» г. Стрежевой Томской области</a:t>
            </a:r>
          </a:p>
          <a:p>
            <a:r>
              <a:rPr lang="ru-RU" dirty="0" smtClean="0"/>
              <a:t>Учитель </a:t>
            </a:r>
            <a:r>
              <a:rPr lang="ru-RU" dirty="0" err="1" smtClean="0"/>
              <a:t>Бояринцева</a:t>
            </a:r>
            <a:r>
              <a:rPr lang="ru-RU" dirty="0" smtClean="0"/>
              <a:t> Л.В.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42844" y="3286124"/>
            <a:ext cx="464347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86446" y="3286124"/>
            <a:ext cx="321471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428330" y="1928802"/>
            <a:ext cx="2715438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3463917" y="1964521"/>
            <a:ext cx="2644000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2844" y="4143380"/>
            <a:ext cx="307180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857368" y="5500690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214810" y="4143380"/>
            <a:ext cx="471490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858294" y="5499896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14282" y="2428868"/>
            <a:ext cx="100013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CAFÉ'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00166" y="2428868"/>
            <a:ext cx="114300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BANK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357686" y="4357694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RESTAURANT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357686" y="5357826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LIBRARY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29388" y="435769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BAKER’S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643834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SPORT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714480" y="4286256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BOOK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14282" y="4286256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CINEMA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542926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SCHOOL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85984" y="1571612"/>
            <a:ext cx="228601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SUPERMARKET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072198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POST OFFICE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929586" y="4286256"/>
            <a:ext cx="100013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TOY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2428868"/>
            <a:ext cx="157163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CHEMIST’S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071802" y="857232"/>
            <a:ext cx="1500198" cy="57150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MUSEUM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28" descr="free-vector-girl-and-boy-clip-art_111591_Girl_And_Boy_clip_art_h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3413638"/>
            <a:ext cx="509589" cy="619178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 rot="16200000">
            <a:off x="4204736" y="1367371"/>
            <a:ext cx="2176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PARK ROAD</a:t>
            </a:r>
            <a:endParaRPr lang="ru-RU" sz="32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2000232" y="3429000"/>
            <a:ext cx="2670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GREEN STREET</a:t>
            </a:r>
            <a:endParaRPr lang="ru-RU" sz="32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214282" y="0"/>
            <a:ext cx="78683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Excuse me, how can I get to the library? </a:t>
            </a:r>
          </a:p>
        </p:txBody>
      </p:sp>
      <p:sp>
        <p:nvSpPr>
          <p:cNvPr id="34" name="Стрелка влево 33"/>
          <p:cNvSpPr/>
          <p:nvPr/>
        </p:nvSpPr>
        <p:spPr>
          <a:xfrm>
            <a:off x="7786710" y="3857628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лево 34"/>
          <p:cNvSpPr/>
          <p:nvPr/>
        </p:nvSpPr>
        <p:spPr>
          <a:xfrm>
            <a:off x="7000892" y="3857628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лево 35"/>
          <p:cNvSpPr/>
          <p:nvPr/>
        </p:nvSpPr>
        <p:spPr>
          <a:xfrm>
            <a:off x="4714876" y="3857628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лево 51"/>
          <p:cNvSpPr/>
          <p:nvPr/>
        </p:nvSpPr>
        <p:spPr>
          <a:xfrm>
            <a:off x="4000496" y="3857628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лево 61"/>
          <p:cNvSpPr/>
          <p:nvPr/>
        </p:nvSpPr>
        <p:spPr>
          <a:xfrm>
            <a:off x="5429256" y="3857628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лево 62"/>
          <p:cNvSpPr/>
          <p:nvPr/>
        </p:nvSpPr>
        <p:spPr>
          <a:xfrm>
            <a:off x="6215074" y="3857628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4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" name="Стрелка влево 68"/>
          <p:cNvSpPr/>
          <p:nvPr/>
        </p:nvSpPr>
        <p:spPr>
          <a:xfrm rot="16200000">
            <a:off x="3714744" y="4357694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трелка влево 70"/>
          <p:cNvSpPr/>
          <p:nvPr/>
        </p:nvSpPr>
        <p:spPr>
          <a:xfrm rot="16200000">
            <a:off x="3714744" y="5143512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429520" y="3286124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/>
              <a:t>Sue Jack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214290"/>
            <a:ext cx="8429652" cy="664371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/>
              <a:t>Sue: </a:t>
            </a:r>
            <a:r>
              <a:rPr lang="ru-RU" dirty="0" err="1" smtClean="0"/>
              <a:t>Excuse</a:t>
            </a:r>
            <a:r>
              <a:rPr lang="ru-RU" dirty="0" smtClean="0"/>
              <a:t> </a:t>
            </a:r>
            <a:r>
              <a:rPr lang="ru-RU" dirty="0" err="1" smtClean="0"/>
              <a:t>me</a:t>
            </a:r>
            <a:r>
              <a:rPr lang="ru-RU" dirty="0" smtClean="0"/>
              <a:t>, </a:t>
            </a:r>
            <a:r>
              <a:rPr lang="en-US" dirty="0" smtClean="0"/>
              <a:t>how can I get to the library</a:t>
            </a:r>
            <a:r>
              <a:rPr lang="ru-RU" dirty="0" smtClean="0"/>
              <a:t>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err="1" smtClean="0"/>
              <a:t>Juck</a:t>
            </a:r>
            <a:r>
              <a:rPr lang="ru-RU" b="1" dirty="0" smtClean="0"/>
              <a:t>: </a:t>
            </a:r>
            <a:r>
              <a:rPr lang="ru-RU" b="1" dirty="0" smtClean="0">
                <a:solidFill>
                  <a:srgbClr val="FF0000"/>
                </a:solidFill>
              </a:rPr>
              <a:t>1</a:t>
            </a:r>
            <a:r>
              <a:rPr lang="ru-RU" b="1" dirty="0" smtClean="0"/>
              <a:t> </a:t>
            </a:r>
            <a:r>
              <a:rPr lang="ru-RU" dirty="0" err="1" smtClean="0"/>
              <a:t>Go</a:t>
            </a:r>
            <a:r>
              <a:rPr lang="ru-RU" dirty="0" smtClean="0"/>
              <a:t> </a:t>
            </a:r>
            <a:r>
              <a:rPr lang="ru-RU" dirty="0" err="1" smtClean="0"/>
              <a:t>down</a:t>
            </a:r>
            <a:r>
              <a:rPr lang="ru-RU" dirty="0" smtClean="0"/>
              <a:t> </a:t>
            </a:r>
            <a:r>
              <a:rPr lang="en-US" dirty="0" smtClean="0"/>
              <a:t>Park</a:t>
            </a:r>
            <a:r>
              <a:rPr lang="ru-RU" dirty="0" smtClean="0"/>
              <a:t> </a:t>
            </a:r>
            <a:r>
              <a:rPr lang="ru-RU" dirty="0" err="1" smtClean="0"/>
              <a:t>Street</a:t>
            </a:r>
            <a:r>
              <a:rPr lang="ru-RU" dirty="0" smtClean="0"/>
              <a:t> </a:t>
            </a:r>
            <a:r>
              <a:rPr lang="ru-RU" dirty="0" err="1" smtClean="0"/>
              <a:t>until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get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traffic</a:t>
            </a:r>
            <a:r>
              <a:rPr lang="ru-RU" dirty="0" smtClean="0"/>
              <a:t> </a:t>
            </a:r>
            <a:r>
              <a:rPr lang="ru-RU" dirty="0" err="1" smtClean="0"/>
              <a:t>lights</a:t>
            </a:r>
            <a:r>
              <a:rPr lang="ru-RU" dirty="0" smtClean="0"/>
              <a:t>.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dirty="0" smtClean="0"/>
              <a:t> </a:t>
            </a:r>
            <a:r>
              <a:rPr lang="ru-RU" dirty="0" err="1" smtClean="0"/>
              <a:t>Turn</a:t>
            </a:r>
            <a:r>
              <a:rPr lang="ru-RU" dirty="0" smtClean="0"/>
              <a:t> </a:t>
            </a:r>
            <a:r>
              <a:rPr lang="ru-RU" dirty="0" err="1" smtClean="0"/>
              <a:t>right</a:t>
            </a:r>
            <a:r>
              <a:rPr lang="ru-RU" dirty="0" smtClean="0"/>
              <a:t> </a:t>
            </a:r>
            <a:r>
              <a:rPr lang="ru-RU" dirty="0" err="1" smtClean="0"/>
              <a:t>into</a:t>
            </a:r>
            <a:r>
              <a:rPr lang="ru-RU" dirty="0" smtClean="0"/>
              <a:t> </a:t>
            </a:r>
            <a:r>
              <a:rPr lang="en-US" dirty="0" smtClean="0"/>
              <a:t>Ea</a:t>
            </a:r>
            <a:r>
              <a:rPr lang="ru-RU" dirty="0" err="1" smtClean="0"/>
              <a:t>st</a:t>
            </a:r>
            <a:r>
              <a:rPr lang="ru-RU" dirty="0" smtClean="0"/>
              <a:t> </a:t>
            </a:r>
            <a:r>
              <a:rPr lang="ru-RU" dirty="0" err="1" smtClean="0"/>
              <a:t>Street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 </a:t>
            </a:r>
            <a:r>
              <a:rPr lang="ru-RU" dirty="0" err="1" smtClean="0"/>
              <a:t>go</a:t>
            </a:r>
            <a:r>
              <a:rPr lang="en-US" dirty="0" smtClean="0"/>
              <a:t> </a:t>
            </a:r>
            <a:r>
              <a:rPr lang="ru-RU" dirty="0" err="1" smtClean="0"/>
              <a:t>straight</a:t>
            </a:r>
            <a:r>
              <a:rPr lang="ru-RU" dirty="0" smtClean="0"/>
              <a:t> </a:t>
            </a:r>
            <a:r>
              <a:rPr lang="ru-RU" dirty="0" err="1" smtClean="0"/>
              <a:t>on</a:t>
            </a:r>
            <a:r>
              <a:rPr lang="ru-RU" dirty="0" smtClean="0"/>
              <a:t>. </a:t>
            </a:r>
            <a:r>
              <a:rPr lang="ru-RU" dirty="0" err="1" smtClean="0"/>
              <a:t>It’s</a:t>
            </a:r>
            <a:r>
              <a:rPr lang="ru-RU" dirty="0" smtClean="0"/>
              <a:t> </a:t>
            </a:r>
            <a:r>
              <a:rPr lang="ru-RU" dirty="0" err="1" smtClean="0"/>
              <a:t>on</a:t>
            </a:r>
            <a:r>
              <a:rPr lang="ru-RU" dirty="0" smtClean="0"/>
              <a:t> </a:t>
            </a:r>
            <a:r>
              <a:rPr lang="ru-RU" dirty="0" err="1" smtClean="0"/>
              <a:t>your</a:t>
            </a:r>
            <a:r>
              <a:rPr lang="ru-RU" dirty="0" smtClean="0"/>
              <a:t> </a:t>
            </a:r>
            <a:r>
              <a:rPr lang="ru-RU" dirty="0" err="1" smtClean="0"/>
              <a:t>left</a:t>
            </a:r>
            <a:r>
              <a:rPr lang="ru-RU" dirty="0" smtClean="0"/>
              <a:t>, </a:t>
            </a:r>
            <a:r>
              <a:rPr lang="ru-RU" dirty="0" err="1" smtClean="0"/>
              <a:t>next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en-US" dirty="0" smtClean="0"/>
              <a:t>the hotel.</a:t>
            </a:r>
            <a:endParaRPr lang="ru-RU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smtClean="0"/>
              <a:t>Sue</a:t>
            </a:r>
            <a:r>
              <a:rPr lang="ru-RU" b="1" dirty="0" smtClean="0"/>
              <a:t>: </a:t>
            </a:r>
            <a:r>
              <a:rPr lang="en-US" dirty="0" smtClean="0"/>
              <a:t>Is it far?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Juck</a:t>
            </a:r>
            <a:r>
              <a:rPr lang="en-US" b="1" dirty="0" smtClean="0"/>
              <a:t>: </a:t>
            </a:r>
            <a:r>
              <a:rPr lang="en-US" dirty="0" smtClean="0"/>
              <a:t>Not really.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Juck</a:t>
            </a:r>
            <a:r>
              <a:rPr lang="en-US" b="1" dirty="0" smtClean="0"/>
              <a:t>: </a:t>
            </a:r>
            <a:r>
              <a:rPr lang="ru-RU" dirty="0" err="1" smtClean="0"/>
              <a:t>Thank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very</a:t>
            </a:r>
            <a:r>
              <a:rPr lang="ru-RU" dirty="0" smtClean="0"/>
              <a:t> </a:t>
            </a:r>
            <a:r>
              <a:rPr lang="ru-RU" dirty="0" err="1" smtClean="0"/>
              <a:t>much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Juck</a:t>
            </a:r>
            <a:r>
              <a:rPr lang="en-US" b="1" dirty="0" smtClean="0"/>
              <a:t> </a:t>
            </a:r>
            <a:r>
              <a:rPr lang="ru-RU" b="1" dirty="0" smtClean="0"/>
              <a:t>: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are</a:t>
            </a:r>
            <a:r>
              <a:rPr lang="ru-RU" dirty="0" smtClean="0"/>
              <a:t> </a:t>
            </a:r>
            <a:r>
              <a:rPr lang="ru-RU" dirty="0" err="1" smtClean="0"/>
              <a:t>welcome</a:t>
            </a:r>
            <a:r>
              <a:rPr lang="ru-RU" dirty="0" smtClean="0"/>
              <a:t>.</a:t>
            </a:r>
            <a:endParaRPr lang="en-U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b="1" dirty="0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518895"/>
            <a:ext cx="2282812" cy="201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42844" y="3286124"/>
            <a:ext cx="464347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86446" y="3286124"/>
            <a:ext cx="321471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428330" y="1928802"/>
            <a:ext cx="2715438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3463917" y="1964521"/>
            <a:ext cx="2644000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2844" y="4143380"/>
            <a:ext cx="307180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857368" y="5500690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214810" y="4143380"/>
            <a:ext cx="471490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858294" y="5499896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14282" y="2428868"/>
            <a:ext cx="100013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CAFÉ'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00166" y="2428868"/>
            <a:ext cx="114300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BANK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357686" y="4357694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RESTAURANT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357686" y="5357826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LIBRARY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29388" y="435769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BAKER’S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643834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SPORT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714480" y="4286256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BOOK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14282" y="4286256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CINEMA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542926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SCHOOL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85984" y="1571612"/>
            <a:ext cx="228601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SUPERMARKET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072198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POST OFFICE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929586" y="4286256"/>
            <a:ext cx="100013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TOY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2428868"/>
            <a:ext cx="157163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CHEMIST’S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071802" y="857232"/>
            <a:ext cx="1500198" cy="57150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MUSEUM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28" descr="free-vector-girl-and-boy-clip-art_111591_Girl_And_Boy_clip_art_h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5500702"/>
            <a:ext cx="509589" cy="619178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 rot="16200000">
            <a:off x="4204736" y="1367371"/>
            <a:ext cx="2176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PARK ROAD</a:t>
            </a:r>
            <a:endParaRPr lang="ru-RU" sz="32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2000232" y="3429000"/>
            <a:ext cx="2670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GREEN STREET</a:t>
            </a:r>
            <a:endParaRPr lang="ru-RU" sz="32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0" y="0"/>
            <a:ext cx="8331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at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want to go to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cinema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64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42844" y="3286124"/>
            <a:ext cx="464347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86446" y="3286124"/>
            <a:ext cx="321471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428330" y="1928802"/>
            <a:ext cx="2715438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3463917" y="1964521"/>
            <a:ext cx="2644000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2844" y="4143380"/>
            <a:ext cx="307180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857368" y="5500690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214810" y="4143380"/>
            <a:ext cx="471490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858294" y="5499896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14282" y="2428868"/>
            <a:ext cx="100013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CAFÉ'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00166" y="2428868"/>
            <a:ext cx="114300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BANK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357686" y="4357694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RESTAURANT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357686" y="5357826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LIBRARY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29388" y="435769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BAKER’S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643834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SPORT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714480" y="4286256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BOOK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14282" y="4286256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CINEMA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542926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SCHOOL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85984" y="1571612"/>
            <a:ext cx="228601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SUPERMARKET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072198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POST OFFICE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929586" y="4286256"/>
            <a:ext cx="100013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TOY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2428868"/>
            <a:ext cx="157163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CHEMIST’S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071802" y="857232"/>
            <a:ext cx="1500198" cy="57150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MUSEUM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28" descr="free-vector-girl-and-boy-clip-art_111591_Girl_And_Boy_clip_art_h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5500702"/>
            <a:ext cx="509589" cy="619178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 rot="16200000">
            <a:off x="4204736" y="1367371"/>
            <a:ext cx="2176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PARK ROAD</a:t>
            </a:r>
            <a:endParaRPr lang="ru-RU" sz="32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2000232" y="3429000"/>
            <a:ext cx="2670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GREEN STREET</a:t>
            </a:r>
            <a:endParaRPr lang="ru-RU" sz="3200" b="1" dirty="0"/>
          </a:p>
        </p:txBody>
      </p:sp>
      <p:pic>
        <p:nvPicPr>
          <p:cNvPr id="64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Прямоугольник 31"/>
          <p:cNvSpPr/>
          <p:nvPr/>
        </p:nvSpPr>
        <p:spPr>
          <a:xfrm>
            <a:off x="0" y="0"/>
            <a:ext cx="9231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at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library 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want to go to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toy shop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42844" y="3286124"/>
            <a:ext cx="464347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86446" y="3286124"/>
            <a:ext cx="321471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428330" y="1928802"/>
            <a:ext cx="2715438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3463917" y="1964521"/>
            <a:ext cx="2644000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2844" y="4143380"/>
            <a:ext cx="307180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857368" y="5500690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214810" y="4143380"/>
            <a:ext cx="471490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858294" y="5499896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14282" y="2428868"/>
            <a:ext cx="100013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CAFÉ'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00166" y="2428868"/>
            <a:ext cx="114300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BANK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357686" y="4357694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RESTAURANT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357686" y="5357826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LIBRARY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29388" y="435769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BAKER’S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643834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SPORT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714480" y="4286256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BOOK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14282" y="4286256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CINEMA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542926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SCHOOL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85984" y="1571612"/>
            <a:ext cx="228601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SUPERMARKET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072198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POST OFFICE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929586" y="4286256"/>
            <a:ext cx="100013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TOY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2428868"/>
            <a:ext cx="157163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CHEMIST’S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071802" y="857232"/>
            <a:ext cx="1500198" cy="57150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MUSEUM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Прямоугольник 57"/>
          <p:cNvSpPr/>
          <p:nvPr/>
        </p:nvSpPr>
        <p:spPr>
          <a:xfrm rot="16200000">
            <a:off x="4204737" y="2081751"/>
            <a:ext cx="2176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PARK ROAD</a:t>
            </a:r>
            <a:endParaRPr lang="ru-RU" sz="32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2000232" y="3429000"/>
            <a:ext cx="2670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GREEN STREET</a:t>
            </a:r>
            <a:endParaRPr lang="ru-RU" sz="3200" b="1" dirty="0"/>
          </a:p>
        </p:txBody>
      </p:sp>
      <p:pic>
        <p:nvPicPr>
          <p:cNvPr id="64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28" descr="free-vector-girl-and-boy-clip-art_111591_Girl_And_Boy_clip_art_h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714356"/>
            <a:ext cx="509589" cy="619178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0" y="0"/>
            <a:ext cx="88356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at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museum 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want to go to </a:t>
            </a:r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café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I do not like the lesson.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47" r="19970"/>
          <a:stretch>
            <a:fillRect/>
          </a:stretch>
        </p:blipFill>
        <p:spPr bwMode="auto">
          <a:xfrm rot="16200000">
            <a:off x="4239098" y="1261572"/>
            <a:ext cx="1214446" cy="269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5008" y="1142984"/>
            <a:ext cx="2971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Arial Rounded MT Bold" pitchFamily="34" charset="0"/>
              </a:rPr>
              <a:t>I like the lesson.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072462" y="407194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358082" y="414338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643702" y="414338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929322" y="414338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8072462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358082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643702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000760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429520" y="5357826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6643702" y="542926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000760" y="542926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072462" y="5357826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1142976" y="414338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857356" y="542926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1857356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857356" y="414338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571736" y="542926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571736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2571736" y="414338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428596" y="414338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142976" y="542926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1142976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428596" y="471488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428596" y="542926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28992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d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121442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i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2928934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c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2357430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e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28992" y="178592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464344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o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28992" y="407194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i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28992" y="350043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28992" y="5214950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85984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p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857488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e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43504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t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000496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e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572000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s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58016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a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15008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r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86512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>
                <a:solidFill>
                  <a:schemeClr val="tx1"/>
                </a:solidFill>
              </a:rPr>
              <a:t>i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143504" y="121442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m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000496" y="121442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n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0" y="121442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e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857488" y="121442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c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715008" y="121442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a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143504" y="407194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a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00496" y="407194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b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857488" y="407194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l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142976" y="178592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b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000496" y="2928934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h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407194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r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86512" y="407194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y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857488" y="2357430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f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2357430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c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285984" y="2357430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a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15008" y="2928934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i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572000" y="2928934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e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928934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m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143504" y="350043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s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000496" y="350043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o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572000" y="350043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y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858016" y="350043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p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15008" y="350043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h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286512" y="350043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o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857488" y="5214950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a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000496" y="5214950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k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285984" y="5214950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b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143504" y="464344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l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000496" y="464344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t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572000" y="464344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e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000496" y="178592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’s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285984" y="178592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k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858016" y="2928934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t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429520" y="642918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n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286512" y="2928934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s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715008" y="4071942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r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429520" y="2928934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’s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857488" y="464344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h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857488" y="178592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e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714480" y="1785926"/>
            <a:ext cx="571504" cy="57150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a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22288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itchFamily="34" charset="0"/>
                <a:cs typeface="Aharoni" pitchFamily="2" charset="-79"/>
              </a:rPr>
              <a:t>Asking for Directions </a:t>
            </a:r>
            <a:r>
              <a:rPr lang="ru-RU" dirty="0" smtClean="0">
                <a:latin typeface="Arial Rounded MT Bold" pitchFamily="34" charset="0"/>
                <a:cs typeface="Aharoni" pitchFamily="2" charset="-79"/>
              </a:rPr>
              <a:t/>
            </a:r>
            <a:br>
              <a:rPr lang="ru-RU" dirty="0" smtClean="0">
                <a:latin typeface="Arial Rounded MT Bold" pitchFamily="34" charset="0"/>
                <a:cs typeface="Aharoni" pitchFamily="2" charset="-79"/>
              </a:rPr>
            </a:br>
            <a:r>
              <a:rPr lang="en-US" dirty="0" smtClean="0">
                <a:latin typeface="Arial Rounded MT Bold" pitchFamily="34" charset="0"/>
                <a:cs typeface="Aharoni" pitchFamily="2" charset="-79"/>
              </a:rPr>
              <a:t>and</a:t>
            </a:r>
            <a:br>
              <a:rPr lang="en-US" dirty="0" smtClean="0">
                <a:latin typeface="Arial Rounded MT Bold" pitchFamily="34" charset="0"/>
                <a:cs typeface="Aharoni" pitchFamily="2" charset="-79"/>
              </a:rPr>
            </a:br>
            <a:r>
              <a:rPr lang="en-US" dirty="0" smtClean="0">
                <a:latin typeface="Arial Rounded MT Bold" pitchFamily="34" charset="0"/>
                <a:cs typeface="Aharoni" pitchFamily="2" charset="-79"/>
              </a:rPr>
              <a:t>Giving Directions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endParaRPr lang="en-US" dirty="0"/>
          </a:p>
        </p:txBody>
      </p:sp>
      <p:pic>
        <p:nvPicPr>
          <p:cNvPr id="5" name="Picture 4" descr="Following Directions ClipAr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757"/>
          <a:stretch>
            <a:fillRect/>
          </a:stretch>
        </p:blipFill>
        <p:spPr>
          <a:xfrm>
            <a:off x="571472" y="2000240"/>
            <a:ext cx="8181972" cy="457200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42844" y="3286124"/>
            <a:ext cx="464347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86446" y="3286124"/>
            <a:ext cx="321471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287042" y="1785132"/>
            <a:ext cx="3000396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3285322" y="1785926"/>
            <a:ext cx="3001190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2844" y="4143380"/>
            <a:ext cx="307180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857368" y="5500690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214810" y="4143380"/>
            <a:ext cx="471490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858294" y="5499896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14282" y="2428868"/>
            <a:ext cx="100013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CAFÉ'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00166" y="2428868"/>
            <a:ext cx="114300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BANK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357686" y="4357694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RESTAURANT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357686" y="5357826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LIBRARY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29388" y="435769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BAKER’S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643834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SPORT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714480" y="4286256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BOOK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14282" y="4286256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CINEMA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542926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SCHOOL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85984" y="1571612"/>
            <a:ext cx="228601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SUPERMARKET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072198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POST OFFICE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929586" y="4286256"/>
            <a:ext cx="100013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TOY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2428868"/>
            <a:ext cx="157163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CHEMIST’S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071802" y="857232"/>
            <a:ext cx="1500198" cy="57150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MUSEUM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7" name="Picture 28" descr="free-vector-girl-and-boy-clip-art_111591_Girl_And_Boy_clip_art_h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52" y="3413638"/>
            <a:ext cx="509589" cy="619178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 rot="16200000">
            <a:off x="4204737" y="1153057"/>
            <a:ext cx="2176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PARK ROAD</a:t>
            </a:r>
            <a:endParaRPr lang="ru-RU" sz="32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2000232" y="3429000"/>
            <a:ext cx="2670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GREEN STREET</a:t>
            </a:r>
            <a:endParaRPr lang="ru-RU" sz="32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214282" y="0"/>
            <a:ext cx="36852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is  the  … ? 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072198" y="0"/>
            <a:ext cx="159986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cinema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 office 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museum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toy shop</a:t>
            </a: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bank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library</a:t>
            </a:r>
          </a:p>
        </p:txBody>
      </p:sp>
      <p:pic>
        <p:nvPicPr>
          <p:cNvPr id="34" name="Picture 2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2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2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2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357166"/>
            <a:ext cx="7313613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000" b="1" dirty="0" smtClean="0">
                <a:solidFill>
                  <a:srgbClr val="FF0000"/>
                </a:solidFill>
                <a:latin typeface="Arial Rounded MT Bold" pitchFamily="34" charset="0"/>
                <a:cs typeface="Aharoni" pitchFamily="2" charset="-79"/>
              </a:rPr>
              <a:t>Asking for Direction</a:t>
            </a:r>
            <a:endParaRPr lang="ru-RU" sz="4000" b="1" dirty="0" smtClean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85786" y="1857364"/>
            <a:ext cx="7889875" cy="411480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3600" dirty="0" smtClean="0"/>
              <a:t>Excuse me, is there a … near here?</a:t>
            </a:r>
          </a:p>
          <a:p>
            <a:pPr marL="742950" indent="-742950">
              <a:buNone/>
            </a:pPr>
            <a:r>
              <a:rPr lang="en-US" sz="2800" dirty="0" smtClean="0"/>
              <a:t>       </a:t>
            </a:r>
          </a:p>
          <a:p>
            <a:pPr>
              <a:buNone/>
            </a:pPr>
            <a:r>
              <a:rPr lang="en-US" sz="3600" dirty="0" smtClean="0"/>
              <a:t>Excuse me, do you know where the … is?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Excuse me, how can I get to the …?</a:t>
            </a:r>
          </a:p>
          <a:p>
            <a:pPr>
              <a:buNone/>
            </a:pPr>
            <a:r>
              <a:rPr lang="en-US" sz="3600" dirty="0" smtClean="0"/>
              <a:t>        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>
                <a:latin typeface="Times New Roman" pitchFamily="18" charset="0"/>
              </a:rPr>
              <a:t> </a:t>
            </a:r>
          </a:p>
          <a:p>
            <a:pPr algn="r" eaLnBrk="1" hangingPunct="1">
              <a:buFont typeface="Wingdings" pitchFamily="2" charset="2"/>
              <a:buNone/>
            </a:pPr>
            <a:endParaRPr lang="ru-RU" sz="3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b="1" dirty="0" smtClean="0">
                <a:solidFill>
                  <a:srgbClr val="FF0000"/>
                </a:solidFill>
                <a:latin typeface="Arial Rounded MT Bold" pitchFamily="34" charset="0"/>
                <a:cs typeface="Aharoni" pitchFamily="2" charset="-79"/>
              </a:rPr>
              <a:t>Giving Direction</a:t>
            </a:r>
            <a:endParaRPr lang="ru-RU" sz="4000" b="1" dirty="0" smtClean="0">
              <a:solidFill>
                <a:srgbClr val="FF0000"/>
              </a:solidFill>
              <a:latin typeface="Comic Sans MS" pitchFamily="66" charset="0"/>
              <a:cs typeface="Aharoni" pitchFamily="2" charset="-79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64" y="1071522"/>
            <a:ext cx="8715436" cy="5786478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dirty="0" smtClean="0"/>
              <a:t>Turn left (into Green Street) - </a:t>
            </a:r>
            <a:r>
              <a:rPr lang="ru-RU" sz="2800" dirty="0" smtClean="0"/>
              <a:t>поверните</a:t>
            </a:r>
            <a:r>
              <a:rPr lang="en-US" sz="2800" dirty="0" smtClean="0"/>
              <a:t> </a:t>
            </a:r>
            <a:r>
              <a:rPr lang="ru-RU" sz="2800" dirty="0" smtClean="0"/>
              <a:t>налево</a:t>
            </a:r>
            <a:r>
              <a:rPr lang="en-US" sz="2800" dirty="0" smtClean="0"/>
              <a:t> </a:t>
            </a:r>
            <a:r>
              <a:rPr lang="ru-RU" sz="2800" dirty="0" smtClean="0"/>
              <a:t>(на улицу…)</a:t>
            </a:r>
            <a:endParaRPr lang="en-US" sz="2800" dirty="0" smtClean="0"/>
          </a:p>
          <a:p>
            <a:pPr>
              <a:buNone/>
            </a:pPr>
            <a:r>
              <a:rPr lang="en-US" sz="2800" b="1" dirty="0" smtClean="0"/>
              <a:t>Turn right (into Green Street) </a:t>
            </a:r>
            <a:r>
              <a:rPr lang="en-US" sz="2800" dirty="0" smtClean="0"/>
              <a:t>- </a:t>
            </a:r>
            <a:r>
              <a:rPr lang="ru-RU" sz="2800" dirty="0" smtClean="0"/>
              <a:t>поверните</a:t>
            </a:r>
            <a:r>
              <a:rPr lang="en-US" sz="2800" dirty="0" smtClean="0"/>
              <a:t> </a:t>
            </a:r>
            <a:r>
              <a:rPr lang="ru-RU" sz="2800" dirty="0" smtClean="0"/>
              <a:t>направо (на улицу…)</a:t>
            </a:r>
            <a:endParaRPr lang="en-US" sz="2800" dirty="0" smtClean="0"/>
          </a:p>
          <a:p>
            <a:pPr>
              <a:buNone/>
            </a:pPr>
            <a:r>
              <a:rPr lang="en-US" sz="2800" b="1" dirty="0" smtClean="0"/>
              <a:t>Go straight on </a:t>
            </a:r>
            <a:r>
              <a:rPr lang="en-US" sz="2800" dirty="0" smtClean="0"/>
              <a:t>- </a:t>
            </a:r>
            <a:r>
              <a:rPr lang="ru-RU" sz="2800" dirty="0" smtClean="0"/>
              <a:t>идите прямо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/>
              <a:t>Cross the road</a:t>
            </a:r>
            <a:r>
              <a:rPr lang="en-US" sz="2800" dirty="0" smtClean="0"/>
              <a:t> -</a:t>
            </a:r>
            <a:r>
              <a:rPr lang="ru-RU" sz="2800" dirty="0" smtClean="0"/>
              <a:t> перейдите дорогу</a:t>
            </a:r>
          </a:p>
          <a:p>
            <a:pPr>
              <a:buNone/>
            </a:pPr>
            <a:r>
              <a:rPr lang="en-US" sz="2800" b="1" dirty="0" smtClean="0"/>
              <a:t>Take the first turning on your left </a:t>
            </a:r>
            <a:r>
              <a:rPr lang="ru-RU" sz="2800" dirty="0" smtClean="0"/>
              <a:t>- поверните на первом повороте налево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/>
              <a:t>Take the second turning on your right </a:t>
            </a:r>
            <a:r>
              <a:rPr lang="ru-RU" sz="2800" dirty="0" smtClean="0"/>
              <a:t>- поверните на втором повороте направо</a:t>
            </a:r>
            <a:endParaRPr lang="en-US" sz="2800" dirty="0" smtClean="0"/>
          </a:p>
          <a:p>
            <a:pPr>
              <a:buNone/>
            </a:pPr>
            <a:r>
              <a:rPr lang="en-US" sz="2800" b="1" dirty="0" smtClean="0"/>
              <a:t>Go up the street - </a:t>
            </a:r>
            <a:r>
              <a:rPr lang="ru-RU" sz="2800" dirty="0" smtClean="0"/>
              <a:t>идите вверх по улице</a:t>
            </a:r>
            <a:endParaRPr lang="en-US" sz="2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800" b="1" dirty="0" smtClean="0"/>
              <a:t>Go down the street – </a:t>
            </a:r>
            <a:r>
              <a:rPr lang="ru-RU" dirty="0" smtClean="0"/>
              <a:t>идите вниз по улице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Ð°ÑÑÐ¸Ð½ÐºÐ¸ Ð¿Ð¾ Ð·Ð°Ð¿ÑÐ¾ÑÑ asking and giving directions"/>
          <p:cNvPicPr>
            <a:picLocks noChangeAspect="1" noChangeArrowheads="1"/>
          </p:cNvPicPr>
          <p:nvPr/>
        </p:nvPicPr>
        <p:blipFill>
          <a:blip r:embed="rId2"/>
          <a:srcRect t="33131" r="79688" b="45494"/>
          <a:stretch>
            <a:fillRect/>
          </a:stretch>
        </p:blipFill>
        <p:spPr bwMode="auto">
          <a:xfrm>
            <a:off x="880336" y="4091784"/>
            <a:ext cx="1691400" cy="1551794"/>
          </a:xfrm>
          <a:prstGeom prst="rect">
            <a:avLst/>
          </a:prstGeom>
          <a:noFill/>
        </p:spPr>
      </p:pic>
      <p:pic>
        <p:nvPicPr>
          <p:cNvPr id="6" name="Picture 2" descr="ÐÐ°ÑÑÐ¸Ð½ÐºÐ¸ Ð¿Ð¾ Ð·Ð°Ð¿ÑÐ¾ÑÑ asking and giving directions"/>
          <p:cNvPicPr>
            <a:picLocks noChangeAspect="1" noChangeArrowheads="1"/>
          </p:cNvPicPr>
          <p:nvPr/>
        </p:nvPicPr>
        <p:blipFill>
          <a:blip r:embed="rId2"/>
          <a:srcRect l="19927" t="33131" r="60156" b="45494"/>
          <a:stretch>
            <a:fillRect/>
          </a:stretch>
        </p:blipFill>
        <p:spPr bwMode="auto">
          <a:xfrm>
            <a:off x="3428992" y="4000504"/>
            <a:ext cx="1691400" cy="1617541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328" t="17931" r="70444" b="58552"/>
          <a:stretch>
            <a:fillRect/>
          </a:stretch>
        </p:blipFill>
        <p:spPr bwMode="auto">
          <a:xfrm>
            <a:off x="1071538" y="714356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 l="13923" t="37173" r="68038" b="43586"/>
          <a:stretch>
            <a:fillRect/>
          </a:stretch>
        </p:blipFill>
        <p:spPr bwMode="auto">
          <a:xfrm>
            <a:off x="5357818" y="714356"/>
            <a:ext cx="257176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215074" y="5643578"/>
            <a:ext cx="30718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  <a:ea typeface="+mj-ea"/>
                <a:cs typeface="+mj-cs"/>
              </a:rPr>
              <a:t>Cross the road </a:t>
            </a:r>
            <a:endParaRPr lang="ru-RU" sz="3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24906" y="5715016"/>
            <a:ext cx="16321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  <a:ea typeface="+mj-ea"/>
                <a:cs typeface="+mj-cs"/>
              </a:rPr>
              <a:t>Turn </a:t>
            </a:r>
            <a:r>
              <a:rPr lang="en-US" sz="3200" b="1" dirty="0" smtClean="0">
                <a:solidFill>
                  <a:prstClr val="black"/>
                </a:solidFill>
                <a:ea typeface="+mj-ea"/>
                <a:cs typeface="+mj-cs"/>
              </a:rPr>
              <a:t>left</a:t>
            </a:r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868" y="5715016"/>
            <a:ext cx="18629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ea typeface="+mj-ea"/>
                <a:cs typeface="+mj-cs"/>
              </a:rPr>
              <a:t>Turn right</a:t>
            </a:r>
            <a:endParaRPr lang="ru-RU" sz="3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2500307"/>
            <a:ext cx="30718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  <a:ea typeface="+mj-ea"/>
                <a:cs typeface="+mj-cs"/>
              </a:rPr>
              <a:t>Go straight on</a:t>
            </a:r>
            <a:br>
              <a:rPr lang="en-US" sz="3200" b="1" dirty="0">
                <a:solidFill>
                  <a:prstClr val="black"/>
                </a:solidFill>
                <a:ea typeface="+mj-ea"/>
                <a:cs typeface="+mj-cs"/>
              </a:rPr>
            </a:b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714876" y="2357430"/>
            <a:ext cx="38807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prstClr val="black"/>
                </a:solidFill>
                <a:ea typeface="+mj-ea"/>
                <a:cs typeface="+mj-cs"/>
              </a:rPr>
              <a:t>Take the first turning on your right</a:t>
            </a:r>
            <a:endParaRPr lang="ru-RU" sz="3200" b="1" dirty="0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What do these pictures mean?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56896" y="4143380"/>
            <a:ext cx="1539851" cy="13200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Physical Pause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Hands on hips and turn around,</a:t>
            </a:r>
          </a:p>
          <a:p>
            <a:pPr>
              <a:buNone/>
            </a:pPr>
            <a:r>
              <a:rPr lang="en-US" dirty="0" smtClean="0"/>
              <a:t>Hand up, hands down. </a:t>
            </a:r>
          </a:p>
          <a:p>
            <a:pPr>
              <a:buNone/>
            </a:pPr>
            <a:r>
              <a:rPr lang="en-US" dirty="0" smtClean="0"/>
              <a:t>Look up, look down,</a:t>
            </a:r>
          </a:p>
          <a:p>
            <a:pPr>
              <a:buNone/>
            </a:pPr>
            <a:r>
              <a:rPr lang="en-US" dirty="0" smtClean="0"/>
              <a:t>Turn around and sit down.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42844" y="3286124"/>
            <a:ext cx="464347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86446" y="3286124"/>
            <a:ext cx="321471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428330" y="1928802"/>
            <a:ext cx="2715438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3463917" y="1964521"/>
            <a:ext cx="2644000" cy="7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2844" y="4143380"/>
            <a:ext cx="3071802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857368" y="5500690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214810" y="4143380"/>
            <a:ext cx="4714908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858294" y="5499896"/>
            <a:ext cx="271462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14282" y="2428868"/>
            <a:ext cx="100013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CAFÉ'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00166" y="2428868"/>
            <a:ext cx="114300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BANK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357686" y="4357694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RESTAURANT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357686" y="5357826"/>
            <a:ext cx="1857388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LIBRARY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29388" y="435769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BAKER’S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643834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SPORT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714480" y="4286256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BOOK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14282" y="4286256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CINEMA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5429264"/>
            <a:ext cx="1357322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SCHOOL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285984" y="1571612"/>
            <a:ext cx="228601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SUPERMARKET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072198" y="2214554"/>
            <a:ext cx="135732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POST OFFICE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929586" y="4286256"/>
            <a:ext cx="1000132" cy="92869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TOY SHOP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2428868"/>
            <a:ext cx="1571636" cy="714380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CHEMIST’S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071802" y="857232"/>
            <a:ext cx="1500198" cy="571504"/>
          </a:xfrm>
          <a:prstGeom prst="rect">
            <a:avLst/>
          </a:prstGeom>
          <a:solidFill>
            <a:srgbClr val="8FB4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MUSEUM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28" descr="free-vector-girl-and-boy-clip-art_111591_Girl_And_Boy_clip_art_high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500042"/>
            <a:ext cx="509589" cy="619178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 rot="16200000">
            <a:off x="4133299" y="1938875"/>
            <a:ext cx="2176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PARK ROAD</a:t>
            </a:r>
            <a:endParaRPr lang="ru-RU" sz="32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2000232" y="3429000"/>
            <a:ext cx="2670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200" b="1" dirty="0" smtClean="0"/>
              <a:t>GREEN STREET</a:t>
            </a:r>
            <a:endParaRPr lang="ru-RU" sz="32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214282" y="0"/>
            <a:ext cx="8564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Excuse me, is there a post office near here? </a:t>
            </a:r>
          </a:p>
        </p:txBody>
      </p:sp>
      <p:sp>
        <p:nvSpPr>
          <p:cNvPr id="63" name="Стрелка влево 62"/>
          <p:cNvSpPr/>
          <p:nvPr/>
        </p:nvSpPr>
        <p:spPr>
          <a:xfrm rot="16200000">
            <a:off x="5286380" y="2143116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4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14338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714620"/>
            <a:ext cx="460751" cy="57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Стрелка влево 35"/>
          <p:cNvSpPr/>
          <p:nvPr/>
        </p:nvSpPr>
        <p:spPr>
          <a:xfrm rot="16200000">
            <a:off x="5286380" y="1428736"/>
            <a:ext cx="642942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786446" y="571480"/>
            <a:ext cx="1069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/>
              <a:t>Tony Ann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</TotalTime>
  <Words>555</Words>
  <Application>Microsoft Office PowerPoint</Application>
  <PresentationFormat>Экран (4:3)</PresentationFormat>
  <Paragraphs>210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Asking for Directions/Giving Directions  </vt:lpstr>
      <vt:lpstr>Слайд 2</vt:lpstr>
      <vt:lpstr>Asking for Directions  and Giving Directions  </vt:lpstr>
      <vt:lpstr>Слайд 4</vt:lpstr>
      <vt:lpstr>Asking for Direction</vt:lpstr>
      <vt:lpstr>Giving Direction</vt:lpstr>
      <vt:lpstr>What do these pictures mean?</vt:lpstr>
      <vt:lpstr>Physical Pause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70</cp:revision>
  <dcterms:created xsi:type="dcterms:W3CDTF">2018-12-02T16:16:23Z</dcterms:created>
  <dcterms:modified xsi:type="dcterms:W3CDTF">2019-06-04T03:52:28Z</dcterms:modified>
</cp:coreProperties>
</file>