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sldIdLst>
    <p:sldId id="282" r:id="rId3"/>
    <p:sldId id="257" r:id="rId4"/>
    <p:sldId id="258" r:id="rId5"/>
    <p:sldId id="259" r:id="rId6"/>
    <p:sldId id="265" r:id="rId7"/>
    <p:sldId id="261" r:id="rId8"/>
    <p:sldId id="262" r:id="rId9"/>
    <p:sldId id="266" r:id="rId10"/>
    <p:sldId id="269" r:id="rId11"/>
    <p:sldId id="267" r:id="rId12"/>
    <p:sldId id="268" r:id="rId13"/>
    <p:sldId id="270" r:id="rId14"/>
    <p:sldId id="28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81" r:id="rId23"/>
    <p:sldId id="283" r:id="rId24"/>
    <p:sldId id="27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3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178F-D989-4E9D-B734-12F4E9755E57}" type="datetimeFigureOut">
              <a:rPr lang="ru-RU" smtClean="0"/>
              <a:pPr/>
              <a:t>28.12.2024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440D0F4-F956-4666-9E2F-4DBF2ED67F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178F-D989-4E9D-B734-12F4E9755E57}" type="datetimeFigureOut">
              <a:rPr lang="ru-RU" smtClean="0"/>
              <a:pPr/>
              <a:t>28.12.2024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0D0F4-F956-4666-9E2F-4DBF2ED67F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178F-D989-4E9D-B734-12F4E9755E57}" type="datetimeFigureOut">
              <a:rPr lang="ru-RU" smtClean="0"/>
              <a:pPr/>
              <a:t>28.12.2024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0D0F4-F956-4666-9E2F-4DBF2ED67F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1474E0-A520-4E2B-9344-E5CEC8D9F2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178F-D989-4E9D-B734-12F4E9755E57}" type="datetimeFigureOut">
              <a:rPr lang="ru-RU" smtClean="0"/>
              <a:pPr/>
              <a:t>28.12.2024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0D0F4-F956-4666-9E2F-4DBF2ED67F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178F-D989-4E9D-B734-12F4E9755E57}" type="datetimeFigureOut">
              <a:rPr lang="ru-RU" smtClean="0"/>
              <a:pPr/>
              <a:t>28.12.2024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0D0F4-F956-4666-9E2F-4DBF2ED67F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178F-D989-4E9D-B734-12F4E9755E57}" type="datetimeFigureOut">
              <a:rPr lang="ru-RU" smtClean="0"/>
              <a:pPr/>
              <a:t>28.12.2024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0D0F4-F956-4666-9E2F-4DBF2ED67F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178F-D989-4E9D-B734-12F4E9755E57}" type="datetimeFigureOut">
              <a:rPr lang="ru-RU" smtClean="0"/>
              <a:pPr/>
              <a:t>28.12.2024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0D0F4-F956-4666-9E2F-4DBF2ED67F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178F-D989-4E9D-B734-12F4E9755E57}" type="datetimeFigureOut">
              <a:rPr lang="ru-RU" smtClean="0"/>
              <a:pPr/>
              <a:t>28.12.2024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0D0F4-F956-4666-9E2F-4DBF2ED67F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178F-D989-4E9D-B734-12F4E9755E57}" type="datetimeFigureOut">
              <a:rPr lang="ru-RU" smtClean="0"/>
              <a:pPr/>
              <a:t>28.12.2024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0D0F4-F956-4666-9E2F-4DBF2ED67F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178F-D989-4E9D-B734-12F4E9755E57}" type="datetimeFigureOut">
              <a:rPr lang="ru-RU" smtClean="0"/>
              <a:pPr/>
              <a:t>28.12.2024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0D0F4-F956-4666-9E2F-4DBF2ED67F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121178F-D989-4E9D-B734-12F4E9755E57}" type="datetimeFigureOut">
              <a:rPr lang="ru-RU" smtClean="0"/>
              <a:pPr/>
              <a:t>28.12.2024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440D0F4-F956-4666-9E2F-4DBF2ED67F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178F-D989-4E9D-B734-12F4E9755E57}" type="datetimeFigureOut">
              <a:rPr lang="ru-RU" smtClean="0"/>
              <a:pPr/>
              <a:t>28.12.2024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0D0F4-F956-4666-9E2F-4DBF2ED67F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178F-D989-4E9D-B734-12F4E9755E57}" type="datetimeFigureOut">
              <a:rPr lang="ru-RU" smtClean="0"/>
              <a:pPr/>
              <a:t>28.12.2024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0D0F4-F956-4666-9E2F-4DBF2ED67F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178F-D989-4E9D-B734-12F4E9755E57}" type="datetimeFigureOut">
              <a:rPr lang="ru-RU" smtClean="0"/>
              <a:pPr/>
              <a:t>28.12.2024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0D0F4-F956-4666-9E2F-4DBF2ED67F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178F-D989-4E9D-B734-12F4E9755E57}" type="datetimeFigureOut">
              <a:rPr lang="ru-RU" smtClean="0"/>
              <a:pPr/>
              <a:t>28.12.2024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0D0F4-F956-4666-9E2F-4DBF2ED67F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178F-D989-4E9D-B734-12F4E9755E57}" type="datetimeFigureOut">
              <a:rPr lang="ru-RU" smtClean="0"/>
              <a:pPr/>
              <a:t>28.12.2024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0D0F4-F956-4666-9E2F-4DBF2ED67F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178F-D989-4E9D-B734-12F4E9755E57}" type="datetimeFigureOut">
              <a:rPr lang="ru-RU" smtClean="0"/>
              <a:pPr/>
              <a:t>28.12.2024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0D0F4-F956-4666-9E2F-4DBF2ED67F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0D0F4-F956-4666-9E2F-4DBF2ED67F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178F-D989-4E9D-B734-12F4E9755E57}" type="datetimeFigureOut">
              <a:rPr lang="ru-RU" smtClean="0"/>
              <a:pPr/>
              <a:t>28.12.2024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178F-D989-4E9D-B734-12F4E9755E57}" type="datetimeFigureOut">
              <a:rPr lang="ru-RU" smtClean="0"/>
              <a:pPr/>
              <a:t>28.12.2024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0D0F4-F956-4666-9E2F-4DBF2ED67F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178F-D989-4E9D-B734-12F4E9755E57}" type="datetimeFigureOut">
              <a:rPr lang="ru-RU" smtClean="0"/>
              <a:pPr/>
              <a:t>28.12.2024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0D0F4-F956-4666-9E2F-4DBF2ED67F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121178F-D989-4E9D-B734-12F4E9755E57}" type="datetimeFigureOut">
              <a:rPr lang="ru-RU" smtClean="0"/>
              <a:pPr/>
              <a:t>28.12.2024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440D0F4-F956-4666-9E2F-4DBF2ED67F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178F-D989-4E9D-B734-12F4E9755E57}" type="datetimeFigureOut">
              <a:rPr lang="ru-RU" smtClean="0"/>
              <a:pPr/>
              <a:t>28.12.2024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440D0F4-F956-4666-9E2F-4DBF2ED67F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121178F-D989-4E9D-B734-12F4E9755E57}" type="datetimeFigureOut">
              <a:rPr lang="ru-RU" smtClean="0"/>
              <a:pPr/>
              <a:t>28.12.2024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440D0F4-F956-4666-9E2F-4DBF2ED67F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1178F-D989-4E9D-B734-12F4E9755E57}" type="datetimeFigureOut">
              <a:rPr lang="ru-RU" smtClean="0"/>
              <a:pPr/>
              <a:t>28.12.2024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40D0F4-F956-4666-9E2F-4DBF2ED67FC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E:\&#1060;&#1083;&#1103;&#1075;&#1080;&#1085;&#1072;\&#1076;&#1086;&#1082;&#1091;&#1084;&#1077;&#1085;&#1090;&#1099;\&#1042;&#1054;&#1049;&#1053;&#1040;\Konstantin_Mihajlovich_Simonov_-_ZHdi_menya_CHtenieavtora_1945_god._(xMusic.me).mp3" TargetMode="External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E:\&#1060;&#1083;&#1103;&#1075;&#1080;&#1085;&#1072;\&#1076;&#1086;&#1082;&#1091;&#1084;&#1077;&#1085;&#1090;&#1099;\&#1042;&#1054;&#1049;&#1053;&#1040;\&#1055;&#1077;&#1089;&#1085;&#1080;%20&#1074;&#1086;&#1077;&#1085;&#1085;&#1099;&#1093;%20&#1083;&#1077;&#1090;%20-%20&#1042;%20&#1083;&#1077;&#1089;&#1091;%20&#1087;&#1088;&#1080;&#1092;&#1088;&#1086;&#1085;&#1090;&#1086;&#1074;&#1086;&#1084;.mp3" TargetMode="External"/><Relationship Id="rId1" Type="http://schemas.openxmlformats.org/officeDocument/2006/relationships/video" Target="file:///G:\&#1091;&#1088;&#1086;&#1082;%20&#1080;&#1089;&#1090;&#1086;&#1088;&#1080;&#1080;\&#1090;&#1077;&#1084;&#1085;&#1072;&#1103;%20&#1085;&#1086;&#1095;&#1100;%20&#1080;&#1079;%20&#1082;&#1080;&#1085;&#1086;&#1092;&#1080;&#1083;&#1100;&#1084;&#1072;.avi" TargetMode="Externa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http://monetnii.ru/MTrOtlA.jpg" TargetMode="External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http://mondvor.narod.ru/MDobTrA.jpg" TargetMode="External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60;&#1083;&#1103;&#1075;&#1080;&#1085;&#1072;\&#1076;&#1086;&#1082;&#1091;&#1084;&#1077;&#1085;&#1090;&#1099;\&#1042;&#1054;&#1049;&#1053;&#1040;\V._M._Molotov_-_Rech_22_iyunya_1941_g._(iPlayer.fm).mp3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May9MasterSlaidPrew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974632"/>
          </a:xfrm>
        </p:spPr>
      </p:pic>
      <p:sp>
        <p:nvSpPr>
          <p:cNvPr id="5" name="Прямоугольник 4"/>
          <p:cNvSpPr/>
          <p:nvPr/>
        </p:nvSpPr>
        <p:spPr>
          <a:xfrm>
            <a:off x="1835696" y="1196752"/>
            <a:ext cx="59046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 w="11430"/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ТЫЛ ТОЖЕ КОВАЛ ПОБЕДУ</a:t>
            </a:r>
            <a:endParaRPr lang="ru-RU" sz="4800" b="1" dirty="0">
              <a:ln w="11430"/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tyl_vov2.jpg"/>
          <p:cNvPicPr>
            <a:picLocks noChangeAspect="1"/>
          </p:cNvPicPr>
          <p:nvPr/>
        </p:nvPicPr>
        <p:blipFill>
          <a:blip r:embed="rId3" cstate="print"/>
          <a:srcRect l="6384" t="2926" r="6371" b="3452"/>
          <a:stretch>
            <a:fillRect/>
          </a:stretch>
        </p:blipFill>
        <p:spPr>
          <a:xfrm>
            <a:off x="467544" y="2924944"/>
            <a:ext cx="3692660" cy="2882077"/>
          </a:xfrm>
          <a:prstGeom prst="rect">
            <a:avLst/>
          </a:prstGeom>
        </p:spPr>
      </p:pic>
      <p:sp>
        <p:nvSpPr>
          <p:cNvPr id="7" name="Подзаголовок 2"/>
          <p:cNvSpPr txBox="1">
            <a:spLocks/>
          </p:cNvSpPr>
          <p:nvPr/>
        </p:nvSpPr>
        <p:spPr>
          <a:xfrm>
            <a:off x="4427984" y="4005064"/>
            <a:ext cx="4536504" cy="1512168"/>
          </a:xfrm>
          <a:prstGeom prst="rect">
            <a:avLst/>
          </a:prstGeom>
        </p:spPr>
        <p:txBody>
          <a:bodyPr>
            <a:normAutofit fontScale="55000" lnSpcReduction="20000"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0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        Автор</a:t>
            </a:r>
            <a:r>
              <a:rPr kumimoji="0" lang="ru-RU" sz="3200" b="0" i="0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: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студентка гр.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ПК-22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        специальность «Повар, кондитер»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3200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Полуяктова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Елизавета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0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        Руководитель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: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Флягина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Ирина 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        Владимировна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571612"/>
            <a:ext cx="8229600" cy="1219200"/>
          </a:xfrm>
        </p:spPr>
        <p:txBody>
          <a:bodyPr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Неимоверное напряжение сил</a:t>
            </a:r>
            <a:b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крестьянства </a:t>
            </a:r>
            <a:b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позволило обеспечить армию</a:t>
            </a:r>
            <a:b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продовольствием, а военную</a:t>
            </a:r>
            <a:b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промышленность — сырьем. </a:t>
            </a:r>
            <a:b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479910"/>
            <a:ext cx="2604828" cy="3848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ello_html_mbe8fef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39552" y="2636912"/>
            <a:ext cx="5171560" cy="3878670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8305800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 </a:t>
            </a:r>
            <a:r>
              <a:rPr lang="ru-RU" sz="4800" b="1" dirty="0"/>
              <a:t>Труженики села</a:t>
            </a:r>
            <a:r>
              <a:rPr lang="ru-RU" sz="5400" b="1" dirty="0"/>
              <a:t>- фронту!</a:t>
            </a:r>
          </a:p>
        </p:txBody>
      </p:sp>
      <p:sp>
        <p:nvSpPr>
          <p:cNvPr id="30722" name="Rectangle 1028"/>
          <p:cNvSpPr>
            <a:spLocks noGrp="1" noChangeArrowheads="1"/>
          </p:cNvSpPr>
          <p:nvPr>
            <p:ph type="body" sz="half" idx="2"/>
          </p:nvPr>
        </p:nvSpPr>
        <p:spPr>
          <a:xfrm>
            <a:off x="4419600" y="1981200"/>
            <a:ext cx="4572000" cy="4114800"/>
          </a:xfrm>
        </p:spPr>
        <p:txBody>
          <a:bodyPr/>
          <a:lstStyle/>
          <a:p>
            <a:pPr marL="0" indent="0" algn="ctr">
              <a:lnSpc>
                <a:spcPct val="90000"/>
              </a:lnSpc>
              <a:buFont typeface="Wingdings" pitchFamily="2" charset="2"/>
              <a:buNone/>
            </a:pPr>
            <a:r>
              <a:rPr lang="ru-RU" b="1" smtClean="0">
                <a:solidFill>
                  <a:schemeClr val="tx2"/>
                </a:solidFill>
              </a:rPr>
              <a:t>80%  всей рабочей силы в деревне составили –</a:t>
            </a:r>
            <a:r>
              <a:rPr lang="ru-RU" smtClean="0">
                <a:solidFill>
                  <a:schemeClr val="tx2"/>
                </a:solidFill>
              </a:rPr>
              <a:t> </a:t>
            </a:r>
            <a:r>
              <a:rPr lang="ru-RU" b="1" smtClean="0">
                <a:solidFill>
                  <a:schemeClr val="tx2"/>
                </a:solidFill>
              </a:rPr>
              <a:t>женщины, старики и дети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endParaRPr lang="ru-RU" b="1" smtClean="0">
              <a:solidFill>
                <a:schemeClr val="tx2"/>
              </a:solidFill>
            </a:endParaRPr>
          </a:p>
          <a:p>
            <a:pPr marL="0" indent="0" algn="ctr">
              <a:lnSpc>
                <a:spcPct val="90000"/>
              </a:lnSpc>
              <a:buFont typeface="Wingdings" pitchFamily="2" charset="2"/>
              <a:buNone/>
            </a:pPr>
            <a:r>
              <a:rPr lang="ru-RU" b="1" smtClean="0">
                <a:solidFill>
                  <a:schemeClr val="tx2"/>
                </a:solidFill>
              </a:rPr>
              <a:t>За 1941-1944 гг. колхозы и совхозы дали стране </a:t>
            </a:r>
          </a:p>
          <a:p>
            <a:pPr marL="0" indent="0"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4800" b="1" smtClean="0">
                <a:solidFill>
                  <a:schemeClr val="tx2"/>
                </a:solidFill>
              </a:rPr>
              <a:t>4,3 миллиарда пудов  зерна</a:t>
            </a:r>
          </a:p>
        </p:txBody>
      </p:sp>
      <p:pic>
        <p:nvPicPr>
          <p:cNvPr id="30723" name="Picture 1031" descr="IMG_1735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2400" y="1828800"/>
            <a:ext cx="3962400" cy="4343400"/>
          </a:xfrm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576064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Война и дети..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Содержимое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73340" y="3717033"/>
            <a:ext cx="3936438" cy="2952328"/>
          </a:xfrm>
        </p:spPr>
      </p:pic>
      <p:pic>
        <p:nvPicPr>
          <p:cNvPr id="31747" name="Picture 2" descr="C:\Documents and Settings\Администратор\Рабочий стол\Командина\ф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3573016"/>
            <a:ext cx="3743201" cy="292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51520" y="692696"/>
            <a:ext cx="856895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	Трудно представить что-то более несовместимое. Война разом оборвала их звонкие песни. Черной молнией пронеслась она по пионерским лагерям, дачам, дворам и околицам . </a:t>
            </a:r>
          </a:p>
          <a:p>
            <a:pPr fontAlgn="base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Затрубили тревожно горны: «Война!» Уходили на фронт отцы, старшие братья. Рвались и мальчишки в бой, осаждая военкоматы. От мирных, привычных забот не осталось и следа. Срочно перестраивали работу заводы, фабрики, колхозы, все учреждения. «Все для фронта! Все для победы!» - этот лозунг военного времени требовал огромной работы, полной отдачи сил от каждого.</a:t>
            </a:r>
          </a:p>
          <a:p>
            <a:pPr fontAlgn="base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напряженной борьбе за хлеб первого военного года активное участие приняли тысячи детей...</a:t>
            </a:r>
          </a:p>
          <a:p>
            <a:pPr fontAlgn="base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Несмотря на тяжелые условия, в которых жили дети: голод, холод им приходилось вставать чуть свет, идти помогать своим мамам, сестрам, бабушкам, дедушкам, они, дети, понимали, что без их помощи в тылу просто не обойтись. Трудно представить, что дети такие же, как мы, совершили такой подвиг.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220072" y="4462942"/>
            <a:ext cx="3240360" cy="2138685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9552" y="332656"/>
            <a:ext cx="7924800" cy="620688"/>
          </a:xfrm>
        </p:spPr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dirty="0" smtClean="0"/>
              <a:t>Мой прадедушка –труженик тыла</a:t>
            </a:r>
            <a:endParaRPr lang="ru-RU" sz="3600" b="1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51520" y="1025352"/>
            <a:ext cx="8208912" cy="5832648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6400" spc="0" dirty="0" smtClean="0">
                <a:latin typeface="Times New Roman" pitchFamily="18" charset="0"/>
                <a:cs typeface="Times New Roman" pitchFamily="18" charset="0"/>
              </a:rPr>
              <a:t>Мой прадедушка </a:t>
            </a:r>
            <a:r>
              <a:rPr lang="ru-RU" sz="6400" b="1" spc="0" dirty="0" smtClean="0">
                <a:latin typeface="Times New Roman" pitchFamily="18" charset="0"/>
                <a:cs typeface="Times New Roman" pitchFamily="18" charset="0"/>
              </a:rPr>
              <a:t>Попов Владимир Николаевич </a:t>
            </a:r>
            <a:r>
              <a:rPr lang="ru-RU" sz="6400" spc="0" dirty="0" smtClean="0">
                <a:latin typeface="Times New Roman" pitchFamily="18" charset="0"/>
                <a:cs typeface="Times New Roman" pitchFamily="18" charset="0"/>
              </a:rPr>
              <a:t>родился в далеком 1931 году, в Великом Устюге. В семье рабочих,  всю жизнь его родители занимались сельским хозяйством.  Мой прадед часто вспоминает эти тяжелые годы во время войны.</a:t>
            </a:r>
          </a:p>
          <a:p>
            <a:pPr algn="just"/>
            <a:r>
              <a:rPr lang="ru-RU" sz="6400" spc="0" dirty="0" smtClean="0">
                <a:latin typeface="Times New Roman" pitchFamily="18" charset="0"/>
                <a:cs typeface="Times New Roman" pitchFamily="18" charset="0"/>
              </a:rPr>
              <a:t> Вот что он рассказывал:«</a:t>
            </a:r>
            <a:r>
              <a:rPr lang="ru-RU" sz="6400" i="1" spc="0" dirty="0" smtClean="0">
                <a:latin typeface="Times New Roman" pitchFamily="18" charset="0"/>
                <a:cs typeface="Times New Roman" pitchFamily="18" charset="0"/>
              </a:rPr>
              <a:t>Наше детство пришлось на страшное время войны, когда брата и отца забрали на фронт, я сразу как-то внутренне возмужал. Нет, я не вырос, не окреп физически, совсем нет! Но в характере что-то изменилось. Все мы, пацаны, вдруг поняли: детство ушло, мы теперь мужики»</a:t>
            </a:r>
          </a:p>
          <a:p>
            <a:pPr algn="just" fontAlgn="base"/>
            <a:r>
              <a:rPr lang="ru-RU" sz="6400" spc="0" dirty="0" smtClean="0">
                <a:latin typeface="Times New Roman" pitchFamily="18" charset="0"/>
                <a:cs typeface="Times New Roman" pitchFamily="18" charset="0"/>
              </a:rPr>
              <a:t>И стал мой прадедушка в 1942 году в свои 11 лет работать в колхозе. Работал на всех колхозных работах: топил печи в овощехранилище, ездил за сеном для лошадей, кормил и поил лошадей, выдавал и сушил сбрую, ездил за дровами для столовой, гаража и пекарни. Домой приходил уставшим, спал и ел мало, а ранним утром снова на работу. Не в счет были ни голод, ни холод, ни жара. Он вспоминает, как сами мастерили обувь – лапти из соломы, которых хватало лишь на день. Ноги почти все время были в холоде. Помнит, как собирали в поле колоски, а мама лепешки пекла, ели замороженную картошку. </a:t>
            </a:r>
          </a:p>
          <a:p>
            <a:pPr algn="just" fontAlgn="base">
              <a:lnSpc>
                <a:spcPct val="120000"/>
              </a:lnSpc>
              <a:spcBef>
                <a:spcPts val="0"/>
              </a:spcBef>
            </a:pPr>
            <a:r>
              <a:rPr lang="ru-RU" sz="6400" spc="0" dirty="0" smtClean="0">
                <a:latin typeface="Times New Roman" pitchFamily="18" charset="0"/>
                <a:cs typeface="Times New Roman" pitchFamily="18" charset="0"/>
              </a:rPr>
              <a:t>Очень хорошо запомнил </a:t>
            </a:r>
            <a:r>
              <a:rPr lang="ru-RU" sz="6400" b="1" spc="0" dirty="0" smtClean="0">
                <a:latin typeface="Times New Roman" pitchFamily="18" charset="0"/>
                <a:cs typeface="Times New Roman" pitchFamily="18" charset="0"/>
              </a:rPr>
              <a:t>9 мая 1945года</a:t>
            </a:r>
            <a:r>
              <a:rPr lang="ru-RU" sz="6400" spc="0" dirty="0" smtClean="0">
                <a:latin typeface="Times New Roman" pitchFamily="18" charset="0"/>
                <a:cs typeface="Times New Roman" pitchFamily="18" charset="0"/>
              </a:rPr>
              <a:t>. В этот день прадедушка собирался с бригадой в лес  на заготовку дров, но увидели, что очень быстро  скачет всадник на лошади. </a:t>
            </a:r>
          </a:p>
          <a:p>
            <a:pPr algn="just" fontAlgn="base">
              <a:lnSpc>
                <a:spcPct val="120000"/>
              </a:lnSpc>
              <a:spcBef>
                <a:spcPts val="0"/>
              </a:spcBef>
            </a:pPr>
            <a:r>
              <a:rPr lang="ru-RU" sz="6400" spc="0" dirty="0" smtClean="0">
                <a:latin typeface="Times New Roman" pitchFamily="18" charset="0"/>
                <a:cs typeface="Times New Roman" pitchFamily="18" charset="0"/>
              </a:rPr>
              <a:t>Это был гонец, который  сообщил об окончании войны.</a:t>
            </a:r>
          </a:p>
          <a:p>
            <a:pPr algn="just" fontAlgn="base">
              <a:lnSpc>
                <a:spcPct val="120000"/>
              </a:lnSpc>
            </a:pPr>
            <a:r>
              <a:rPr lang="ru-RU" sz="6400" spc="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fontAlgn="base">
              <a:lnSpc>
                <a:spcPct val="120000"/>
              </a:lnSpc>
            </a:pPr>
            <a:r>
              <a:rPr lang="ru-RU" sz="6400" spc="0" dirty="0" smtClean="0">
                <a:latin typeface="Times New Roman" pitchFamily="18" charset="0"/>
                <a:cs typeface="Times New Roman" pitchFamily="18" charset="0"/>
              </a:rPr>
              <a:t>Все работающие побежали   на митинг, </a:t>
            </a:r>
          </a:p>
          <a:p>
            <a:pPr algn="just" fontAlgn="base">
              <a:lnSpc>
                <a:spcPct val="120000"/>
              </a:lnSpc>
            </a:pPr>
            <a:r>
              <a:rPr lang="ru-RU" sz="6400" spc="0" dirty="0" smtClean="0">
                <a:latin typeface="Times New Roman" pitchFamily="18" charset="0"/>
                <a:cs typeface="Times New Roman" pitchFamily="18" charset="0"/>
              </a:rPr>
              <a:t>и к большой радости -  в этот день был выходной!</a:t>
            </a:r>
          </a:p>
          <a:p>
            <a:pPr fontAlgn="base"/>
            <a:endParaRPr lang="ru-RU" sz="6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6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6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/>
              <a:t>И.В. Курчатов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628775"/>
            <a:ext cx="4824412" cy="4525963"/>
          </a:xfrm>
        </p:spPr>
        <p:txBody>
          <a:bodyPr/>
          <a:lstStyle/>
          <a:p>
            <a:pPr algn="ctr"/>
            <a:r>
              <a:rPr lang="ru-RU" smtClean="0"/>
              <a:t>Разработка ядерного оружия.</a:t>
            </a:r>
          </a:p>
        </p:txBody>
      </p:sp>
      <p:pic>
        <p:nvPicPr>
          <p:cNvPr id="11268" name="Picture 4" descr="68f2c5bd47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9700" y="1557338"/>
            <a:ext cx="35941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5" descr="vie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2781300"/>
            <a:ext cx="4746625" cy="357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Константин Симонов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4000" y="1844675"/>
            <a:ext cx="5181600" cy="47529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i="1" smtClean="0"/>
              <a:t>Жди меня, и я вернусь, </a:t>
            </a:r>
            <a:br>
              <a:rPr lang="ru-RU" sz="2400" i="1" smtClean="0"/>
            </a:br>
            <a:r>
              <a:rPr lang="ru-RU" sz="2400" i="1" smtClean="0"/>
              <a:t>Только очень жди.</a:t>
            </a:r>
            <a:br>
              <a:rPr lang="ru-RU" sz="2400" i="1" smtClean="0"/>
            </a:br>
            <a:r>
              <a:rPr lang="ru-RU" sz="2400" i="1" smtClean="0"/>
              <a:t>Жди, когда наводят грусть</a:t>
            </a:r>
            <a:br>
              <a:rPr lang="ru-RU" sz="2400" i="1" smtClean="0"/>
            </a:br>
            <a:r>
              <a:rPr lang="ru-RU" sz="2400" i="1" smtClean="0"/>
              <a:t>Желтые дожди, </a:t>
            </a:r>
            <a:br>
              <a:rPr lang="ru-RU" sz="2400" i="1" smtClean="0"/>
            </a:br>
            <a:r>
              <a:rPr lang="ru-RU" sz="2400" i="1" smtClean="0"/>
              <a:t>Жди, когда снега метут, </a:t>
            </a:r>
            <a:br>
              <a:rPr lang="ru-RU" sz="2400" i="1" smtClean="0"/>
            </a:br>
            <a:r>
              <a:rPr lang="ru-RU" sz="2400" i="1" smtClean="0"/>
              <a:t>Жди, когда жара, </a:t>
            </a:r>
            <a:br>
              <a:rPr lang="ru-RU" sz="2400" i="1" smtClean="0"/>
            </a:br>
            <a:r>
              <a:rPr lang="ru-RU" sz="2400" i="1" smtClean="0"/>
              <a:t>Жди, когда других не ждут,</a:t>
            </a:r>
            <a:br>
              <a:rPr lang="ru-RU" sz="2400" i="1" smtClean="0"/>
            </a:br>
            <a:r>
              <a:rPr lang="ru-RU" sz="2400" i="1" smtClean="0"/>
              <a:t>Позабыв вчера.</a:t>
            </a:r>
            <a:br>
              <a:rPr lang="ru-RU" sz="2400" i="1" smtClean="0"/>
            </a:br>
            <a:r>
              <a:rPr lang="ru-RU" sz="2400" i="1" smtClean="0"/>
              <a:t>Жди, когда из дальних мест</a:t>
            </a:r>
            <a:br>
              <a:rPr lang="ru-RU" sz="2400" i="1" smtClean="0"/>
            </a:br>
            <a:r>
              <a:rPr lang="ru-RU" sz="2400" i="1" smtClean="0"/>
              <a:t>Писем не придет,</a:t>
            </a:r>
            <a:br>
              <a:rPr lang="ru-RU" sz="2400" i="1" smtClean="0"/>
            </a:br>
            <a:r>
              <a:rPr lang="ru-RU" sz="2400" i="1" smtClean="0"/>
              <a:t>Жди, когда уж надоест</a:t>
            </a:r>
            <a:br>
              <a:rPr lang="ru-RU" sz="2400" i="1" smtClean="0"/>
            </a:br>
            <a:r>
              <a:rPr lang="ru-RU" sz="2400" i="1" smtClean="0"/>
              <a:t>Всем, кто вместе ждет. </a:t>
            </a:r>
            <a:br>
              <a:rPr lang="ru-RU" sz="2400" i="1" smtClean="0"/>
            </a:br>
            <a:r>
              <a:rPr lang="ru-RU" sz="2400" i="1" smtClean="0"/>
              <a:t/>
            </a:r>
            <a:br>
              <a:rPr lang="ru-RU" sz="2400" i="1" smtClean="0"/>
            </a:br>
            <a:r>
              <a:rPr lang="ru-RU" sz="2400" i="1" smtClean="0"/>
              <a:t/>
            </a:r>
            <a:br>
              <a:rPr lang="ru-RU" sz="2400" i="1" smtClean="0"/>
            </a:br>
            <a:endParaRPr lang="ru-RU" sz="2400" b="1" smtClean="0"/>
          </a:p>
        </p:txBody>
      </p:sp>
      <p:pic>
        <p:nvPicPr>
          <p:cNvPr id="13316" name="Picture 4" descr="си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1000108"/>
            <a:ext cx="2522537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6" descr="72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4643446"/>
            <a:ext cx="276524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Konstantin_Mihajlovich_Simonov_-_ZHdi_menya_CHtenieavtora_1945_god._(xMusic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5364088" y="141277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055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2832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/>
              <a:t>Лирическая песня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3" y="1196752"/>
            <a:ext cx="4320480" cy="5445125"/>
          </a:xfrm>
        </p:spPr>
        <p:txBody>
          <a:bodyPr>
            <a:normAutofit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Самым любим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жанром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годы войны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стала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лирическая песня.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Такие песни, как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Темная ночь»,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лесу прифронтовом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Катюша», «Огонек», «Землянка»,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«Скромненький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синий платок» и, конечно же, «Священная война»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Александрова были любимыми песнями.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8" name="Picture 4" descr="7455ae3e057f27330b3e5c01f143aec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4581128"/>
            <a:ext cx="2478087" cy="185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темная ночь из кинофильма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980728"/>
            <a:ext cx="4261531" cy="3357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Песни военных лет - В лесу прифронтовом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7308304" y="54868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943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  <p:audio>
              <p:cMediaNode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981075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Изобразительное искусство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81075"/>
            <a:ext cx="8229600" cy="935038"/>
          </a:xfrm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ru-RU" smtClean="0"/>
              <a:t>Изобразительное искусство в основном было представлено плакатами и карикатурами.</a:t>
            </a:r>
          </a:p>
        </p:txBody>
      </p:sp>
      <p:pic>
        <p:nvPicPr>
          <p:cNvPr id="28676" name="Picture 4" descr="194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1924050"/>
            <a:ext cx="3362325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6" descr="0_23288_b211a549_X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0325" y="1966913"/>
            <a:ext cx="3409950" cy="470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tyl_v_gody_voyny_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404664"/>
            <a:ext cx="8232915" cy="6174686"/>
          </a:xfrm>
          <a:prstGeom prst="rect">
            <a:avLst/>
          </a:prstGeom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968152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Медаль </a:t>
            </a:r>
            <a:r>
              <a:rPr lang="ru-RU" b="1" dirty="0"/>
              <a:t>«За трудовое  отличие»</a:t>
            </a:r>
          </a:p>
        </p:txBody>
      </p:sp>
      <p:sp>
        <p:nvSpPr>
          <p:cNvPr id="41986" name="Rectangle 1027"/>
          <p:cNvSpPr>
            <a:spLocks noGrp="1" noChangeArrowheads="1"/>
          </p:cNvSpPr>
          <p:nvPr>
            <p:ph type="clipArt" sz="half" idx="1"/>
          </p:nvPr>
        </p:nvSpPr>
        <p:spPr>
          <a:xfrm>
            <a:off x="685800" y="1981200"/>
            <a:ext cx="2667000" cy="4114800"/>
          </a:xfrm>
        </p:spPr>
      </p:sp>
      <p:sp>
        <p:nvSpPr>
          <p:cNvPr id="25604" name="Rectangle 1028"/>
          <p:cNvSpPr>
            <a:spLocks noGrp="1" noChangeArrowheads="1"/>
          </p:cNvSpPr>
          <p:nvPr>
            <p:ph type="body" sz="half" idx="2"/>
          </p:nvPr>
        </p:nvSpPr>
        <p:spPr>
          <a:xfrm>
            <a:off x="3571868" y="1857364"/>
            <a:ext cx="5257800" cy="4572000"/>
          </a:xfrm>
        </p:spPr>
        <p:txBody>
          <a:bodyPr>
            <a:normAutofit lnSpcReduction="10000"/>
          </a:bodyPr>
          <a:lstStyle/>
          <a:p>
            <a:pPr marL="548640" indent="-411480" fontAlgn="auto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19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Первый Указ Президиума Верховного Совета СССР о награждении медалью </a:t>
            </a:r>
          </a:p>
          <a:p>
            <a:pPr marL="548640" indent="-411480" fontAlgn="auto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ru-RU" sz="19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9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"За трудовое отличие</a:t>
            </a:r>
            <a:r>
              <a:rPr lang="ru-RU" sz="19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" был </a:t>
            </a:r>
            <a:r>
              <a:rPr lang="ru-RU" sz="19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подписан </a:t>
            </a:r>
          </a:p>
          <a:p>
            <a:pPr marL="548640" indent="-411480" fontAlgn="auto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ru-RU" sz="19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15 января 1939 года </a:t>
            </a:r>
          </a:p>
          <a:p>
            <a:pPr marL="548640" indent="-411480" fontAlgn="auto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endParaRPr lang="ru-RU" sz="19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48640" indent="-411480" fontAlgn="auto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19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годы Великой Отечественной войны медалью было награждено </a:t>
            </a:r>
            <a:endParaRPr lang="en-US" sz="19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48640" indent="-411480" fontAlgn="auto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en-US" sz="19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9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более</a:t>
            </a:r>
            <a:r>
              <a:rPr lang="en-US" sz="19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44 тысяч человек </a:t>
            </a:r>
          </a:p>
          <a:p>
            <a:pPr marL="548640" indent="-411480" fontAlgn="auto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endParaRPr lang="ru-RU" sz="19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48640" indent="-411480" fontAlgn="auto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19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Награждено 2.146.400 </a:t>
            </a:r>
            <a:r>
              <a:rPr lang="ru-RU" sz="19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человек </a:t>
            </a:r>
          </a:p>
          <a:p>
            <a:pPr marL="548640" indent="-411480" fontAlgn="auto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sz="19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48640" indent="-411480" algn="ctr" fontAlgn="auto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endParaRPr lang="ru-RU" sz="2400" dirty="0">
              <a:solidFill>
                <a:schemeClr val="bg1"/>
              </a:solidFill>
            </a:endParaRPr>
          </a:p>
          <a:p>
            <a:pPr marL="548640" indent="-411480" algn="r" fontAlgn="auto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ru-RU" sz="2000" dirty="0">
                <a:solidFill>
                  <a:schemeClr val="bg1"/>
                </a:solidFill>
              </a:rPr>
              <a:t>Автор проекта медали художник </a:t>
            </a:r>
            <a:r>
              <a:rPr lang="ru-RU" sz="2000" dirty="0" err="1">
                <a:solidFill>
                  <a:schemeClr val="bg1"/>
                </a:solidFill>
              </a:rPr>
              <a:t>И.И.Дубасов</a:t>
            </a:r>
            <a:endParaRPr lang="ru-RU" sz="2000" dirty="0">
              <a:solidFill>
                <a:schemeClr val="bg1"/>
              </a:solidFill>
            </a:endParaRPr>
          </a:p>
          <a:p>
            <a:pPr marL="548640" indent="-411480" fontAlgn="auto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sz="2000" dirty="0">
              <a:solidFill>
                <a:schemeClr val="bg2"/>
              </a:solidFill>
              <a:latin typeface="Arial" charset="0"/>
            </a:endParaRPr>
          </a:p>
          <a:p>
            <a:pPr marL="548640" indent="-411480" fontAlgn="auto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sz="2400" dirty="0">
              <a:solidFill>
                <a:schemeClr val="bg2"/>
              </a:solidFill>
            </a:endParaRPr>
          </a:p>
        </p:txBody>
      </p:sp>
      <p:sp>
        <p:nvSpPr>
          <p:cNvPr id="41988" name="Rectangle 1031"/>
          <p:cNvSpPr>
            <a:spLocks noChangeArrowheads="1"/>
          </p:cNvSpPr>
          <p:nvPr/>
        </p:nvSpPr>
        <p:spPr bwMode="auto">
          <a:xfrm>
            <a:off x="3533775" y="1524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pic>
        <p:nvPicPr>
          <p:cNvPr id="41989" name="Picture 1030" descr="MTrOtlA.jpg (26386 bytes)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685800" y="1981200"/>
            <a:ext cx="274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1571612"/>
            <a:ext cx="4214842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i="1" dirty="0" smtClean="0"/>
              <a:t>«В истории России</a:t>
            </a:r>
          </a:p>
          <a:p>
            <a:pPr>
              <a:buNone/>
            </a:pPr>
            <a:r>
              <a:rPr lang="ru-RU" sz="3600" i="1" dirty="0" smtClean="0"/>
              <a:t> </a:t>
            </a:r>
            <a:r>
              <a:rPr lang="ru-RU" sz="3600" b="1" i="1" dirty="0" smtClean="0"/>
              <a:t>войны</a:t>
            </a:r>
            <a:r>
              <a:rPr lang="ru-RU" sz="3600" i="1" dirty="0" smtClean="0"/>
              <a:t>- это </a:t>
            </a:r>
          </a:p>
          <a:p>
            <a:pPr>
              <a:buNone/>
            </a:pPr>
            <a:r>
              <a:rPr lang="ru-RU" sz="3600" i="1" dirty="0" smtClean="0"/>
              <a:t>тяжелый труд </a:t>
            </a:r>
          </a:p>
          <a:p>
            <a:pPr>
              <a:buNone/>
            </a:pPr>
            <a:r>
              <a:rPr lang="ru-RU" sz="3600" i="1" dirty="0" smtClean="0"/>
              <a:t>всего народа»</a:t>
            </a:r>
          </a:p>
          <a:p>
            <a:pPr>
              <a:buNone/>
            </a:pPr>
            <a:endParaRPr lang="ru-RU" sz="3600" i="1" dirty="0" smtClean="0"/>
          </a:p>
          <a:p>
            <a:pPr algn="r">
              <a:buNone/>
            </a:pPr>
            <a:r>
              <a:rPr lang="ru-RU" sz="3200" i="1" dirty="0" smtClean="0"/>
              <a:t>В. О. Ключевский</a:t>
            </a:r>
            <a:endParaRPr lang="ru-RU" sz="3200" i="1" dirty="0"/>
          </a:p>
        </p:txBody>
      </p:sp>
      <p:pic>
        <p:nvPicPr>
          <p:cNvPr id="1027" name="Picture 3" descr="C:\Users\Студент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908720"/>
            <a:ext cx="3132640" cy="456395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188640"/>
            <a:ext cx="8208912" cy="1224136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Медаль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 доблестный труд в Великой Отечественной Войне 1941-1945 гг.»</a:t>
            </a:r>
          </a:p>
        </p:txBody>
      </p:sp>
      <p:sp>
        <p:nvSpPr>
          <p:cNvPr id="43010" name="Rectangle 3"/>
          <p:cNvSpPr>
            <a:spLocks noGrp="1" noChangeArrowheads="1"/>
          </p:cNvSpPr>
          <p:nvPr>
            <p:ph type="clipArt" sz="half" idx="1"/>
          </p:nvPr>
        </p:nvSpPr>
        <p:spPr>
          <a:xfrm>
            <a:off x="685800" y="1981200"/>
            <a:ext cx="2438400" cy="4114800"/>
          </a:xfrm>
        </p:spPr>
      </p:sp>
      <p:sp>
        <p:nvSpPr>
          <p:cNvPr id="2458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347864" y="1981200"/>
            <a:ext cx="5415136" cy="4114800"/>
          </a:xfrm>
        </p:spPr>
        <p:txBody>
          <a:bodyPr>
            <a:normAutofit fontScale="85000" lnSpcReduction="10000"/>
          </a:bodyPr>
          <a:lstStyle/>
          <a:p>
            <a:pPr marL="548640" indent="-411480" fontAlgn="auto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19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Учреждена указом Президиума Верховного Совета СССР от </a:t>
            </a:r>
            <a:r>
              <a:rPr lang="ru-RU" sz="19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06 июня 1945</a:t>
            </a:r>
            <a:endParaRPr lang="ru-RU" sz="19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48640" indent="-411480" fontAlgn="auto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sz="19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48640" indent="-411480" fontAlgn="auto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19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 соответствии с Положением о порядке вручения медали, утвержденным Секретариатом Президиума Верховного Совета СССР 21 августа 1945 года, этой медалью награждались лица, проработавшие на предприятии, в учреждении, на транспорте, в совхозе, МТС не менее </a:t>
            </a:r>
            <a:r>
              <a:rPr lang="ru-RU" sz="19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одного года в период июнь 1941 года - май 1945 года.</a:t>
            </a:r>
          </a:p>
          <a:p>
            <a:pPr marL="548640" indent="-411480" fontAlgn="auto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sz="19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48640" indent="-411480" fontAlgn="auto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19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Награждено более </a:t>
            </a:r>
            <a:r>
              <a:rPr lang="ru-RU" sz="19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16 миллионов человек (16 096 )</a:t>
            </a:r>
            <a:r>
              <a:rPr lang="ru-RU" sz="1800" b="1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ru-RU" sz="1800" b="1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</a:br>
            <a:endParaRPr lang="ru-RU" sz="1800" b="1" dirty="0">
              <a:solidFill>
                <a:schemeClr val="bg1"/>
              </a:solidFill>
              <a:latin typeface="Tahoma" pitchFamily="34" charset="0"/>
            </a:endParaRPr>
          </a:p>
          <a:p>
            <a:pPr marL="548640" indent="-411480" algn="ctr" fontAlgn="auto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ru-RU" sz="1800" b="1" dirty="0">
                <a:solidFill>
                  <a:schemeClr val="bg1"/>
                </a:solidFill>
                <a:latin typeface="Arial" charset="0"/>
                <a:cs typeface="Arial" charset="0"/>
              </a:rPr>
              <a:t> </a:t>
            </a:r>
            <a:r>
              <a:rPr lang="ru-RU" sz="1600" dirty="0">
                <a:solidFill>
                  <a:schemeClr val="bg1"/>
                </a:solidFill>
                <a:cs typeface="Arial" charset="0"/>
              </a:rPr>
              <a:t>Авторы рисунка медали – </a:t>
            </a:r>
            <a:endParaRPr lang="ru-RU" sz="1600" dirty="0">
              <a:solidFill>
                <a:schemeClr val="bg1"/>
              </a:solidFill>
            </a:endParaRPr>
          </a:p>
          <a:p>
            <a:pPr marL="548640" indent="-411480" algn="ctr" fontAlgn="auto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ru-RU" sz="1600" dirty="0">
                <a:solidFill>
                  <a:schemeClr val="bg1"/>
                </a:solidFill>
                <a:cs typeface="Arial" charset="0"/>
              </a:rPr>
              <a:t>художники Андрианов И.К. и Романов Е.М.</a:t>
            </a:r>
            <a:endParaRPr lang="ru-RU" sz="1600" dirty="0">
              <a:solidFill>
                <a:schemeClr val="bg1"/>
              </a:solidFill>
              <a:cs typeface="Times New Roman" pitchFamily="18" charset="0"/>
            </a:endParaRPr>
          </a:p>
          <a:p>
            <a:pPr marL="548640" indent="-411480" fontAlgn="auto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ru-RU" sz="1800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ru-RU" sz="1800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</a:br>
            <a:endParaRPr lang="ru-RU" sz="1800" dirty="0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3012" name="Rectangle 6"/>
          <p:cNvSpPr>
            <a:spLocks noChangeArrowheads="1"/>
          </p:cNvSpPr>
          <p:nvPr/>
        </p:nvSpPr>
        <p:spPr bwMode="auto">
          <a:xfrm>
            <a:off x="3529013" y="1524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pic>
        <p:nvPicPr>
          <p:cNvPr id="43013" name="Picture 5" descr="MDobTrA.jpg (31544 bytes)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685800" y="1981200"/>
            <a:ext cx="2362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5328592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endParaRPr lang="ru-RU" dirty="0" smtClean="0"/>
          </a:p>
          <a:p>
            <a:pPr algn="just"/>
            <a:r>
              <a:rPr lang="ru-RU" sz="3200" dirty="0" smtClean="0"/>
              <a:t>Все дальше и дальше в историю уходят грозные военные годы. Но память хранит имена защитников Родины. Никогда не должна померкнуть и негромкая слава тех, кто, оставаясь в глубоком тылу, не жалел своих сил и времени ради того, чтобы фронт был обеспечен всем необходимым.</a:t>
            </a:r>
          </a:p>
          <a:p>
            <a:pPr algn="just"/>
            <a:r>
              <a:rPr lang="ru-RU" sz="3200" dirty="0" smtClean="0"/>
              <a:t>Война – страшное бедствие, в ней только боль, ужас и смерть. Но, сравнивая наше и то время, мой прадедушка говорил, что люди тогда были добрее, чем сейчас. Общая беда и одна цель ПОБЕДИТЬ, объединили людей. Все стремились помочь друг другу, поддержать в горе.</a:t>
            </a:r>
          </a:p>
          <a:p>
            <a:pPr algn="just"/>
            <a:r>
              <a:rPr lang="ru-RU" sz="3200" dirty="0" smtClean="0"/>
              <a:t>Дети войны рано поняли цену труда. Они почувствовали, что своим трудом помогают фронту. С детства в них сформировались такие чувства, как ответственность за порученное дело, сострадательность, товарищество и взаимовыручка. Чувства, черты характера, сформированные в годы войны, остались у детей войны на всю жизнь.</a:t>
            </a:r>
          </a:p>
          <a:p>
            <a:pPr algn="just">
              <a:buNone/>
            </a:pPr>
            <a:r>
              <a:rPr lang="ru-RU" sz="3200" dirty="0" smtClean="0"/>
              <a:t>     Это видно на примере  пути моего прадедушки-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Попова Владимира Николаевича </a:t>
            </a:r>
            <a:endParaRPr lang="ru-RU" sz="3200" dirty="0" smtClean="0"/>
          </a:p>
          <a:p>
            <a:pPr algn="just"/>
            <a:r>
              <a:rPr lang="ru-RU" sz="3200" dirty="0" smtClean="0"/>
              <a:t>Восхищают трудолюбие, милосердие, ответственность, чувство гражданского долга перед страной – качества, которыми обладают дети войны. Нам хранить память о них и передавать дальше.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75656" y="260648"/>
            <a:ext cx="6419056" cy="792088"/>
          </a:xfrm>
        </p:spPr>
        <p:txBody>
          <a:bodyPr/>
          <a:lstStyle/>
          <a:p>
            <a:pPr algn="ctr"/>
            <a:r>
              <a:rPr lang="ru-RU" b="1" dirty="0" smtClean="0"/>
              <a:t>Заключение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May9MasterSlaidPrew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74881"/>
          </a:xfrm>
        </p:spPr>
      </p:pic>
      <p:sp>
        <p:nvSpPr>
          <p:cNvPr id="6" name="Заголовок 2"/>
          <p:cNvSpPr txBox="1">
            <a:spLocks/>
          </p:cNvSpPr>
          <p:nvPr/>
        </p:nvSpPr>
        <p:spPr>
          <a:xfrm>
            <a:off x="395536" y="620688"/>
            <a:ext cx="8229600" cy="4682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3600" b="1" i="1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Содержимое 1"/>
          <p:cNvSpPr txBox="1">
            <a:spLocks/>
          </p:cNvSpPr>
          <p:nvPr/>
        </p:nvSpPr>
        <p:spPr>
          <a:xfrm>
            <a:off x="323528" y="1052736"/>
            <a:ext cx="6408712" cy="4572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Труженики Тыла, Вы не воевали,</a:t>
            </a:r>
            <a:b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Но до капли силы  Фронту отдавали!</a:t>
            </a:r>
            <a:b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Сутками с завода Вы не выходили,</a:t>
            </a:r>
            <a:b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Фронту и народу Вы оплотом были!</a:t>
            </a:r>
            <a:b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Женщины, подростки у станков стояли,</a:t>
            </a:r>
            <a:b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Но мужскую, взрослую норму выполняли!</a:t>
            </a:r>
            <a:b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Токаря-мальчишки воевать мечтали,</a:t>
            </a:r>
            <a:b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Трудовые книжки их не отпускали...</a:t>
            </a:r>
            <a:b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Всю войну бессменно у станков ребята,</a:t>
            </a:r>
            <a:b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Ведь завод - военный, и они – солдаты!</a:t>
            </a:r>
            <a:b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Труженики Тыла, Вы не подкачали,</a:t>
            </a:r>
            <a:b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Как ни трудно было, станки не выключали,</a:t>
            </a:r>
            <a:b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Чтоб танки, самолёты, пушки и снаряды</a:t>
            </a:r>
            <a:b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 срок поставить фронту, - бить врагов заклятых!</a:t>
            </a:r>
            <a:b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И с оружьем вашим, политом слезами,</a:t>
            </a:r>
            <a:b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Там, на фронте, наши Родину спасали!</a:t>
            </a:r>
            <a:b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И в Победе славной  Ваша – половина,</a:t>
            </a:r>
            <a:b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Фронт, конечно, главный, Тыл... - его станина!</a:t>
            </a:r>
            <a:endParaRPr kumimoji="0" lang="ru-RU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83768" y="548680"/>
            <a:ext cx="39614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Советский  тыл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1319353685_plakat_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2160" y="1233610"/>
            <a:ext cx="2833309" cy="42836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51520" y="548680"/>
            <a:ext cx="6120680" cy="568863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100" b="1" dirty="0" smtClean="0"/>
              <a:t>Говорят, что в третьем тысячелетье</a:t>
            </a:r>
          </a:p>
          <a:p>
            <a:pPr>
              <a:buFont typeface="Wingdings" pitchFamily="2" charset="2"/>
              <a:buNone/>
            </a:pPr>
            <a:r>
              <a:rPr lang="ru-RU" sz="2100" b="1" dirty="0" smtClean="0"/>
              <a:t>Изменилось всё на огромной планете:</a:t>
            </a:r>
          </a:p>
          <a:p>
            <a:pPr>
              <a:buFont typeface="Wingdings" pitchFamily="2" charset="2"/>
              <a:buNone/>
            </a:pPr>
            <a:r>
              <a:rPr lang="ru-RU" sz="2100" b="1" dirty="0" smtClean="0"/>
              <a:t>Изменились законы, изменились понятия,</a:t>
            </a:r>
          </a:p>
          <a:p>
            <a:pPr>
              <a:buFont typeface="Wingdings" pitchFamily="2" charset="2"/>
              <a:buNone/>
            </a:pPr>
            <a:r>
              <a:rPr lang="ru-RU" sz="2100" b="1" dirty="0" smtClean="0"/>
              <a:t>Увлеченья пристрастья, виды занятий…</a:t>
            </a:r>
          </a:p>
          <a:p>
            <a:pPr>
              <a:buFont typeface="Wingdings" pitchFamily="2" charset="2"/>
              <a:buNone/>
            </a:pPr>
            <a:r>
              <a:rPr lang="ru-RU" sz="2100" b="1" dirty="0" smtClean="0"/>
              <a:t>Что другая растет молодежь и что ей </a:t>
            </a:r>
          </a:p>
          <a:p>
            <a:pPr>
              <a:buFont typeface="Wingdings" pitchFamily="2" charset="2"/>
              <a:buNone/>
            </a:pPr>
            <a:r>
              <a:rPr lang="ru-RU" sz="2100" b="1" dirty="0" smtClean="0"/>
              <a:t>Никакого нет дела до дедовских дней,</a:t>
            </a:r>
          </a:p>
          <a:p>
            <a:pPr>
              <a:buFont typeface="Wingdings" pitchFamily="2" charset="2"/>
              <a:buNone/>
            </a:pPr>
            <a:r>
              <a:rPr lang="ru-RU" sz="2100" b="1" dirty="0" smtClean="0"/>
              <a:t>Будто ей наплевать на историю в целом, </a:t>
            </a:r>
          </a:p>
          <a:p>
            <a:pPr marL="0" indent="0">
              <a:spcBef>
                <a:spcPts val="0"/>
              </a:spcBef>
              <a:buFont typeface="Wingdings" pitchFamily="2" charset="2"/>
              <a:buNone/>
            </a:pPr>
            <a:r>
              <a:rPr lang="ru-RU" sz="2100" b="1" dirty="0" smtClean="0"/>
              <a:t>Что в ней память чужда, в ней душа оскудела</a:t>
            </a:r>
            <a:r>
              <a:rPr lang="ru-RU" sz="2600" b="1" dirty="0" smtClean="0"/>
              <a:t>.</a:t>
            </a:r>
          </a:p>
          <a:p>
            <a:pPr>
              <a:buFont typeface="Wingdings" pitchFamily="2" charset="2"/>
              <a:buNone/>
            </a:pPr>
            <a:r>
              <a:rPr lang="ru-RU" sz="2100" b="1" dirty="0" smtClean="0"/>
              <a:t>Только не все это правда!</a:t>
            </a:r>
          </a:p>
          <a:p>
            <a:pPr>
              <a:buFont typeface="Wingdings" pitchFamily="2" charset="2"/>
              <a:buNone/>
            </a:pPr>
            <a:r>
              <a:rPr lang="ru-RU" sz="2100" b="1" dirty="0" smtClean="0"/>
              <a:t>Помнит нынешняя молодежь…</a:t>
            </a:r>
          </a:p>
          <a:p>
            <a:pPr>
              <a:buFont typeface="Wingdings" pitchFamily="2" charset="2"/>
              <a:buNone/>
            </a:pPr>
            <a:r>
              <a:rPr lang="ru-RU" sz="2100" b="1" dirty="0" smtClean="0"/>
              <a:t>Помнит и никогда не забудет,</a:t>
            </a:r>
          </a:p>
          <a:p>
            <a:pPr>
              <a:buFont typeface="Wingdings" pitchFamily="2" charset="2"/>
              <a:buNone/>
            </a:pPr>
            <a:r>
              <a:rPr lang="ru-RU" sz="2400" b="1" dirty="0" smtClean="0"/>
              <a:t>Потому что без памяти жизни не будет!</a:t>
            </a:r>
          </a:p>
        </p:txBody>
      </p:sp>
      <p:pic>
        <p:nvPicPr>
          <p:cNvPr id="45058" name="Picture 7" descr="20821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2060848"/>
            <a:ext cx="2948130" cy="2878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188640"/>
            <a:ext cx="8435280" cy="12192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Обращение Сталина к народу</a:t>
            </a:r>
            <a:endParaRPr lang="ru-RU" b="1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Студент\Desktop\Рисунок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571612"/>
            <a:ext cx="3380898" cy="4572000"/>
          </a:xfrm>
          <a:prstGeom prst="rect">
            <a:avLst/>
          </a:prstGeom>
          <a:noFill/>
        </p:spPr>
      </p:pic>
      <p:pic>
        <p:nvPicPr>
          <p:cNvPr id="2051" name="Picture 3" descr="C:\Users\Студент\Desktop\Рисунок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1571612"/>
            <a:ext cx="3080598" cy="4500594"/>
          </a:xfrm>
          <a:prstGeom prst="rect">
            <a:avLst/>
          </a:prstGeom>
          <a:noFill/>
        </p:spPr>
      </p:pic>
      <p:pic>
        <p:nvPicPr>
          <p:cNvPr id="7" name="V._M._Molotov_-_Rech_22_iyunya_1941_g.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388424" y="98072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3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2"/>
          <p:cNvSpPr>
            <a:spLocks noGrp="1"/>
          </p:cNvSpPr>
          <p:nvPr>
            <p:ph type="title"/>
          </p:nvPr>
        </p:nvSpPr>
        <p:spPr>
          <a:xfrm>
            <a:off x="357158" y="642918"/>
            <a:ext cx="8229600" cy="857256"/>
          </a:xfrm>
        </p:spPr>
        <p:txBody>
          <a:bodyPr>
            <a:noAutofit/>
          </a:bodyPr>
          <a:lstStyle/>
          <a:p>
            <a:pPr algn="ctr"/>
            <a:r>
              <a:rPr lang="ru-RU" sz="4000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Times New Roman" pitchFamily="18" charset="0"/>
              </a:rPr>
              <a:t/>
            </a:r>
            <a:br>
              <a:rPr lang="ru-RU" sz="4000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Times New Roman" pitchFamily="18" charset="0"/>
              </a:rPr>
            </a:br>
            <a:r>
              <a:rPr lang="ru-RU" sz="4000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Times New Roman" pitchFamily="18" charset="0"/>
              </a:rPr>
              <a:t/>
            </a:r>
            <a:br>
              <a:rPr lang="ru-RU" sz="4000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Times New Roman" pitchFamily="18" charset="0"/>
              </a:rPr>
            </a:br>
            <a:r>
              <a:rPr lang="ru-RU" sz="4000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Times New Roman" pitchFamily="18" charset="0"/>
              </a:rPr>
              <a:t/>
            </a:r>
            <a:br>
              <a:rPr lang="ru-RU" sz="4000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Times New Roman" pitchFamily="18" charset="0"/>
              </a:rPr>
            </a:br>
            <a:r>
              <a:rPr lang="ru-RU" sz="4000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Times New Roman" pitchFamily="18" charset="0"/>
              </a:rPr>
              <a:t/>
            </a:r>
            <a:br>
              <a:rPr lang="ru-RU" sz="4000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Тыл – это половина Победы,  даже больше…</a:t>
            </a:r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</a:t>
            </a:r>
            <a:r>
              <a:rPr lang="ru-RU" sz="28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Times New Roman" pitchFamily="18" charset="0"/>
              </a:rPr>
              <a:t>Маршал  Г.К. Жуков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400" dirty="0"/>
          </a:p>
        </p:txBody>
      </p:sp>
      <p:sp>
        <p:nvSpPr>
          <p:cNvPr id="6" name="Заголовок 2"/>
          <p:cNvSpPr>
            <a:spLocks noGrp="1"/>
          </p:cNvSpPr>
          <p:nvPr>
            <p:ph idx="1"/>
          </p:nvPr>
        </p:nvSpPr>
        <p:spPr>
          <a:xfrm>
            <a:off x="457200" y="1285875"/>
            <a:ext cx="8229600" cy="4810125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День Победы был бы невозможен без  героического вклада тех, кто работал в тылу. Труженики тыла относятся к поколению победителей. Это они в годы войны одержали Победу над фашизмом в тылу: строили оборонительные укрепления, выпускали танки, самолеты, оружие, боеприпасы, выращивали хлеб, одевали и кормили армию. Они работали по 16-18 часов в сутки, без выходных и отпусков. Так продолжалось долгих четыре года, в течение которых войска в достаточной мере получали продовольствие, обмундирование и все, что было необходимо. Люди, совершившие беспримерный подвиг в тылу, справедливо приравниваются в своем подвиге к  воинам-победителям. Именно труженики тыла явились тем арсеналом, который обеспечил успешное ведение войны и полный разгром немецко-фашистских захватчиков. Солдат тыла заслужил своим самоотверженным трудом вечную память.</a:t>
            </a:r>
          </a:p>
          <a:p>
            <a:pPr algn="ctr">
              <a:buNone/>
            </a:pPr>
            <a:r>
              <a:rPr lang="ru-RU" sz="1800" dirty="0" smtClean="0">
                <a:latin typeface="Georgia" pitchFamily="18" charset="0"/>
              </a:rPr>
              <a:t>     </a:t>
            </a:r>
          </a:p>
          <a:p>
            <a:pPr algn="ctr">
              <a:buNone/>
            </a:pPr>
            <a:r>
              <a:rPr lang="ru-RU" sz="2000" b="1" dirty="0" smtClean="0">
                <a:latin typeface="Georgia" pitchFamily="18" charset="0"/>
              </a:rPr>
              <a:t>Низкий поклон тем, кто ковал Победу  для фронта в тылу.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200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972344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Труженики тыла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196752"/>
            <a:ext cx="3168352" cy="2376264"/>
          </a:xfrm>
        </p:spPr>
        <p:txBody>
          <a:bodyPr>
            <a:norm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Рабочие оборонных и градостроительных предприятий. </a:t>
            </a:r>
          </a:p>
          <a:p>
            <a:pPr algn="ctr">
              <a:buFont typeface="Wingdings" pitchFamily="2" charset="2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Изобретатели и ученые.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3275856" y="1412776"/>
            <a:ext cx="2449513" cy="252028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dirty="0" smtClean="0"/>
              <a:t>   </a:t>
            </a:r>
            <a:r>
              <a:rPr lang="ru-RU" sz="2400" dirty="0" smtClean="0"/>
              <a:t>Труженики сельского хозяйства</a:t>
            </a: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6228184" y="1196752"/>
            <a:ext cx="262731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Творческая интеллигенция: писатели, поэты, музыканты, художники.</a:t>
            </a:r>
          </a:p>
        </p:txBody>
      </p:sp>
      <p:pic>
        <p:nvPicPr>
          <p:cNvPr id="6" name="Рисунок 5" descr="3988651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383" y="3717032"/>
            <a:ext cx="2701995" cy="1800200"/>
          </a:xfrm>
          <a:prstGeom prst="rect">
            <a:avLst/>
          </a:prstGeom>
        </p:spPr>
      </p:pic>
      <p:pic>
        <p:nvPicPr>
          <p:cNvPr id="7" name="Рисунок 6" descr="27152590.81449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59832" y="2708920"/>
            <a:ext cx="2824089" cy="2069593"/>
          </a:xfrm>
          <a:prstGeom prst="rect">
            <a:avLst/>
          </a:prstGeom>
        </p:spPr>
      </p:pic>
      <p:pic>
        <p:nvPicPr>
          <p:cNvPr id="8" name="Рисунок 7" descr="406038_40_i_26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2160" y="3933056"/>
            <a:ext cx="2656033" cy="1944216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143372" y="1524000"/>
            <a:ext cx="4643470" cy="4691082"/>
          </a:xfrm>
        </p:spPr>
        <p:txBody>
          <a:bodyPr>
            <a:normAutofit fontScale="92500" lnSpcReduction="10000"/>
          </a:bodyPr>
          <a:lstStyle/>
          <a:p>
            <a:pPr marL="548640" indent="-411480">
              <a:lnSpc>
                <a:spcPct val="90000"/>
              </a:lnSpc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800" dirty="0" smtClean="0"/>
              <a:t>перевод промышленных предприятий на выпуск военной продукции </a:t>
            </a:r>
          </a:p>
          <a:p>
            <a:pPr marL="548640" indent="-411480">
              <a:lnSpc>
                <a:spcPct val="90000"/>
              </a:lnSpc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800" dirty="0" smtClean="0"/>
              <a:t>мобилизация и перестройка работы транспорта </a:t>
            </a:r>
          </a:p>
          <a:p>
            <a:pPr marL="548640" indent="-411480">
              <a:lnSpc>
                <a:spcPct val="90000"/>
              </a:lnSpc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800" dirty="0" smtClean="0"/>
              <a:t>мобилизация продовольственных ресурсов для снабжения армии и городов </a:t>
            </a:r>
          </a:p>
          <a:p>
            <a:pPr marL="548640" indent="-411480">
              <a:lnSpc>
                <a:spcPct val="90000"/>
              </a:lnSpc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sz="2800" dirty="0" smtClean="0"/>
          </a:p>
          <a:p>
            <a:pPr marL="548640" indent="-411480">
              <a:lnSpc>
                <a:spcPct val="90000"/>
              </a:lnSpc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800" dirty="0" smtClean="0"/>
              <a:t>мобилизация всех  средств на нужды войн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72344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Всеобщая мобилизация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Студент\Desktop\Рисунок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428736"/>
            <a:ext cx="3404270" cy="471490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b="1" dirty="0" smtClean="0"/>
              <a:t>Члены колхоза «Борьба» вносят сбережение на постройку </a:t>
            </a:r>
            <a:r>
              <a:rPr lang="ru-RU" sz="3200" b="1" dirty="0" smtClean="0">
                <a:solidFill>
                  <a:schemeClr val="tx1"/>
                </a:solidFill>
              </a:rPr>
              <a:t>авиаэскадрильи.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4098" name="Picture 2" descr="C:\Users\Студент\Desktop\Рисунок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4510" y="1524000"/>
            <a:ext cx="7454980" cy="45720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8201" y="214313"/>
            <a:ext cx="4069037" cy="3071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86314" y="214290"/>
            <a:ext cx="3867150" cy="2900362"/>
          </a:xfrm>
        </p:spPr>
      </p:pic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3143248"/>
            <a:ext cx="2523462" cy="3432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5924" y="3571875"/>
            <a:ext cx="4281526" cy="3071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/>
              <a:t>И. П. Бардин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341438"/>
            <a:ext cx="8785225" cy="4525962"/>
          </a:xfrm>
        </p:spPr>
        <p:txBody>
          <a:bodyPr/>
          <a:lstStyle/>
          <a:p>
            <a:pPr algn="ctr"/>
            <a:r>
              <a:rPr lang="ru-RU" smtClean="0"/>
              <a:t>Разработка технологий изготовления новых сортов стали для нужд танкостроения.</a:t>
            </a:r>
          </a:p>
        </p:txBody>
      </p:sp>
      <p:pic>
        <p:nvPicPr>
          <p:cNvPr id="4101" name="Picture 5" descr="bardin_-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3141663"/>
            <a:ext cx="4175125" cy="307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8" descr="1269455970_rrsrirsrrrsr-vrrjorisv-ri-rsrrjos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141663"/>
            <a:ext cx="4232275" cy="295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485</TotalTime>
  <Words>696</Words>
  <Application>Microsoft Office PowerPoint</Application>
  <PresentationFormat>Экран (4:3)</PresentationFormat>
  <Paragraphs>112</Paragraphs>
  <Slides>23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Бумажная</vt:lpstr>
      <vt:lpstr>Тема Office</vt:lpstr>
      <vt:lpstr>Слайд 1</vt:lpstr>
      <vt:lpstr>Слайд 2</vt:lpstr>
      <vt:lpstr>Обращение Сталина к народу</vt:lpstr>
      <vt:lpstr>    Тыл – это половина Победы,  даже больше…                                                                   Маршал  Г.К. Жуков </vt:lpstr>
      <vt:lpstr>Труженики тыла</vt:lpstr>
      <vt:lpstr>Всеобщая мобилизация</vt:lpstr>
      <vt:lpstr>Члены колхоза «Борьба» вносят сбережение на постройку авиаэскадрильи.</vt:lpstr>
      <vt:lpstr>Слайд 8</vt:lpstr>
      <vt:lpstr>И. П. Бардин</vt:lpstr>
      <vt:lpstr>  Неимоверное напряжение сил  крестьянства  позволило обеспечить армию  продовольствием, а военную промышленность — сырьем.  </vt:lpstr>
      <vt:lpstr> Труженики села- фронту!</vt:lpstr>
      <vt:lpstr>Война и дети..</vt:lpstr>
      <vt:lpstr>   Мой прадедушка –труженик тыла</vt:lpstr>
      <vt:lpstr>И.В. Курчатов</vt:lpstr>
      <vt:lpstr>Константин Симонов</vt:lpstr>
      <vt:lpstr>Лирическая песня</vt:lpstr>
      <vt:lpstr>Изобразительное искусство</vt:lpstr>
      <vt:lpstr>Слайд 18</vt:lpstr>
      <vt:lpstr>Медаль «За трудовое  отличие»</vt:lpstr>
      <vt:lpstr>Медаль «За доблестный труд в Великой Отечественной Войне 1941-1945 гг.»</vt:lpstr>
      <vt:lpstr>Заключение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Студент</dc:creator>
  <cp:lastModifiedBy>Преподаватель</cp:lastModifiedBy>
  <cp:revision>40</cp:revision>
  <dcterms:created xsi:type="dcterms:W3CDTF">2017-04-19T03:20:08Z</dcterms:created>
  <dcterms:modified xsi:type="dcterms:W3CDTF">2024-12-28T04:00:56Z</dcterms:modified>
</cp:coreProperties>
</file>