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12" autoAdjust="0"/>
    <p:restoredTop sz="94680" autoAdjust="0"/>
  </p:normalViewPr>
  <p:slideViewPr>
    <p:cSldViewPr>
      <p:cViewPr varScale="1">
        <p:scale>
          <a:sx n="91" d="100"/>
          <a:sy n="91" d="100"/>
        </p:scale>
        <p:origin x="-8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5FEC0529-3076-4B09-B2F6-373ED9895F68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D60D68B-683D-43B5-AEA9-2CF0EA2F4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85F86-BE7B-4959-BE54-8DD824FDC2B7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B5230-F65E-441E-9667-0B3B8F3D5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6C64D-1DAC-4162-9C0C-3905AD9184A9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A2EB2-327C-4CC1-BF6B-7BC79E6B7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EB8AC-288B-496A-8460-2961675F86F9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E4552-A8D1-4AE6-BD9C-3F95F1DE5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A2CA5-FF81-4868-8DDD-47567ED242B3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9AFC5-84DD-4C46-9080-78979BEAEF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C1941-A195-4A13-A407-A837ACF3D970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FB63C-5131-4B3E-996F-A691D33E9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D91FF-2A61-4AF9-A57B-2C2585548D20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BAC57-19DE-4133-91A8-79CECFA82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D2033-B6D6-4940-AA36-ADF6BC6DFC12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60A52-68E1-4EB6-B45C-D8BA4E1B1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75DA4-66C6-43D2-BD3D-7AAE14DB7A17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90EDB-144C-44B9-8B30-042A872F7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16DB7-6F1C-4BBA-8B03-A831CEC5EFF2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6D308-CBCA-4B69-BD24-6866485B9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D5DC1-507B-49C0-9A61-E19C0F37A292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2ACF6-C976-4B15-98FF-8AEF7C879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EDBF6B-4E5E-4B7D-9CE2-CE6F72E186AA}" type="datetimeFigureOut">
              <a:rPr lang="ru-RU"/>
              <a:pPr>
                <a:defRPr/>
              </a:pPr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0AD090-18E3-4442-B4C5-27B1C9588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18" r:id="rId3"/>
    <p:sldLayoutId id="2147483717" r:id="rId4"/>
    <p:sldLayoutId id="2147483716" r:id="rId5"/>
    <p:sldLayoutId id="2147483715" r:id="rId6"/>
    <p:sldLayoutId id="2147483714" r:id="rId7"/>
    <p:sldLayoutId id="2147483721" r:id="rId8"/>
    <p:sldLayoutId id="2147483722" r:id="rId9"/>
    <p:sldLayoutId id="2147483713" r:id="rId10"/>
    <p:sldLayoutId id="214748371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1600" i="1" dirty="0">
                <a:solidFill>
                  <a:schemeClr val="accent1">
                    <a:lumMod val="75000"/>
                  </a:schemeClr>
                </a:solidFill>
              </a:rPr>
              <a:t>МБДОУ «Детский сад № 2 «Жемчужинка»</a:t>
            </a:r>
            <a:br>
              <a:rPr lang="ru-RU" sz="1600" i="1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16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indent="-274320"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Развитие связной речи в раннем дошкольном возрасте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 smtClean="0"/>
          </a:p>
          <a:p>
            <a:pPr marL="6858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500" dirty="0" smtClean="0"/>
              <a:t>                                                                                                       Подготовила</a:t>
            </a:r>
            <a:endParaRPr lang="ru-RU" sz="1500" dirty="0"/>
          </a:p>
          <a:p>
            <a:pPr marL="68580" indent="0" algn="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600" b="1" i="1" dirty="0" smtClean="0"/>
              <a:t>Воспитатель: </a:t>
            </a:r>
            <a:r>
              <a:rPr lang="ru-RU" sz="1600" i="1" dirty="0" smtClean="0"/>
              <a:t>Сотникова Н.С.</a:t>
            </a:r>
            <a:endParaRPr lang="ru-RU" sz="1600" i="1" dirty="0"/>
          </a:p>
          <a:p>
            <a:pPr marL="6858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1600" b="1" i="1" dirty="0" smtClean="0"/>
          </a:p>
          <a:p>
            <a:pPr marL="6858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i="1" dirty="0"/>
              <a:t> </a:t>
            </a:r>
            <a:r>
              <a:rPr lang="ru-RU" i="1" dirty="0" smtClean="0"/>
              <a:t>                                    </a:t>
            </a:r>
            <a:r>
              <a:rPr lang="ru-RU" sz="1600" b="1" i="1" dirty="0" smtClean="0"/>
              <a:t>Короча 2022г.</a:t>
            </a:r>
            <a:endParaRPr lang="ru-RU" sz="1600" b="1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539750" y="692150"/>
            <a:ext cx="5040313" cy="7207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Дыхательные игровые упражнения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22531" name="Picture 4" descr="IMG_20220113_090755"/>
          <p:cNvPicPr>
            <a:picLocks noChangeAspect="1" noChangeArrowheads="1"/>
          </p:cNvPicPr>
          <p:nvPr/>
        </p:nvPicPr>
        <p:blipFill>
          <a:blip r:embed="rId2"/>
          <a:srcRect l="34599" t="29778" r="7497"/>
          <a:stretch>
            <a:fillRect/>
          </a:stretch>
        </p:blipFill>
        <p:spPr bwMode="auto">
          <a:xfrm>
            <a:off x="5580063" y="1268413"/>
            <a:ext cx="3240087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 descr="C:\Users\STOP\Desktop\Новая папка\IMG_20220126_0818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557338"/>
            <a:ext cx="29527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C:\Users\STOP\Desktop\Новая папка\IMG_20220126_081951.jpg"/>
          <p:cNvPicPr>
            <a:picLocks noChangeAspect="1" noChangeArrowheads="1"/>
          </p:cNvPicPr>
          <p:nvPr/>
        </p:nvPicPr>
        <p:blipFill>
          <a:blip r:embed="rId4"/>
          <a:srcRect l="54286" t="21739" r="5714"/>
          <a:stretch>
            <a:fillRect/>
          </a:stretch>
        </p:blipFill>
        <p:spPr bwMode="auto">
          <a:xfrm>
            <a:off x="3276600" y="3068638"/>
            <a:ext cx="21590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23556" name="Picture 4" descr="IMG_20220128_0818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557338"/>
            <a:ext cx="3673475" cy="4102100"/>
          </a:xfrm>
          <a:prstGeom prst="rect">
            <a:avLst/>
          </a:prstGeom>
          <a:noFill/>
        </p:spPr>
      </p:pic>
      <p:pic>
        <p:nvPicPr>
          <p:cNvPr id="23557" name="Picture 5" descr="IMG_20210820_094431"/>
          <p:cNvPicPr>
            <a:picLocks noChangeAspect="1" noChangeArrowheads="1"/>
          </p:cNvPicPr>
          <p:nvPr/>
        </p:nvPicPr>
        <p:blipFill>
          <a:blip r:embed="rId3"/>
          <a:srcRect l="3392" t="10448" r="15021"/>
          <a:stretch>
            <a:fillRect/>
          </a:stretch>
        </p:blipFill>
        <p:spPr bwMode="auto">
          <a:xfrm>
            <a:off x="4716463" y="1557338"/>
            <a:ext cx="3671887" cy="4103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3B5000"/>
                </a:solidFill>
                <a:latin typeface="Arial" charset="0"/>
              </a:rPr>
              <a:t>     Спасибо за внимание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2" name="Picture 4" descr="IMG_20220128_0822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349500"/>
            <a:ext cx="6769100" cy="37576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Условия овладения речью: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338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речевая среда</a:t>
            </a:r>
          </a:p>
          <a:p>
            <a:pPr eaLnBrk="1" hangingPunct="1"/>
            <a:r>
              <a:rPr lang="ru-RU" smtClean="0"/>
              <a:t>социальное окружение</a:t>
            </a:r>
          </a:p>
          <a:p>
            <a:pPr eaLnBrk="1" hangingPunct="1"/>
            <a:r>
              <a:rPr lang="ru-RU" smtClean="0"/>
              <a:t>семейное благополучие</a:t>
            </a:r>
          </a:p>
          <a:p>
            <a:pPr eaLnBrk="1" hangingPunct="1"/>
            <a:r>
              <a:rPr lang="ru-RU" smtClean="0"/>
              <a:t>индивидуальные особенности личности</a:t>
            </a:r>
          </a:p>
          <a:p>
            <a:pPr eaLnBrk="1" hangingPunct="1"/>
            <a:r>
              <a:rPr lang="ru-RU" smtClean="0"/>
              <a:t>познавательная активность ребенка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dirty="0" smtClean="0"/>
              <a:t>      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Связная речь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/>
              <a:t> – это не просто последовательность слов и предложений,  это последовательность связанных друг с другом мыслей, которые выражены точными словами в правильно построенных предложениях.</a:t>
            </a:r>
            <a:br>
              <a:rPr lang="ru-RU" dirty="0"/>
            </a:br>
            <a:endParaRPr lang="ru-RU" dirty="0" smtClean="0"/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Понятие </a:t>
            </a:r>
            <a:r>
              <a:rPr lang="ru-RU" dirty="0"/>
              <a:t>"связная речь" относится как к диалогической, так и к монологической формам речи. Каждая из них имеет свои особенности.     </a:t>
            </a:r>
            <a:br>
              <a:rPr lang="ru-RU" dirty="0"/>
            </a:br>
            <a:endParaRPr lang="ru-RU" dirty="0"/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Задачи: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Помогаем детям отвечать на простейшие и более сложные вопросы</a:t>
            </a:r>
          </a:p>
          <a:p>
            <a:pPr eaLnBrk="1" hangingPunct="1"/>
            <a:r>
              <a:rPr lang="ru-RU" sz="2000" smtClean="0"/>
              <a:t>Поощряем попытки детей рассказывать об изображенном на картинке, о новой игрушке и т.д.</a:t>
            </a:r>
          </a:p>
          <a:p>
            <a:pPr eaLnBrk="1" hangingPunct="1"/>
            <a:r>
              <a:rPr lang="ru-RU" sz="2000" smtClean="0"/>
              <a:t>Учим детей повторять несложные фразы</a:t>
            </a:r>
          </a:p>
          <a:p>
            <a:pPr eaLnBrk="1" hangingPunct="1"/>
            <a:r>
              <a:rPr lang="ru-RU" sz="2000" smtClean="0"/>
              <a:t>Учим слушать рассказы, сказки без наглядного сопровождения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Общение через игру</a:t>
            </a:r>
          </a:p>
        </p:txBody>
      </p:sp>
      <p:pic>
        <p:nvPicPr>
          <p:cNvPr id="17410" name="Picture 4" descr="IMG_20220120_080320"/>
          <p:cNvPicPr>
            <a:picLocks noChangeAspect="1" noChangeArrowheads="1"/>
          </p:cNvPicPr>
          <p:nvPr/>
        </p:nvPicPr>
        <p:blipFill>
          <a:blip r:embed="rId2"/>
          <a:srcRect r="11960" b="29434"/>
          <a:stretch>
            <a:fillRect/>
          </a:stretch>
        </p:blipFill>
        <p:spPr bwMode="auto">
          <a:xfrm>
            <a:off x="468313" y="2924175"/>
            <a:ext cx="266382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 descr="C:\Users\STOP\Desktop\Новая папка\IMG_20220126_08165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0000" t="5914"/>
          <a:stretch>
            <a:fillRect/>
          </a:stretch>
        </p:blipFill>
        <p:spPr>
          <a:xfrm>
            <a:off x="3276600" y="2997200"/>
            <a:ext cx="2519363" cy="3436938"/>
          </a:xfrm>
        </p:spPr>
      </p:pic>
      <p:pic>
        <p:nvPicPr>
          <p:cNvPr id="1027" name="Picture 3" descr="C:\Users\STOP\Desktop\Новая папка\IMG_20220126_090555.jpg"/>
          <p:cNvPicPr>
            <a:picLocks noChangeAspect="1" noChangeArrowheads="1"/>
          </p:cNvPicPr>
          <p:nvPr/>
        </p:nvPicPr>
        <p:blipFill>
          <a:blip r:embed="rId4" cstate="print"/>
          <a:srcRect b="40000"/>
          <a:stretch>
            <a:fillRect/>
          </a:stretch>
        </p:blipFill>
        <p:spPr bwMode="auto">
          <a:xfrm>
            <a:off x="5868144" y="2924944"/>
            <a:ext cx="2664296" cy="23762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B w="139700" prst="cross"/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1042988" y="1052513"/>
            <a:ext cx="702468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</a:rPr>
              <a:t>«Спрячь мячик»</a:t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</a:rPr>
            </a:b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Arial Unicode MS" pitchFamily="34" charset="-128"/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1042988" y="2349500"/>
            <a:ext cx="6777037" cy="35083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8435" name="Picture 4" descr="IMG_20220112_085813"/>
          <p:cNvPicPr>
            <a:picLocks noChangeAspect="1" noChangeArrowheads="1"/>
          </p:cNvPicPr>
          <p:nvPr/>
        </p:nvPicPr>
        <p:blipFill>
          <a:blip r:embed="rId2"/>
          <a:srcRect l="9085" t="29709" r="27620" b="28438"/>
          <a:stretch>
            <a:fillRect/>
          </a:stretch>
        </p:blipFill>
        <p:spPr bwMode="auto">
          <a:xfrm>
            <a:off x="539750" y="2133600"/>
            <a:ext cx="1871663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IMG_20220112_085657"/>
          <p:cNvPicPr>
            <a:picLocks noChangeAspect="1" noChangeArrowheads="1"/>
          </p:cNvPicPr>
          <p:nvPr/>
        </p:nvPicPr>
        <p:blipFill>
          <a:blip r:embed="rId3"/>
          <a:srcRect l="34282" t="5905" r="10539" b="18080"/>
          <a:stretch>
            <a:fillRect/>
          </a:stretch>
        </p:blipFill>
        <p:spPr bwMode="auto">
          <a:xfrm>
            <a:off x="2484438" y="2133600"/>
            <a:ext cx="1871662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IMG_20220112_090124"/>
          <p:cNvPicPr>
            <a:picLocks noChangeAspect="1" noChangeArrowheads="1"/>
          </p:cNvPicPr>
          <p:nvPr/>
        </p:nvPicPr>
        <p:blipFill>
          <a:blip r:embed="rId4"/>
          <a:srcRect l="24834" t="8904" r="21684" b="23259"/>
          <a:stretch>
            <a:fillRect/>
          </a:stretch>
        </p:blipFill>
        <p:spPr bwMode="auto">
          <a:xfrm>
            <a:off x="4427538" y="1700213"/>
            <a:ext cx="201612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7" descr="IMG_20220112_090139"/>
          <p:cNvPicPr>
            <a:picLocks noChangeAspect="1" noChangeArrowheads="1"/>
          </p:cNvPicPr>
          <p:nvPr/>
        </p:nvPicPr>
        <p:blipFill>
          <a:blip r:embed="rId5"/>
          <a:srcRect l="14537" t="5269" r="20956"/>
          <a:stretch>
            <a:fillRect/>
          </a:stretch>
        </p:blipFill>
        <p:spPr bwMode="auto">
          <a:xfrm>
            <a:off x="6516688" y="1628775"/>
            <a:ext cx="20161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4284663" y="1196975"/>
            <a:ext cx="4341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           «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Волшебный кубик»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Игры,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потешки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, хороводные игры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9459" name="Picture 4" descr="IMG_20220121_090820"/>
          <p:cNvPicPr>
            <a:picLocks noChangeAspect="1" noChangeArrowheads="1"/>
          </p:cNvPicPr>
          <p:nvPr/>
        </p:nvPicPr>
        <p:blipFill>
          <a:blip r:embed="rId2"/>
          <a:srcRect l="32333" t="28729" r="7632"/>
          <a:stretch>
            <a:fillRect/>
          </a:stretch>
        </p:blipFill>
        <p:spPr bwMode="auto">
          <a:xfrm>
            <a:off x="539750" y="2349500"/>
            <a:ext cx="244792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 descr="IMG_20220121_091113"/>
          <p:cNvPicPr>
            <a:picLocks noChangeAspect="1" noChangeArrowheads="1"/>
          </p:cNvPicPr>
          <p:nvPr/>
        </p:nvPicPr>
        <p:blipFill>
          <a:blip r:embed="rId3"/>
          <a:srcRect l="9998" t="12193" r="30025" b="41472"/>
          <a:stretch>
            <a:fillRect/>
          </a:stretch>
        </p:blipFill>
        <p:spPr bwMode="auto">
          <a:xfrm>
            <a:off x="3059113" y="2492375"/>
            <a:ext cx="280828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C:\Users\STOP\Desktop\Новая папка\IMG_20220126_090903.jpg"/>
          <p:cNvPicPr>
            <a:picLocks noChangeAspect="1" noChangeArrowheads="1"/>
          </p:cNvPicPr>
          <p:nvPr/>
        </p:nvPicPr>
        <p:blipFill>
          <a:blip r:embed="rId4"/>
          <a:srcRect l="25999" t="13953" r="12000"/>
          <a:stretch>
            <a:fillRect/>
          </a:stretch>
        </p:blipFill>
        <p:spPr bwMode="auto">
          <a:xfrm>
            <a:off x="6156325" y="2276475"/>
            <a:ext cx="22320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Ах ты девочка чумазая, 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где ты руки так измазала?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20483" name="Picture 4" descr="IMG_20220121_090609"/>
          <p:cNvPicPr>
            <a:picLocks noChangeAspect="1" noChangeArrowheads="1"/>
          </p:cNvPicPr>
          <p:nvPr/>
        </p:nvPicPr>
        <p:blipFill>
          <a:blip r:embed="rId2"/>
          <a:srcRect l="12175" r="40521" b="26288"/>
          <a:stretch>
            <a:fillRect/>
          </a:stretch>
        </p:blipFill>
        <p:spPr bwMode="auto">
          <a:xfrm>
            <a:off x="3348038" y="2781300"/>
            <a:ext cx="2008187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 descr="IMG_20220121_090507"/>
          <p:cNvPicPr>
            <a:picLocks noChangeAspect="1" noChangeArrowheads="1"/>
          </p:cNvPicPr>
          <p:nvPr/>
        </p:nvPicPr>
        <p:blipFill>
          <a:blip r:embed="rId3"/>
          <a:srcRect l="54604" b="34404"/>
          <a:stretch>
            <a:fillRect/>
          </a:stretch>
        </p:blipFill>
        <p:spPr bwMode="auto">
          <a:xfrm>
            <a:off x="1116013" y="2349500"/>
            <a:ext cx="20161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" descr="C:\Users\STOP\Desktop\Новая папка\IMG_20211020_093351.jpg"/>
          <p:cNvPicPr>
            <a:picLocks noChangeAspect="1" noChangeArrowheads="1"/>
          </p:cNvPicPr>
          <p:nvPr/>
        </p:nvPicPr>
        <p:blipFill>
          <a:blip r:embed="rId4"/>
          <a:srcRect l="32507" t="9752" r="21982" b="46362"/>
          <a:stretch>
            <a:fillRect/>
          </a:stretch>
        </p:blipFill>
        <p:spPr bwMode="auto">
          <a:xfrm>
            <a:off x="5724525" y="2708275"/>
            <a:ext cx="2303463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Рассматривание картинки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21507" name="Picture 4" descr="IMG_20220121_0842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276475"/>
            <a:ext cx="367347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 descr="IMG_20220121_0844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276475"/>
            <a:ext cx="3887787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321</TotalTime>
  <Words>139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Century Gothic</vt:lpstr>
      <vt:lpstr>Wingdings 2</vt:lpstr>
      <vt:lpstr>Calibri</vt:lpstr>
      <vt:lpstr>Arial Unicode MS</vt:lpstr>
      <vt:lpstr>Остин</vt:lpstr>
      <vt:lpstr>Остин</vt:lpstr>
      <vt:lpstr>Остин</vt:lpstr>
      <vt:lpstr>Остин</vt:lpstr>
      <vt:lpstr>   МБДОУ «Детский сад № 2 «Жемчужинка» </vt:lpstr>
      <vt:lpstr>Условия овладения речью:</vt:lpstr>
      <vt:lpstr>      Связная речь </vt:lpstr>
      <vt:lpstr>Задачи:</vt:lpstr>
      <vt:lpstr>Общение через игру</vt:lpstr>
      <vt:lpstr> «Спрячь мячик» </vt:lpstr>
      <vt:lpstr>Игры, потешки, хороводные игры</vt:lpstr>
      <vt:lpstr>Ах ты девочка чумазая,  где ты руки так измазала?</vt:lpstr>
      <vt:lpstr>Рассматривание картинки</vt:lpstr>
      <vt:lpstr>Дыхательные игровые упражнения</vt:lpstr>
      <vt:lpstr>Слайд 11</vt:lpstr>
      <vt:lpstr>     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Елизавета</dc:creator>
  <cp:lastModifiedBy>user</cp:lastModifiedBy>
  <cp:revision>20</cp:revision>
  <dcterms:created xsi:type="dcterms:W3CDTF">2022-01-08T10:30:15Z</dcterms:created>
  <dcterms:modified xsi:type="dcterms:W3CDTF">2022-01-28T09:14:57Z</dcterms:modified>
</cp:coreProperties>
</file>