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19"/>
  </p:notesMasterIdLst>
  <p:sldIdLst>
    <p:sldId id="256" r:id="rId7"/>
    <p:sldId id="286" r:id="rId8"/>
    <p:sldId id="287" r:id="rId9"/>
    <p:sldId id="303" r:id="rId10"/>
    <p:sldId id="313" r:id="rId11"/>
    <p:sldId id="262" r:id="rId12"/>
    <p:sldId id="328" r:id="rId13"/>
    <p:sldId id="329" r:id="rId14"/>
    <p:sldId id="330" r:id="rId15"/>
    <p:sldId id="331" r:id="rId16"/>
    <p:sldId id="332" r:id="rId17"/>
    <p:sldId id="32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2" autoAdjust="0"/>
    <p:restoredTop sz="94660"/>
  </p:normalViewPr>
  <p:slideViewPr>
    <p:cSldViewPr>
      <p:cViewPr>
        <p:scale>
          <a:sx n="73" d="100"/>
          <a:sy n="73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5F6D1-4A84-4297-B207-752BCD84C333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9207D-D775-493E-98FC-E84AED5119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81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9207D-D775-493E-98FC-E84AED5119B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571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69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90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868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65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16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38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85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580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242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4516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690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971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221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704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819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11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5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526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8676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34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7568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70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783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922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440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940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788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3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4110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276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169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7318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1446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114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903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807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8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746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4300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385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80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033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1465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6923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1173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44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74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91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476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2254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9607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2548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0724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274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21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0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11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09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28662" y="214291"/>
            <a:ext cx="8358247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08520" y="2476148"/>
            <a:ext cx="9144000" cy="360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"Навстречу будущему" – путеводитель по духовно-нравственному воспитанию и профессиональной ориентации детей и подростков "группы риска" поселка </a:t>
            </a:r>
            <a:r>
              <a:rPr lang="ru-RU" sz="3200" b="1" dirty="0" err="1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Онохой</a:t>
            </a:r>
            <a:r>
              <a:rPr lang="ru-RU" sz="3200" b="1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.</a:t>
            </a:r>
            <a:endParaRPr lang="ru-RU" sz="2400" b="1" dirty="0">
              <a:solidFill>
                <a:srgbClr val="FF0000"/>
              </a:solidFill>
              <a:latin typeface="Georgia" pitchFamily="18" charset="0"/>
              <a:ea typeface="Calibri"/>
              <a:cs typeface="Times New Roman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        </a:t>
            </a:r>
          </a:p>
          <a:p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        Сроки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реализации проекта: февраль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2021г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.-октябрь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2021г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.</a:t>
            </a:r>
            <a:endParaRPr lang="ru-RU" b="1" i="1" dirty="0" smtClean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7" y="442722"/>
            <a:ext cx="57150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Онохойская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средняя 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общеобразовательная школа №2»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86841" y="6442502"/>
            <a:ext cx="35715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1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2571736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85868" y="6106070"/>
            <a:ext cx="75723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i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Тимофеева А.А., заместитель директора по воспитательной работе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2857496"/>
            <a:ext cx="8229600" cy="1071570"/>
          </a:xfrm>
        </p:spPr>
        <p:txBody>
          <a:bodyPr>
            <a:noAutofit/>
          </a:bodyPr>
          <a:lstStyle/>
          <a:p>
            <a:r>
              <a:rPr lang="ru-RU" sz="1800" dirty="0" smtClean="0"/>
              <a:t> </a:t>
            </a:r>
            <a:r>
              <a:rPr lang="ru-RU" sz="1800" dirty="0">
                <a:solidFill>
                  <a:srgbClr val="FF0000"/>
                </a:solidFill>
                <a:latin typeface="Georgia" pitchFamily="18" charset="0"/>
              </a:rPr>
              <a:t>О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рганизована поездка в с. </a:t>
            </a:r>
            <a:r>
              <a:rPr lang="ru-RU" sz="1800" dirty="0" err="1" smtClean="0">
                <a:solidFill>
                  <a:srgbClr val="FF0000"/>
                </a:solidFill>
                <a:latin typeface="Georgia" pitchFamily="18" charset="0"/>
              </a:rPr>
              <a:t>Посольск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1800" dirty="0" err="1" smtClean="0">
                <a:solidFill>
                  <a:srgbClr val="FF0000"/>
                </a:solidFill>
                <a:latin typeface="Georgia" pitchFamily="18" charset="0"/>
              </a:rPr>
              <a:t>Кабанского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 района с целью посещения одного из самых древних православных святынь Республики Бурятия. </a:t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endParaRPr lang="ru-RU" sz="1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A688~1\AppData\Local\Temp\IMG_0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786166"/>
            <a:ext cx="411270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688~1\AppData\Local\Temp\IMG_0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0"/>
            <a:ext cx="3921382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857752" y="642918"/>
            <a:ext cx="35413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Экскурсия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в Посольский монастырь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33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688~1\AppData\Local\Temp\IMG_0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7034545" cy="5254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1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28662" y="214291"/>
            <a:ext cx="8358247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3200" b="1" dirty="0" smtClean="0"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15403" y="6267453"/>
            <a:ext cx="500067" cy="376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>
                    <a:lumMod val="75000"/>
                  </a:srgbClr>
                </a:solidFill>
                <a:latin typeface="Georgia" pitchFamily="18" charset="0"/>
                <a:cs typeface="Arial" pitchFamily="34" charset="0"/>
              </a:rPr>
              <a:t>12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84" y="1350804"/>
            <a:ext cx="7660100" cy="5104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642918"/>
            <a:ext cx="78077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  <a:t>СПАСИБО ЗА ВНИМАНИЕ! </a:t>
            </a:r>
            <a:endParaRPr lang="ru-RU" sz="4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122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28662" y="214291"/>
            <a:ext cx="8358247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57159" y="2857496"/>
            <a:ext cx="578643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042" y="1571613"/>
            <a:ext cx="7986487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00166" y="118285"/>
            <a:ext cx="3786215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Кадровый состав</a:t>
            </a:r>
          </a:p>
          <a:p>
            <a:pPr algn="ctr" eaLnBrk="0" hangingPunct="0">
              <a:defRPr/>
            </a:pP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Всего учителей: 27 </a:t>
            </a:r>
          </a:p>
          <a:p>
            <a:pPr algn="ctr" eaLnBrk="0" hangingPunct="0">
              <a:defRPr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Образование: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 – высшее - 22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 – среднее специальное - 5</a:t>
            </a:r>
          </a:p>
          <a:p>
            <a:pPr algn="ctr" eaLnBrk="0" hangingPunct="0">
              <a:defRPr/>
            </a:pPr>
            <a:endParaRPr lang="ru-RU" dirty="0" smtClean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pPr algn="ctr" eaLnBrk="0" hangingPunct="0">
              <a:defRPr/>
            </a:pP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9124" y="16572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Категории: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Высшая –  педагогов -12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Первая –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9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Соответствие должности – 6 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0"/>
            <a:ext cx="1715767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786842" y="6286520"/>
            <a:ext cx="35715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2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28662" y="214291"/>
            <a:ext cx="8358247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57159" y="2857496"/>
            <a:ext cx="578643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14348" y="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Ученический  состав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928794" y="642918"/>
            <a:ext cx="485775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b="1" u="sng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Класс-комплектов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 -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20</a:t>
            </a:r>
            <a:endParaRPr lang="ru-RU" b="1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Начальное звено –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8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Среднее звено –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10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Старшее – 2</a:t>
            </a:r>
          </a:p>
          <a:p>
            <a:pPr eaLnBrk="0" hangingPunct="0">
              <a:defRPr/>
            </a:pP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786314" y="642918"/>
            <a:ext cx="485775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Количество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учащихся- 52 </a:t>
            </a:r>
            <a:endParaRPr lang="ru-RU" b="1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Начальное звено -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216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Среднее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- 255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Старшее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– 51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857225" y="1785926"/>
            <a:ext cx="7358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 b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Средняя наполняемость </a:t>
            </a:r>
            <a:r>
              <a:rPr lang="ru-RU" altLang="ru-RU" b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– 25 учеников</a:t>
            </a:r>
            <a:endParaRPr lang="ru-RU" alt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1715767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8786873" y="6299650"/>
            <a:ext cx="35715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3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110" y="2132856"/>
            <a:ext cx="7086178" cy="471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" y="3395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85786" y="214291"/>
            <a:ext cx="8358247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57159" y="2857496"/>
            <a:ext cx="578643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1715767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786873" y="6338891"/>
            <a:ext cx="35715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4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4365625" cy="385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123728" y="548680"/>
            <a:ext cx="6691543" cy="43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Задачи, которые планируется решить в рамках проекта</a:t>
            </a:r>
            <a:r>
              <a:rPr lang="ru-RU" sz="2400" dirty="0">
                <a:solidFill>
                  <a:srgbClr val="FF0000"/>
                </a:solidFill>
                <a:latin typeface="Georgia" pitchFamily="18" charset="0"/>
                <a:ea typeface="Calibri"/>
                <a:cs typeface="Times New Roman"/>
              </a:rPr>
              <a:t>:</a:t>
            </a:r>
          </a:p>
          <a:p>
            <a:pPr algn="just">
              <a:spcAft>
                <a:spcPts val="0"/>
              </a:spcAft>
            </a:pPr>
            <a:endParaRPr lang="ru-RU" sz="2400" dirty="0" smtClean="0">
              <a:solidFill>
                <a:srgbClr val="FF0000"/>
              </a:solidFill>
              <a:latin typeface="Georgia" pitchFamily="18" charset="0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Задача </a:t>
            </a:r>
            <a:r>
              <a:rPr lang="ru-RU" sz="2400" b="1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№1</a:t>
            </a:r>
            <a:r>
              <a:rPr lang="ru-RU" sz="2400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: Объединить церковные и муниципальные ресурсы с целью воспитания детей и подростков "группы риска" поселка </a:t>
            </a:r>
            <a:r>
              <a:rPr lang="ru-RU" sz="2400" dirty="0" err="1">
                <a:solidFill>
                  <a:srgbClr val="FF0000"/>
                </a:solidFill>
                <a:latin typeface="Georgia" pitchFamily="18" charset="0"/>
                <a:ea typeface="Times New Roman"/>
              </a:rPr>
              <a:t>Онохой</a:t>
            </a:r>
            <a:r>
              <a:rPr lang="ru-RU" sz="2400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 на основе традиционных для России культурных ценностях, в рамках существующей нормативно-правовой базы.</a:t>
            </a:r>
            <a:endParaRPr lang="ru-RU" sz="2000" dirty="0">
              <a:solidFill>
                <a:srgbClr val="FF0000"/>
              </a:solidFill>
              <a:latin typeface="Georgia" pitchFamily="18" charset="0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solidFill>
                <a:srgbClr val="FF0000"/>
              </a:solidFill>
              <a:latin typeface="Georgia" pitchFamily="18" charset="0"/>
              <a:ea typeface="Times New Roman"/>
            </a:endParaRPr>
          </a:p>
          <a:p>
            <a:pPr algn="ctr" eaLnBrk="0" hangingPunct="0">
              <a:defRPr/>
            </a:pP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3" y="5523554"/>
            <a:ext cx="87077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Задача №2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: Расширить систему взаимодействия образовательных организаций, органов системы профилактики (КДН, ОВД, опека) с Приходом Храма в Честь Святой Блаженной Ксении Петербургской п. </a:t>
            </a:r>
            <a:r>
              <a:rPr lang="ru-RU" sz="1600" dirty="0" err="1">
                <a:solidFill>
                  <a:srgbClr val="FF0000"/>
                </a:solidFill>
                <a:latin typeface="Georgia" pitchFamily="18" charset="0"/>
                <a:ea typeface="Times New Roman"/>
              </a:rPr>
              <a:t>Онохой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, в сфере духовно-нравственного воспитания "трудных" детей и подростков, профилактики правонарушений и зависимостей.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30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1715767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8786873" y="6215082"/>
            <a:ext cx="35715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5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32656"/>
            <a:ext cx="63846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Задача №3: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 Провести комплекс мероприятий с детьми и подростками "группы риска", их родителями по вовлечению в социально-значимую деятельность, обогащению знаниями о моральных нормах, роли православной культуры, созданию благоприятного психологического микроклимата, формированию ценностных ориентиров</a:t>
            </a:r>
            <a:r>
              <a:rPr lang="ru-RU" dirty="0" smtClean="0">
                <a:solidFill>
                  <a:srgbClr val="FF0000"/>
                </a:solidFill>
                <a:latin typeface="Georgia" pitchFamily="18" charset="0"/>
                <a:ea typeface="Times New Roman"/>
              </a:rPr>
              <a:t>.</a:t>
            </a:r>
            <a:endParaRPr lang="ru-RU" sz="1600" dirty="0">
              <a:solidFill>
                <a:srgbClr val="FF0000"/>
              </a:solidFill>
              <a:latin typeface="Georgia" pitchFamily="18" charset="0"/>
              <a:ea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5" y="2492897"/>
            <a:ext cx="5437559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35822" y="1988840"/>
            <a:ext cx="37006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Задача №4: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 Организовать посещение православных святынь Республики Бурятия детьми и подростками, состоящими на различных видах учета.</a:t>
            </a:r>
          </a:p>
          <a:p>
            <a:pPr lvl="0" algn="just"/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Задача №5: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 Провести комплекс мероприятий </a:t>
            </a:r>
            <a:r>
              <a:rPr lang="ru-RU" dirty="0" err="1">
                <a:solidFill>
                  <a:srgbClr val="FF0000"/>
                </a:solidFill>
                <a:latin typeface="Georgia" pitchFamily="18" charset="0"/>
                <a:ea typeface="Times New Roman"/>
              </a:rPr>
              <a:t>профориентационной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 направленности.</a:t>
            </a:r>
          </a:p>
          <a:p>
            <a:pPr lvl="0" algn="just"/>
            <a:r>
              <a:rPr lang="ru-RU" b="1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Задача №6: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 Обобщить опыт педагогов школ п. </a:t>
            </a:r>
            <a:r>
              <a:rPr lang="ru-RU" dirty="0" err="1">
                <a:solidFill>
                  <a:srgbClr val="FF0000"/>
                </a:solidFill>
                <a:latin typeface="Georgia" pitchFamily="18" charset="0"/>
                <a:ea typeface="Times New Roman"/>
              </a:rPr>
              <a:t>Онохой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  <a:ea typeface="Times New Roman"/>
              </a:rPr>
              <a:t>, специалистов органов системы профилактики по вопросам работы с детьми и подростками, относящимися к категории "группа риска".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57158" y="1857366"/>
            <a:ext cx="4357719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ru-RU" sz="14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400" dirty="0" smtClean="0">
              <a:solidFill>
                <a:srgbClr val="C00000"/>
              </a:solidFill>
              <a:latin typeface="Georgia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715403" y="6267454"/>
            <a:ext cx="50006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6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238126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Сроки реализации проекта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>: февраль 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2021г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>.-октябрь 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2021г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8" y="-27911"/>
            <a:ext cx="1862015" cy="188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307" y="2145684"/>
            <a:ext cx="4082096" cy="463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20" y="764704"/>
            <a:ext cx="2364283" cy="309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124744"/>
            <a:ext cx="5263172" cy="1836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90" y="3156141"/>
            <a:ext cx="4560887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3" descr="C:\Users\A688~1\AppData\Local\Temp\Род. соб. 10-11 кла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1" y="3786191"/>
            <a:ext cx="4112671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2" name="Picture 2" descr="C:\Users\A688~1\AppData\Local\Temp\Род.соб. 8а,8б клас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709901"/>
            <a:ext cx="4214810" cy="3148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1500174"/>
            <a:ext cx="8229600" cy="164307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Georgia" pitchFamily="18" charset="0"/>
              </a:rPr>
              <a:t>Родительские собрания по темам: «Духовное воспитание. Профилактика суицида в молодежной среде», «Причины и признаки стрессового состояния у детей и способы родительской поддержки», «Вера – главный источник для души», «За опасной чертой», «Жизнь – сама ценность».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В  8-11 классах МБОУ "</a:t>
            </a:r>
            <a:r>
              <a:rPr lang="ru-RU" sz="1800" dirty="0" err="1" smtClean="0">
                <a:solidFill>
                  <a:srgbClr val="FF0000"/>
                </a:solidFill>
                <a:latin typeface="Georgia" pitchFamily="18" charset="0"/>
              </a:rPr>
              <a:t>Онохойская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 СОШ №2" проведены родительские собрания на которых обсуждались вопросы духовно-нравственного воспитания, профилактики суицидов, зависимостей среди подростков. «Жизнь – сама ценность», так звучала тема родительского лектория в 8-х классах. В 9-11-х классах темой родительских собраний стало духовное воспитание подростков, причины и признаки стрессового состояния у детей и способы родительской поддержки, а также профилактика суицида в молодежной среде. </a:t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endParaRPr lang="ru-RU" sz="18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28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642918"/>
            <a:ext cx="8229600" cy="164307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Georgia" pitchFamily="18" charset="0"/>
              </a:rPr>
              <a:t>Консультирование несовершеннолетних и родителей несовершеннолетних группы суицидального риска.</a:t>
            </a:r>
            <a:br>
              <a:rPr lang="ru-RU" sz="1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На базе МБОУ "</a:t>
            </a:r>
            <a:r>
              <a:rPr lang="ru-RU" sz="1800" dirty="0" err="1" smtClean="0">
                <a:solidFill>
                  <a:srgbClr val="FF0000"/>
                </a:solidFill>
                <a:latin typeface="Georgia" pitchFamily="18" charset="0"/>
              </a:rPr>
              <a:t>Онохойская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 СОШ №2" психологами школы Сапуновой О.Ю. и Тимофеевой А.А. проведены психологические консультации и тренинги личностного роста (формирование </a:t>
            </a:r>
            <a:r>
              <a:rPr lang="ru-RU" sz="1800" dirty="0" err="1" smtClean="0">
                <a:solidFill>
                  <a:srgbClr val="FF0000"/>
                </a:solidFill>
                <a:latin typeface="Georgia" pitchFamily="18" charset="0"/>
              </a:rPr>
              <a:t>стессоустойчивости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) </a:t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с детьми суицидального риска и их родителями.  </a:t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endParaRPr lang="ru-RU" sz="1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93186" name="Picture 2" descr="C:\Users\A688~1\AppData\Local\Temp\20170926_175548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357562"/>
            <a:ext cx="4000528" cy="3000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3187" name="Picture 3" descr="C:\Users\A688~1\AppData\Local\Temp\20170926_175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643182"/>
            <a:ext cx="3905246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251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C:\Users\A688~1\AppData\Local\Temp\постановк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411" y="1700808"/>
            <a:ext cx="7851061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4390" y="116632"/>
            <a:ext cx="8229600" cy="1643074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Georgia" pitchFamily="18" charset="0"/>
              </a:rPr>
              <a:t>Внеклассное мероприятие Православный праздник «Рождество Пресвятой Богородицы» для учащихся начальной школы. </a:t>
            </a: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>Данный праздник проведен как театральная постановка. </a:t>
            </a:r>
            <a:endParaRPr lang="ru-RU" sz="18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</TotalTime>
  <Words>423</Words>
  <Application>Microsoft Office PowerPoint</Application>
  <PresentationFormat>Экран (4:3)</PresentationFormat>
  <Paragraphs>57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Тема Office</vt:lpstr>
      <vt:lpstr>Тема12</vt:lpstr>
      <vt:lpstr>1_Тема12</vt:lpstr>
      <vt:lpstr>2_Тема12</vt:lpstr>
      <vt:lpstr>3_Тема12</vt:lpstr>
      <vt:lpstr>Тема16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Родительские собрания по темам: «Духовное воспитание. Профилактика суицида в молодежной среде», «Причины и признаки стрессового состояния у детей и способы родительской поддержки», «Вера – главный источник для души», «За опасной чертой», «Жизнь – сама ценность».  В  8-11 классах МБОУ "Онохойская СОШ №2" проведены родительские собрания на которых обсуждались вопросы духовно-нравственного воспитания, профилактики суицидов, зависимостей среди подростков. «Жизнь – сама ценность», так звучала тема родительского лектория в 8-х классах. В 9-11-х классах темой родительских собраний стало духовное воспитание подростков, причины и признаки стрессового состояния у детей и способы родительской поддержки, а также профилактика суицида в молодежной среде.  </vt:lpstr>
      <vt:lpstr>Консультирование несовершеннолетних и родителей несовершеннолетних группы суицидального риска.   На базе МБОУ "Онохойская СОШ №2" психологами школы Сапуновой О.Ю. и Тимофеевой А.А. проведены психологические консультации и тренинги личностного роста (формирование стессоустойчивости)  с детьми суицидального риска и их родителями.   </vt:lpstr>
      <vt:lpstr>  Внеклассное мероприятие Православный праздник «Рождество Пресвятой Богородицы» для учащихся начальной школы.  Данный праздник проведен как театральная постановка. </vt:lpstr>
      <vt:lpstr> Организована поездка в с. Посольск Кабанского района с целью посещения одного из самых древних православных святынь Республики Бурятия.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 Александровна</dc:creator>
  <cp:lastModifiedBy>Алёна</cp:lastModifiedBy>
  <cp:revision>191</cp:revision>
  <dcterms:created xsi:type="dcterms:W3CDTF">2016-04-21T00:39:50Z</dcterms:created>
  <dcterms:modified xsi:type="dcterms:W3CDTF">2022-02-15T07:01:14Z</dcterms:modified>
</cp:coreProperties>
</file>