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73" r:id="rId1"/>
  </p:sldMasterIdLst>
  <p:notesMasterIdLst>
    <p:notesMasterId r:id="rId13"/>
  </p:notesMasterIdLst>
  <p:sldIdLst>
    <p:sldId id="258" r:id="rId2"/>
    <p:sldId id="259" r:id="rId3"/>
    <p:sldId id="260" r:id="rId4"/>
    <p:sldId id="261" r:id="rId5"/>
    <p:sldId id="263" r:id="rId6"/>
    <p:sldId id="265" r:id="rId7"/>
    <p:sldId id="275" r:id="rId8"/>
    <p:sldId id="276" r:id="rId9"/>
    <p:sldId id="277" r:id="rId10"/>
    <p:sldId id="279" r:id="rId11"/>
    <p:sldId id="283" r:id="rId12"/>
  </p:sldIdLst>
  <p:sldSz cx="9144000" cy="6858000" type="screen4x3"/>
  <p:notesSz cx="7559675" cy="10691813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20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3342529452"/>
      </p:ext>
    </p:extLst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Shape 130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1" name="Shape 131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Shape 284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5" name="Shape 285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Shape 314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15" name="Shape 315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Shape 138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9" name="Shape 139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Shape 144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5" name="Shape 145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Shape 152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3" name="Shape 153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 noRot="1" noChangeAspect="1"/>
          </p:cNvSpPr>
          <p:nvPr>
            <p:ph type="sldImg" idx="2"/>
          </p:nvPr>
        </p:nvSpPr>
        <p:spPr>
          <a:xfrm>
            <a:off x="1108075" y="801688"/>
            <a:ext cx="5345113" cy="40100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0" name="Shape 170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Shape 182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3" name="Shape 183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Shape 258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9" name="Shape 259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5" name="Shape 265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25" cy="4811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6" name="Shape 266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25" cy="4009425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Shape 271"/>
          <p:cNvSpPr>
            <a:spLocks noGrp="1" noRot="1" noChangeAspect="1"/>
          </p:cNvSpPr>
          <p:nvPr>
            <p:ph type="sldImg" idx="2"/>
          </p:nvPr>
        </p:nvSpPr>
        <p:spPr>
          <a:xfrm>
            <a:off x="1260175" y="801875"/>
            <a:ext cx="5040000" cy="400950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2" name="Shape 272"/>
          <p:cNvSpPr txBox="1">
            <a:spLocks noGrp="1"/>
          </p:cNvSpPr>
          <p:nvPr>
            <p:ph type="body" idx="1"/>
          </p:nvPr>
        </p:nvSpPr>
        <p:spPr>
          <a:xfrm>
            <a:off x="755950" y="5078600"/>
            <a:ext cx="6047700" cy="4811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" type="obj">
  <p:cSld name="OBJECT">
    <p:spTree>
      <p:nvGrpSpPr>
        <p:cNvPr id="1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Shape 70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1" name="Shape 71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Content over Content" type="objOverTx">
  <p:cSld name="OBJECT_OVER_TEXT">
    <p:spTree>
      <p:nvGrpSpPr>
        <p:cNvPr id="1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Shape 100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01" name="Shape 101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7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02" name="Shape 102"/>
          <p:cNvSpPr txBox="1">
            <a:spLocks noGrp="1"/>
          </p:cNvSpPr>
          <p:nvPr>
            <p:ph type="body" idx="2"/>
          </p:nvPr>
        </p:nvSpPr>
        <p:spPr>
          <a:xfrm>
            <a:off x="251640" y="3804840"/>
            <a:ext cx="86407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6 Content">
  <p:cSld name="Title, 6 Content">
    <p:spTree>
      <p:nvGrpSpPr>
        <p:cNvPr id="1" name="Shape 1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1" name="Shape 111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2" name="Shape 112"/>
          <p:cNvSpPr txBox="1">
            <a:spLocks noGrp="1"/>
          </p:cNvSpPr>
          <p:nvPr>
            <p:ph type="body" idx="2"/>
          </p:nvPr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113" name="Shape 113"/>
          <p:cNvSpPr/>
          <p:nvPr/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</p:sp>
      <p:sp>
        <p:nvSpPr>
          <p:cNvPr id="114" name="Shape 114"/>
          <p:cNvSpPr/>
          <p:nvPr/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" type="twoObj">
  <p:cSld name="TWO_OBJECTS">
    <p:spTree>
      <p:nvGrpSpPr>
        <p:cNvPr id="1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Shape 73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4" name="Shape 74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42163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5" name="Shape 75"/>
          <p:cNvSpPr txBox="1">
            <a:spLocks noGrp="1"/>
          </p:cNvSpPr>
          <p:nvPr>
            <p:ph type="body" idx="2"/>
          </p:nvPr>
        </p:nvSpPr>
        <p:spPr>
          <a:xfrm>
            <a:off x="4679280" y="908640"/>
            <a:ext cx="42163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lide" type="blank">
  <p:cSld name="BLANK"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x">
  <p:cSld name="TITLE_AND_BODY"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Shape 78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79" name="Shape 79"/>
          <p:cNvSpPr txBox="1">
            <a:spLocks noGrp="1"/>
          </p:cNvSpPr>
          <p:nvPr>
            <p:ph type="subTitle" idx="1"/>
          </p:nvPr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Shape 81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entered Text" type="objOnly">
  <p:cSld name="OBJECT_ONLY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 txBox="1">
            <a:spLocks noGrp="1"/>
          </p:cNvSpPr>
          <p:nvPr>
            <p:ph type="subTitle" idx="1"/>
          </p:nvPr>
        </p:nvSpPr>
        <p:spPr>
          <a:xfrm>
            <a:off x="251640" y="28800"/>
            <a:ext cx="8640720" cy="274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and Content" type="twoObjAndObj">
  <p:cSld name="TWO_OBJECTS_AND_OBJECT"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Shape 85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6" name="Shape 86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42163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7" name="Shape 87"/>
          <p:cNvSpPr txBox="1">
            <a:spLocks noGrp="1"/>
          </p:cNvSpPr>
          <p:nvPr>
            <p:ph type="body" idx="2"/>
          </p:nvPr>
        </p:nvSpPr>
        <p:spPr>
          <a:xfrm>
            <a:off x="251640" y="3804840"/>
            <a:ext cx="42163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88" name="Shape 88"/>
          <p:cNvSpPr txBox="1">
            <a:spLocks noGrp="1"/>
          </p:cNvSpPr>
          <p:nvPr>
            <p:ph type="body" idx="3"/>
          </p:nvPr>
        </p:nvSpPr>
        <p:spPr>
          <a:xfrm>
            <a:off x="4679280" y="908640"/>
            <a:ext cx="42163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Content and 2 Content" type="objAndTwoObj">
  <p:cSld name="OBJECT_AND_TWO_OBJECTS">
    <p:spTree>
      <p:nvGrpSpPr>
        <p:cNvPr id="1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Shape 90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1" name="Shape 91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42163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2" name="Shape 92"/>
          <p:cNvSpPr txBox="1">
            <a:spLocks noGrp="1"/>
          </p:cNvSpPr>
          <p:nvPr>
            <p:ph type="body" idx="2"/>
          </p:nvPr>
        </p:nvSpPr>
        <p:spPr>
          <a:xfrm>
            <a:off x="4679280" y="908640"/>
            <a:ext cx="42163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3" name="Shape 93"/>
          <p:cNvSpPr txBox="1">
            <a:spLocks noGrp="1"/>
          </p:cNvSpPr>
          <p:nvPr>
            <p:ph type="body" idx="3"/>
          </p:nvPr>
        </p:nvSpPr>
        <p:spPr>
          <a:xfrm>
            <a:off x="4679280" y="3804840"/>
            <a:ext cx="42163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, 2 Content over Content" type="twoObjOverTx">
  <p:cSld name="TWO_OBJECTS_OVER_TEXT"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Shape 95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6" name="Shape 96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42163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7" name="Shape 97"/>
          <p:cNvSpPr txBox="1">
            <a:spLocks noGrp="1"/>
          </p:cNvSpPr>
          <p:nvPr>
            <p:ph type="body" idx="2"/>
          </p:nvPr>
        </p:nvSpPr>
        <p:spPr>
          <a:xfrm>
            <a:off x="4679280" y="908640"/>
            <a:ext cx="42163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98" name="Shape 98"/>
          <p:cNvSpPr txBox="1">
            <a:spLocks noGrp="1"/>
          </p:cNvSpPr>
          <p:nvPr>
            <p:ph type="body" idx="3"/>
          </p:nvPr>
        </p:nvSpPr>
        <p:spPr>
          <a:xfrm>
            <a:off x="251640" y="3804840"/>
            <a:ext cx="8640720" cy="26445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/>
          <p:nvPr/>
        </p:nvSpPr>
        <p:spPr>
          <a:xfrm>
            <a:off x="-36360" y="0"/>
            <a:ext cx="9180000" cy="685764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cxnSp>
        <p:nvCxnSpPr>
          <p:cNvPr id="63" name="Shape 63"/>
          <p:cNvCxnSpPr/>
          <p:nvPr/>
        </p:nvCxnSpPr>
        <p:spPr>
          <a:xfrm>
            <a:off x="-68400" y="692640"/>
            <a:ext cx="9212400" cy="0"/>
          </a:xfrm>
          <a:prstGeom prst="straightConnector1">
            <a:avLst/>
          </a:prstGeom>
          <a:noFill/>
          <a:ln w="25550" cap="flat" cmpd="sng">
            <a:solidFill>
              <a:srgbClr val="727CA3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64" name="Shape 64"/>
          <p:cNvPicPr preferRelativeResize="0"/>
          <p:nvPr/>
        </p:nvPicPr>
        <p:blipFill rotWithShape="1">
          <a:blip r:embed="rId13">
            <a:alphaModFix/>
          </a:blip>
          <a:srcRect l="28736" r="15198" b="37199"/>
          <a:stretch/>
        </p:blipFill>
        <p:spPr>
          <a:xfrm>
            <a:off x="-119880" y="0"/>
            <a:ext cx="9372240" cy="6922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Shape 65"/>
          <p:cNvPicPr preferRelativeResize="0"/>
          <p:nvPr/>
        </p:nvPicPr>
        <p:blipFill rotWithShape="1">
          <a:blip r:embed="rId13">
            <a:alphaModFix/>
          </a:blip>
          <a:srcRect l="28736" r="16030" b="15549"/>
          <a:stretch/>
        </p:blipFill>
        <p:spPr>
          <a:xfrm>
            <a:off x="-36360" y="6669360"/>
            <a:ext cx="9180000" cy="164880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Shape 66"/>
          <p:cNvPicPr preferRelativeResize="0"/>
          <p:nvPr/>
        </p:nvPicPr>
        <p:blipFill rotWithShape="1">
          <a:blip r:embed="rId14">
            <a:alphaModFix/>
          </a:blip>
          <a:srcRect/>
          <a:stretch/>
        </p:blipFill>
        <p:spPr>
          <a:xfrm>
            <a:off x="8572680" y="48240"/>
            <a:ext cx="499680" cy="523080"/>
          </a:xfrm>
          <a:prstGeom prst="rect">
            <a:avLst/>
          </a:prstGeom>
          <a:noFill/>
          <a:ln>
            <a:noFill/>
          </a:ln>
        </p:spPr>
      </p:pic>
      <p:sp>
        <p:nvSpPr>
          <p:cNvPr id="67" name="Shape 67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720" cy="5914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0" marR="0" lvl="0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0" marR="0" lvl="1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0" marR="0" lvl="2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0" marR="0" lvl="3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0" marR="0" lvl="4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0" marR="0" lvl="5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0" marR="0" lvl="6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0" marR="0" lvl="7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0" marR="0" lvl="8" indent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  <p:sp>
        <p:nvSpPr>
          <p:cNvPr id="68" name="Shape 68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ru.onlinemschool.com/math/library/multiplication_formulas/sum2/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hyperlink" Target="http://ru.onlinemschool.com/math/library/multiplication_formulas/dif22/" TargetMode="External"/><Relationship Id="rId4" Type="http://schemas.openxmlformats.org/officeDocument/2006/relationships/hyperlink" Target="http://ru.onlinemschool.com/math/library/multiplication_formulas/dif2/" TargetMode="Externa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ru.onlinemschool.com/math/library/multiplication_formulas/sum3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ru.onlinemschool.com/math/library/multiplication_formulas/dif33/" TargetMode="External"/><Relationship Id="rId5" Type="http://schemas.openxmlformats.org/officeDocument/2006/relationships/hyperlink" Target="http://ru.onlinemschool.com/math/library/multiplication_formulas/sum33/" TargetMode="External"/><Relationship Id="rId4" Type="http://schemas.openxmlformats.org/officeDocument/2006/relationships/hyperlink" Target="http://ru.onlinemschool.com/math/library/multiplication_formulas/dif3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Понятие выражения</a:t>
            </a:r>
            <a:endParaRPr sz="26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34" name="Shape 134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4216200" cy="264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10160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>
                <a:solidFill>
                  <a:schemeClr val="dk2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Числовое выражение</a:t>
            </a:r>
            <a:r>
              <a:rPr lang="ru-RU" sz="2400">
                <a:solidFill>
                  <a:schemeClr val="dk2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– это любая запись из чисел, знаков арифметических действий и скобок.</a:t>
            </a:r>
            <a:endParaRPr sz="2400">
              <a:solidFill>
                <a:schemeClr val="dk2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81000" marR="10160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solidFill>
                <a:schemeClr val="dk2"/>
              </a:solidFill>
              <a:highlight>
                <a:srgbClr val="F2F4FB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81000" marR="101600" lvl="0" indent="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>
              <a:solidFill>
                <a:schemeClr val="dk1"/>
              </a:solidFill>
            </a:endParaRPr>
          </a:p>
          <a:p>
            <a:pPr marL="0" lvl="0" indent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5" name="Shape 135"/>
          <p:cNvSpPr txBox="1">
            <a:spLocks noGrp="1"/>
          </p:cNvSpPr>
          <p:nvPr>
            <p:ph type="body" idx="2"/>
          </p:nvPr>
        </p:nvSpPr>
        <p:spPr>
          <a:xfrm>
            <a:off x="4679280" y="908640"/>
            <a:ext cx="4216200" cy="264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381000" marR="101600" lvl="0" indent="0" rtl="0">
              <a:lnSpc>
                <a:spcPct val="115000"/>
              </a:lnSpc>
              <a:spcBef>
                <a:spcPts val="0"/>
              </a:spcBef>
              <a:spcAft>
                <a:spcPts val="8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>
                <a:solidFill>
                  <a:srgbClr val="1C4587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Выражение, содержащее буквы, которыми обозначены некоторые числа, называется </a:t>
            </a:r>
            <a:r>
              <a:rPr lang="ru-RU" sz="2400" b="1">
                <a:solidFill>
                  <a:srgbClr val="1C4587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буквенным выражением</a:t>
            </a:r>
            <a:r>
              <a:rPr lang="ru-RU" sz="2400">
                <a:solidFill>
                  <a:srgbClr val="1C4587"/>
                </a:solidFill>
                <a:highlight>
                  <a:schemeClr val="lt1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.</a:t>
            </a:r>
            <a:endParaRPr>
              <a:solidFill>
                <a:srgbClr val="1C4587"/>
              </a:solidFill>
            </a:endParaRPr>
          </a:p>
        </p:txBody>
      </p:sp>
      <p:sp>
        <p:nvSpPr>
          <p:cNvPr id="136" name="Shape 136"/>
          <p:cNvSpPr txBox="1">
            <a:spLocks noGrp="1"/>
          </p:cNvSpPr>
          <p:nvPr>
            <p:ph type="body" idx="3"/>
          </p:nvPr>
        </p:nvSpPr>
        <p:spPr>
          <a:xfrm>
            <a:off x="251650" y="3373825"/>
            <a:ext cx="8640600" cy="2823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b="1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Алгебраическим выражением</a:t>
            </a:r>
            <a:r>
              <a:rPr lang="ru-RU" sz="2400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называется одна или несколько алгебраических величин (чисел и букв), соединенных между собой знаками алгебраических действий: сложения, вычитания, умножения и деления, а также извлечения корня и возведения в целую степень и знаками последовательности этих действий (обычно скобками различного вида). </a:t>
            </a:r>
            <a:endParaRPr sz="24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Shape 287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30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Разложение многочленов на множители</a:t>
            </a:r>
            <a:endParaRPr sz="30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80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8" name="Shape 288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600" cy="55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  Тождественное преобразование, приводящее к произведению нескольких множителей, называют </a:t>
            </a:r>
            <a:r>
              <a:rPr lang="ru-RU" sz="2600" b="1" i="1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разложением многочлена на множители.</a:t>
            </a:r>
            <a:r>
              <a:rPr lang="ru-RU" sz="2600" i="1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600" i="1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 b="1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Основные методы разложения на множители:</a:t>
            </a:r>
            <a:endParaRPr sz="2600" b="1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2600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937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600"/>
              <a:buAutoNum type="arabicPeriod"/>
            </a:pPr>
            <a:r>
              <a:rPr lang="ru-RU" sz="2600">
                <a:solidFill>
                  <a:srgbClr val="07376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Вынесение общего множителя за скобки. </a:t>
            </a:r>
            <a:endParaRPr sz="26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937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600"/>
              <a:buFont typeface="Times New Roman"/>
              <a:buAutoNum type="arabicPeriod"/>
            </a:pPr>
            <a:r>
              <a:rPr lang="ru-RU" sz="2600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Использование формул сокращенного умножения.</a:t>
            </a:r>
            <a:endParaRPr sz="2600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937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600"/>
              <a:buAutoNum type="arabicPeriod"/>
            </a:pPr>
            <a:r>
              <a:rPr lang="ru-RU" sz="2600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Способ группировки. </a:t>
            </a:r>
            <a:endParaRPr sz="2600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937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73763"/>
              </a:buClr>
              <a:buSzPts val="2600"/>
              <a:buAutoNum type="arabicPeriod"/>
            </a:pPr>
            <a:r>
              <a:rPr lang="ru-RU" sz="2600">
                <a:solidFill>
                  <a:srgbClr val="073763"/>
                </a:solidFill>
                <a:highlight>
                  <a:srgbClr val="FFFFFF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Способ выделения полного квадрата.</a:t>
            </a:r>
            <a:endParaRPr sz="2600">
              <a:solidFill>
                <a:srgbClr val="073763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Действия с алгебраическими дробями</a:t>
            </a:r>
            <a:endParaRPr sz="2600">
              <a:solidFill>
                <a:srgbClr val="FFFFFF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318" name="Shape 318"/>
          <p:cNvSpPr txBox="1">
            <a:spLocks noGrp="1"/>
          </p:cNvSpPr>
          <p:nvPr>
            <p:ph type="body" idx="1"/>
          </p:nvPr>
        </p:nvSpPr>
        <p:spPr>
          <a:xfrm>
            <a:off x="251650" y="772500"/>
            <a:ext cx="8640600" cy="5680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319" name="Shape 3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51650" y="987625"/>
            <a:ext cx="8547075" cy="54653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600" b="1">
                <a:solidFill>
                  <a:srgbClr val="FFFFFF"/>
                </a:solidFill>
                <a:highlight>
                  <a:srgbClr val="00206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Виды алгебраических выражений.</a:t>
            </a:r>
            <a:endParaRPr sz="2600" b="1">
              <a:solidFill>
                <a:srgbClr val="FFFFFF"/>
              </a:solidFill>
              <a:highlight>
                <a:srgbClr val="002060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2" name="Shape 142"/>
          <p:cNvSpPr txBox="1">
            <a:spLocks noGrp="1"/>
          </p:cNvSpPr>
          <p:nvPr>
            <p:ph type="body" idx="1"/>
          </p:nvPr>
        </p:nvSpPr>
        <p:spPr>
          <a:xfrm>
            <a:off x="251650" y="693675"/>
            <a:ext cx="8640600" cy="575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Times New Roman"/>
              <a:buAutoNum type="romanUcPeriod"/>
            </a:pPr>
            <a:r>
              <a:rPr lang="ru-RU" sz="2400" i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Рациональные алгебраические выражения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это целые и дробные алгебраические выражения.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Times New Roman"/>
              <a:buAutoNum type="arabicParenR"/>
            </a:pP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Целое алгебраическое выражение.В целых алгебраических выражениях все значения переменных являются допустимыми.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457200" lvl="0" indent="-3810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1C4587"/>
              </a:buClr>
              <a:buSzPts val="2400"/>
              <a:buFont typeface="Times New Roman"/>
              <a:buAutoNum type="arabicParenR"/>
            </a:pP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Дробное.  В дробных алгебраических выражениях допустимыми являются все значения переменных, при которых не происходит деления на нуль.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ru-RU" sz="2400" i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II. Иррациональные алгебраические выражения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содержат извлечение корня из переменной или возведение переменной в дробную степень.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4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Shape 147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600" b="1">
                <a:solidFill>
                  <a:srgbClr val="FFFFFF"/>
                </a:solidFill>
                <a:highlight>
                  <a:srgbClr val="002060"/>
                </a:highlight>
                <a:latin typeface="Times New Roman"/>
                <a:ea typeface="Times New Roman"/>
                <a:cs typeface="Times New Roman"/>
                <a:sym typeface="Times New Roman"/>
              </a:rPr>
              <a:t>Область определения алгебраического выражения.</a:t>
            </a:r>
            <a:endParaRPr sz="2600" b="1">
              <a:solidFill>
                <a:srgbClr val="FFFFFF"/>
              </a:solidFill>
              <a:highlight>
                <a:srgbClr val="002060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8" name="Shape 148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600" cy="26445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200" b="1">
              <a:solidFill>
                <a:schemeClr val="dk1"/>
              </a:solidFill>
              <a:highlight>
                <a:srgbClr val="F2F4FB"/>
              </a:highlight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Множество значений переменной, при которых выражение не теряет смысл, называется </a:t>
            </a:r>
            <a:r>
              <a:rPr lang="ru-RU" sz="2400" b="1" i="1" u="sng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областью определения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этого выражения.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  Также можно сказать, что область определения выражения – это множество всех допустимых значений переменной.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40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49" name="Shape 149"/>
          <p:cNvSpPr txBox="1">
            <a:spLocks noGrp="1"/>
          </p:cNvSpPr>
          <p:nvPr>
            <p:ph type="body" idx="2"/>
          </p:nvPr>
        </p:nvSpPr>
        <p:spPr>
          <a:xfrm>
            <a:off x="251650" y="3484176"/>
            <a:ext cx="8640600" cy="2965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Найти ОДЗ выражения:</a:t>
            </a:r>
            <a:endParaRPr sz="24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0" name="Shape 15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14475" y="4073975"/>
            <a:ext cx="3952575" cy="20926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Shape 155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rgbClr val="F3F3F3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Приведение подобных слагаемых</a:t>
            </a:r>
            <a:endParaRPr sz="2600">
              <a:solidFill>
                <a:srgbClr val="F3F3F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6" name="Shape 156"/>
          <p:cNvSpPr txBox="1">
            <a:spLocks noGrp="1"/>
          </p:cNvSpPr>
          <p:nvPr>
            <p:ph type="body" idx="1"/>
          </p:nvPr>
        </p:nvSpPr>
        <p:spPr>
          <a:xfrm>
            <a:off x="251650" y="1135125"/>
            <a:ext cx="4216200" cy="5317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500" b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Подобные слагаемые</a:t>
            </a:r>
            <a:r>
              <a:rPr lang="ru-RU" sz="25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— это слагаемые, которые имеют одинаковую буквенную часть.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2400"/>
              </a:spcBef>
              <a:spcAft>
                <a:spcPts val="0"/>
              </a:spcAft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endParaRPr>
              <a:solidFill>
                <a:srgbClr val="1C4587"/>
              </a:solidFill>
              <a:highlight>
                <a:schemeClr val="lt1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300"/>
              </a:spcBef>
              <a:spcAft>
                <a:spcPts val="240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450">
              <a:solidFill>
                <a:srgbClr val="1155CC"/>
              </a:solidFill>
              <a:highlight>
                <a:srgbClr val="FFFFFF"/>
              </a:highlight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157" name="Shape 157"/>
          <p:cNvSpPr txBox="1">
            <a:spLocks noGrp="1"/>
          </p:cNvSpPr>
          <p:nvPr>
            <p:ph type="body" idx="2"/>
          </p:nvPr>
        </p:nvSpPr>
        <p:spPr>
          <a:xfrm>
            <a:off x="4467850" y="908650"/>
            <a:ext cx="4427700" cy="55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58" name="Shape 158"/>
          <p:cNvPicPr preferRelativeResize="0"/>
          <p:nvPr/>
        </p:nvPicPr>
        <p:blipFill rotWithShape="1">
          <a:blip r:embed="rId3">
            <a:alphaModFix/>
          </a:blip>
          <a:srcRect r="50910" b="22233"/>
          <a:stretch/>
        </p:blipFill>
        <p:spPr>
          <a:xfrm>
            <a:off x="4303975" y="1404950"/>
            <a:ext cx="4640325" cy="1826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59" name="Shape 159"/>
          <p:cNvPicPr preferRelativeResize="0"/>
          <p:nvPr/>
        </p:nvPicPr>
        <p:blipFill rotWithShape="1">
          <a:blip r:embed="rId4">
            <a:alphaModFix/>
          </a:blip>
          <a:srcRect l="49088"/>
          <a:stretch/>
        </p:blipFill>
        <p:spPr>
          <a:xfrm>
            <a:off x="4574900" y="3231925"/>
            <a:ext cx="4427700" cy="2251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60" name="Shape 16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68963" y="3563000"/>
            <a:ext cx="3381575" cy="24226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Shape 172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3" name="Shape 173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600" cy="55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2400" b="1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ru-RU" sz="2400" b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Тождество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– это равенство, справедливое при всех допустимых значениях входящих в него переменных.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None/>
            </a:pP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Замену одного выражения другим, тождественно равным ему выражением, называют </a:t>
            </a:r>
            <a:r>
              <a:rPr lang="ru-RU" sz="2400" b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тождественным преобразованием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или просто </a:t>
            </a:r>
            <a:r>
              <a:rPr lang="ru-RU" sz="2400" b="1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преобразованием выражения</a:t>
            </a:r>
            <a:r>
              <a:rPr lang="ru-RU" sz="2400">
                <a:solidFill>
                  <a:srgbClr val="1C4587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. </a:t>
            </a: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lnSpc>
                <a:spcPct val="115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400">
              <a:solidFill>
                <a:srgbClr val="1C4587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150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Shape 185"/>
          <p:cNvSpPr txBox="1">
            <a:spLocks noGrp="1"/>
          </p:cNvSpPr>
          <p:nvPr>
            <p:ph type="title"/>
          </p:nvPr>
        </p:nvSpPr>
        <p:spPr>
          <a:xfrm>
            <a:off x="346240" y="761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2600">
              <a:solidFill>
                <a:srgbClr val="FFFFFF"/>
              </a:solidFill>
            </a:endParaRPr>
          </a:p>
        </p:txBody>
      </p:sp>
      <p:sp>
        <p:nvSpPr>
          <p:cNvPr id="186" name="Shape 186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600" cy="55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187" name="Shape 18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3425" y="908650"/>
            <a:ext cx="8718825" cy="53341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Shape 261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2" name="Shape 262"/>
          <p:cNvSpPr txBox="1">
            <a:spLocks noGrp="1"/>
          </p:cNvSpPr>
          <p:nvPr>
            <p:ph type="subTitle" idx="1"/>
          </p:nvPr>
        </p:nvSpPr>
        <p:spPr>
          <a:xfrm>
            <a:off x="251650" y="908650"/>
            <a:ext cx="8640600" cy="40575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Формулы сокращенного </a:t>
            </a:r>
            <a:endParaRPr sz="4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000">
                <a:solidFill>
                  <a:srgbClr val="00206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умножения</a:t>
            </a:r>
            <a:endParaRPr sz="4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6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pic>
        <p:nvPicPr>
          <p:cNvPr id="263" name="Shape 26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293400" y="2755175"/>
            <a:ext cx="2724475" cy="343082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Shape 268"/>
          <p:cNvSpPr txBox="1"/>
          <p:nvPr/>
        </p:nvSpPr>
        <p:spPr>
          <a:xfrm>
            <a:off x="251650" y="28800"/>
            <a:ext cx="8640600" cy="705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600">
                <a:solidFill>
                  <a:srgbClr val="FFFFFF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Формулы для квадратов</a:t>
            </a:r>
            <a:endParaRPr sz="2600" strike="noStrike">
              <a:solidFill>
                <a:srgbClr val="F2F2F2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269" name="Shape 269"/>
          <p:cNvSpPr txBox="1"/>
          <p:nvPr/>
        </p:nvSpPr>
        <p:spPr>
          <a:xfrm>
            <a:off x="251640" y="908640"/>
            <a:ext cx="8640720" cy="554436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000" rIns="90000" bIns="45000" anchor="t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(a + b)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+ 2ab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квадрат сумм</a:t>
            </a:r>
            <a:r>
              <a:rPr lang="ru-RU" sz="3000" u="sng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ы двух чисел</a:t>
            </a:r>
            <a:endParaRPr sz="3000" u="sng">
              <a:solidFill>
                <a:srgbClr val="1155CC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(a – b)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– 2ab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квадрат разности</a:t>
            </a:r>
            <a:r>
              <a:rPr lang="ru-RU" sz="3000" u="sng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двух чисел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–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(a – b)(a + b) 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разность квадратов</a:t>
            </a:r>
            <a:endParaRPr/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(a + b + c)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c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+ 2ab + 2ac + 2bc </a:t>
            </a:r>
            <a:r>
              <a:rPr lang="ru-RU" sz="3000">
                <a:solidFill>
                  <a:schemeClr val="dk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lang="ru-RU" sz="3000">
                <a:solidFill>
                  <a:schemeClr val="dk1"/>
                </a:solidFill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 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квадрат сумм</a:t>
            </a:r>
            <a:r>
              <a:rPr lang="ru-RU" sz="3000" u="sng">
                <a:solidFill>
                  <a:srgbClr val="1155CC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ы трех чисел</a:t>
            </a: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073763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solidFill>
                <a:srgbClr val="00206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4" name="Shape 274"/>
          <p:cNvSpPr txBox="1">
            <a:spLocks noGrp="1"/>
          </p:cNvSpPr>
          <p:nvPr>
            <p:ph type="title"/>
          </p:nvPr>
        </p:nvSpPr>
        <p:spPr>
          <a:xfrm>
            <a:off x="251640" y="28800"/>
            <a:ext cx="8640600" cy="591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Font typeface="Arial"/>
              <a:buNone/>
            </a:pPr>
            <a:r>
              <a:rPr lang="ru-RU" sz="2600">
                <a:solidFill>
                  <a:schemeClr val="lt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Формулы для кубов</a:t>
            </a:r>
            <a:endParaRPr/>
          </a:p>
        </p:txBody>
      </p:sp>
      <p:sp>
        <p:nvSpPr>
          <p:cNvPr id="275" name="Shape 275"/>
          <p:cNvSpPr txBox="1">
            <a:spLocks noGrp="1"/>
          </p:cNvSpPr>
          <p:nvPr>
            <p:ph type="body" idx="1"/>
          </p:nvPr>
        </p:nvSpPr>
        <p:spPr>
          <a:xfrm>
            <a:off x="251640" y="908640"/>
            <a:ext cx="8640600" cy="55443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(a + b)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+ 3a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b + 3ab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3"/>
              </a:rPr>
              <a:t>куб суммы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3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(a – b)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– 3a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b + 3ab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–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4"/>
              </a:rPr>
              <a:t>куб разности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4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(a + b)(a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– ab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)–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5"/>
              </a:rPr>
              <a:t>сумма кубов</a:t>
            </a:r>
            <a:endParaRPr/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5"/>
            </a:endParaRPr>
          </a:p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–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= (a – b)(a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 + ab + b</a:t>
            </a:r>
            <a:r>
              <a:rPr lang="ru-RU" sz="3000" baseline="30000">
                <a:latin typeface="Times New Roman"/>
                <a:ea typeface="Times New Roman"/>
                <a:cs typeface="Times New Roman"/>
                <a:sym typeface="Times New Roman"/>
              </a:rPr>
              <a:t>2</a:t>
            </a:r>
            <a:r>
              <a:rPr lang="ru-RU" sz="3000">
                <a:latin typeface="Times New Roman"/>
                <a:ea typeface="Times New Roman"/>
                <a:cs typeface="Times New Roman"/>
                <a:sym typeface="Times New Roman"/>
              </a:rPr>
              <a:t>)–</a:t>
            </a:r>
            <a:r>
              <a:rPr lang="ru-RU" sz="3000">
                <a:uFill>
                  <a:noFill/>
                </a:u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 </a:t>
            </a:r>
            <a:r>
              <a:rPr lang="ru-RU" sz="3000" u="sng">
                <a:solidFill>
                  <a:schemeClr val="hlink"/>
                </a:solidFill>
                <a:latin typeface="Times New Roman"/>
                <a:ea typeface="Times New Roman"/>
                <a:cs typeface="Times New Roman"/>
                <a:sym typeface="Times New Roman"/>
                <a:hlinkClick r:id="rId6"/>
              </a:rPr>
              <a:t>разность кубов</a:t>
            </a:r>
            <a:endParaRPr sz="3000" u="sng">
              <a:solidFill>
                <a:schemeClr val="hlink"/>
              </a:solidFill>
              <a:latin typeface="Times New Roman"/>
              <a:ea typeface="Times New Roman"/>
              <a:cs typeface="Times New Roman"/>
              <a:sym typeface="Times New Roman"/>
              <a:hlinkClick r:id="rId6"/>
            </a:endParaRPr>
          </a:p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426</Words>
  <Application>Microsoft Office PowerPoint</Application>
  <PresentationFormat>Экран (4:3)</PresentationFormat>
  <Paragraphs>54</Paragraphs>
  <Slides>11</Slides>
  <Notes>11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Office Theme</vt:lpstr>
      <vt:lpstr>Понятие выражения</vt:lpstr>
      <vt:lpstr>Виды алгебраических выражений.</vt:lpstr>
      <vt:lpstr>Область определения алгебраического выражения.</vt:lpstr>
      <vt:lpstr>Приведение подобных слагаемых</vt:lpstr>
      <vt:lpstr>Презентация PowerPoint</vt:lpstr>
      <vt:lpstr>Презентация PowerPoint</vt:lpstr>
      <vt:lpstr>Презентация PowerPoint</vt:lpstr>
      <vt:lpstr>Презентация PowerPoint</vt:lpstr>
      <vt:lpstr>Формулы для кубов</vt:lpstr>
      <vt:lpstr>Разложение многочленов на множители </vt:lpstr>
      <vt:lpstr>Действия с алгебраическими дробями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Понятие выражения</dc:title>
  <cp:lastModifiedBy>User</cp:lastModifiedBy>
  <cp:revision>2</cp:revision>
  <dcterms:modified xsi:type="dcterms:W3CDTF">2021-02-22T13:10:00Z</dcterms:modified>
</cp:coreProperties>
</file>