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153C97-C47D-47BE-902F-690689744516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CF16F3-5D61-4450-A3D0-E89A7FE1F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B8769-8B6F-4FA5-A064-87293FE7B498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8CFC4-F524-4067-927E-9518E10AA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6C65-836D-451C-9A36-524156899030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F7DC-FD34-49DF-9B3A-2E55C0F34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B30AB-E73E-4CD8-ADEB-DF831748D35D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89A41-605C-4A56-A4AB-D8186E83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188062-2D9E-4B8E-BE4F-116DDDBA64C0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33C6DF-28FA-4DD5-A8A7-B6D01A047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DA461-2B97-41C0-B98A-D3C4DB33EA84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A2F6-2E69-490C-BBF9-1332DB2B3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C5857-D5D4-4943-AA06-C6E72F5F0CAA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50D72-2067-4CAD-B2BF-B93526A8A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75066-C652-4649-9092-5A696E91F1CD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38586-A791-450E-8D6C-3338270EC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76A4D5-2F88-4662-B48A-D5D2748DD042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E7591B-CF8E-47D8-B2E2-05654192B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1390-F883-4269-A22B-CE662805F84C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87E7A-F694-4A75-A7E8-2590555FB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248EAE-2AD1-4C94-A6C0-DD1B6FE8117D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C7D3AA-0773-4B8F-90F4-652E37884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C781ABC-908C-441F-846C-33629466AD94}" type="datetimeFigureOut">
              <a:rPr lang="ru-RU"/>
              <a:pPr>
                <a:defRPr/>
              </a:pPr>
              <a:t>14.02.2010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91B189C-8C28-4765-9A94-9F1E99F45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7" r:id="rId2"/>
    <p:sldLayoutId id="2147483829" r:id="rId3"/>
    <p:sldLayoutId id="2147483826" r:id="rId4"/>
    <p:sldLayoutId id="2147483825" r:id="rId5"/>
    <p:sldLayoutId id="2147483824" r:id="rId6"/>
    <p:sldLayoutId id="2147483830" r:id="rId7"/>
    <p:sldLayoutId id="2147483823" r:id="rId8"/>
    <p:sldLayoutId id="2147483831" r:id="rId9"/>
    <p:sldLayoutId id="2147483822" r:id="rId10"/>
    <p:sldLayoutId id="2147483821" r:id="rId11"/>
  </p:sldLayoutIdLst>
  <p:transition spd="med"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7772400" cy="2428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История  вычислительной техники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929063"/>
            <a:ext cx="36290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xfrm>
            <a:off x="395288" y="0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Первые компьютеры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971550" y="1412875"/>
            <a:ext cx="5183188" cy="4475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smtClean="0">
                <a:latin typeface="Arial" charset="0"/>
              </a:rPr>
              <a:t>193</a:t>
            </a:r>
            <a:r>
              <a:rPr lang="en-US" sz="2400" b="1" smtClean="0">
                <a:latin typeface="Arial" charset="0"/>
              </a:rPr>
              <a:t>7</a:t>
            </a:r>
            <a:r>
              <a:rPr lang="ru-RU" sz="2400" b="1" smtClean="0">
                <a:latin typeface="Arial" charset="0"/>
              </a:rPr>
              <a:t>-1941. </a:t>
            </a:r>
            <a:r>
              <a:rPr lang="ru-RU" sz="2400" b="1" i="1" smtClean="0">
                <a:solidFill>
                  <a:srgbClr val="000099"/>
                </a:solidFill>
                <a:latin typeface="Arial" charset="0"/>
              </a:rPr>
              <a:t>Конрад Цузе</a:t>
            </a:r>
            <a:r>
              <a:rPr lang="ru-RU" sz="2400" b="1" smtClean="0">
                <a:latin typeface="Arial" charset="0"/>
              </a:rPr>
              <a:t>:</a:t>
            </a:r>
            <a:r>
              <a:rPr lang="ru-RU" sz="2400" b="1" i="1" smtClean="0">
                <a:latin typeface="Arial" charset="0"/>
              </a:rPr>
              <a:t>   </a:t>
            </a:r>
            <a:r>
              <a:rPr lang="en-US" sz="2400" b="1" i="1" smtClean="0">
                <a:latin typeface="Arial" charset="0"/>
              </a:rPr>
              <a:t>Z1, Z2, Z3, Z4.</a:t>
            </a:r>
            <a:endParaRPr lang="ru-RU" sz="2400" b="1" i="1" smtClean="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электромеханические реле 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(устройства с двумя состояниями)</a:t>
            </a: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двоичная система</a:t>
            </a: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использование булевой алгебры</a:t>
            </a: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ввод данных с киноленты</a:t>
            </a:r>
          </a:p>
          <a:p>
            <a:pPr lvl="1">
              <a:lnSpc>
                <a:spcPct val="80000"/>
              </a:lnSpc>
              <a:buFont typeface="Verdana" pitchFamily="34" charset="0"/>
              <a:buNone/>
            </a:pPr>
            <a:endParaRPr lang="ru-RU" sz="200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400" b="1" smtClean="0">
                <a:latin typeface="Arial" charset="0"/>
              </a:rPr>
              <a:t>1939-1942. Первый макет электронного лампового компьютера, </a:t>
            </a:r>
            <a:r>
              <a:rPr lang="ru-RU" sz="2400" b="1" i="1" smtClean="0">
                <a:solidFill>
                  <a:srgbClr val="000099"/>
                </a:solidFill>
                <a:latin typeface="Arial" charset="0"/>
              </a:rPr>
              <a:t>Дж. Атанасофф</a:t>
            </a: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двоичная система</a:t>
            </a:r>
          </a:p>
          <a:p>
            <a:pPr lvl="1"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решение систем 29 линейных уравнений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40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8538" y="1125538"/>
            <a:ext cx="642937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1560" name="Picture 8"/>
          <p:cNvPicPr>
            <a:picLocks noChangeAspect="1" noChangeArrowheads="1"/>
          </p:cNvPicPr>
          <p:nvPr/>
        </p:nvPicPr>
        <p:blipFill>
          <a:blip r:embed="rId2"/>
          <a:srcRect t="656" b="20131"/>
          <a:stretch>
            <a:fillRect/>
          </a:stretch>
        </p:blipFill>
        <p:spPr bwMode="auto">
          <a:xfrm>
            <a:off x="6227763" y="1484313"/>
            <a:ext cx="12144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6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789363"/>
            <a:ext cx="11906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xfrm>
            <a:off x="395288" y="1125538"/>
            <a:ext cx="8183562" cy="431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Марк-</a:t>
            </a:r>
            <a:r>
              <a:rPr lang="en-US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</a:t>
            </a: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(1944)</a:t>
            </a:r>
            <a:b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ru-RU" sz="3200" i="1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6767512" cy="4619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Arial" charset="0"/>
              </a:rPr>
              <a:t>Разработчик – </a:t>
            </a:r>
            <a:r>
              <a:rPr lang="ru-RU" sz="2000" b="1" i="1" smtClean="0">
                <a:latin typeface="Arial" charset="0"/>
              </a:rPr>
              <a:t>Говард Айкен</a:t>
            </a:r>
            <a:r>
              <a:rPr lang="ru-RU" sz="2000" smtClean="0">
                <a:latin typeface="Arial" charset="0"/>
              </a:rPr>
              <a:t> (1900-1973)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Arial" charset="0"/>
              </a:rPr>
              <a:t>Первый компьютер в США:</a:t>
            </a:r>
          </a:p>
          <a:p>
            <a:pPr lvl="1">
              <a:buClr>
                <a:schemeClr val="tx1"/>
              </a:buClr>
            </a:pPr>
            <a:r>
              <a:rPr lang="ru-RU" sz="2000" smtClean="0">
                <a:latin typeface="Arial" charset="0"/>
              </a:rPr>
              <a:t>длина 17 м, вес </a:t>
            </a:r>
            <a:r>
              <a:rPr lang="en-US" sz="2000" smtClean="0">
                <a:latin typeface="Arial" charset="0"/>
              </a:rPr>
              <a:t>5</a:t>
            </a:r>
            <a:r>
              <a:rPr lang="ru-RU" sz="2000" smtClean="0">
                <a:latin typeface="Arial" charset="0"/>
              </a:rPr>
              <a:t> тонн</a:t>
            </a:r>
          </a:p>
          <a:p>
            <a:pPr lvl="1">
              <a:buClr>
                <a:schemeClr val="tx1"/>
              </a:buClr>
            </a:pPr>
            <a:r>
              <a:rPr lang="ru-RU" sz="2000" smtClean="0">
                <a:latin typeface="Arial" charset="0"/>
              </a:rPr>
              <a:t>75 000 электронных ламп</a:t>
            </a:r>
          </a:p>
          <a:p>
            <a:pPr lvl="1">
              <a:buClr>
                <a:schemeClr val="tx1"/>
              </a:buClr>
            </a:pPr>
            <a:r>
              <a:rPr lang="ru-RU" sz="2000" smtClean="0">
                <a:latin typeface="Arial" charset="0"/>
              </a:rPr>
              <a:t>3000 механических реле</a:t>
            </a:r>
          </a:p>
          <a:p>
            <a:pPr lvl="1">
              <a:buClr>
                <a:schemeClr val="tx1"/>
              </a:buClr>
            </a:pPr>
            <a:r>
              <a:rPr lang="ru-RU" sz="2000" smtClean="0">
                <a:latin typeface="Arial" charset="0"/>
              </a:rPr>
              <a:t>сложение – 3 секунды, деление – 12 секунд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8538" y="1125538"/>
            <a:ext cx="642937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962" name="Picture 10" descr="Aik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412875"/>
            <a:ext cx="15859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64" name="Picture 12" descr="Mark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860800"/>
            <a:ext cx="81057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xfrm>
            <a:off x="395288" y="1125538"/>
            <a:ext cx="8183562" cy="431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   Марк-</a:t>
            </a:r>
            <a:r>
              <a:rPr lang="en-US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</a:t>
            </a: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(1944)</a:t>
            </a:r>
            <a:b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ru-RU" sz="3200" i="1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8538" y="1125538"/>
            <a:ext cx="642937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584" name="Picture 8" descr="Mark 1 paper tape (detail)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341438"/>
            <a:ext cx="3263900" cy="2551112"/>
          </a:xfrm>
        </p:spPr>
      </p:pic>
      <p:pic>
        <p:nvPicPr>
          <p:cNvPr id="152586" name="Picture 10" descr="Mark 1 paper tape contrap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341438"/>
            <a:ext cx="43624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587" name="Rectangle 11"/>
          <p:cNvSpPr>
            <a:spLocks noChangeArrowheads="1"/>
          </p:cNvSpPr>
          <p:nvPr/>
        </p:nvSpPr>
        <p:spPr bwMode="auto">
          <a:xfrm>
            <a:off x="563563" y="4071938"/>
            <a:ext cx="33115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400"/>
              <a:t>Хранение данных на бумажной ленте</a:t>
            </a:r>
          </a:p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52588" name="Rectangle 12"/>
          <p:cNvSpPr>
            <a:spLocks noChangeArrowheads="1"/>
          </p:cNvSpPr>
          <p:nvPr/>
        </p:nvSpPr>
        <p:spPr bwMode="auto">
          <a:xfrm>
            <a:off x="3995738" y="5229225"/>
            <a:ext cx="42481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А это – программа…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3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7" grpId="0"/>
      <p:bldP spid="1525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611188" y="1484313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 следующем уроке мы изучим поколения компьютеров</a:t>
            </a:r>
          </a:p>
        </p:txBody>
      </p:sp>
      <p:pic>
        <p:nvPicPr>
          <p:cNvPr id="25602" name="Picture 5" descr="MUS_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90339">
            <a:off x="2987675" y="2781300"/>
            <a:ext cx="30956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461375" cy="4187825"/>
          </a:xfrm>
        </p:spPr>
        <p:txBody>
          <a:bodyPr/>
          <a:lstStyle/>
          <a:p>
            <a:pPr marL="533400" indent="-533400" algn="ctr" eaLnBrk="1" hangingPunct="1">
              <a:buClr>
                <a:schemeClr val="tx1"/>
              </a:buClr>
              <a:buFont typeface="Wingdings 2" pitchFamily="18" charset="2"/>
              <a:buNone/>
            </a:pPr>
            <a:r>
              <a:rPr lang="ru-RU" sz="4400" smtClean="0">
                <a:latin typeface="Georgia" pitchFamily="18" charset="0"/>
              </a:rPr>
              <a:t>Содержание</a:t>
            </a:r>
          </a:p>
          <a:p>
            <a:pPr marL="533400" indent="-533400" algn="ctr" eaLnBrk="1" hangingPunct="1">
              <a:buClr>
                <a:schemeClr val="tx1"/>
              </a:buClr>
              <a:buFont typeface="Wingdings 2" pitchFamily="18" charset="2"/>
              <a:buNone/>
            </a:pPr>
            <a:endParaRPr lang="ru-RU" smtClean="0"/>
          </a:p>
          <a:p>
            <a:pPr marL="533400" indent="-533400" eaLnBrk="1" hangingPunct="1">
              <a:buClr>
                <a:srgbClr val="000099"/>
              </a:buClr>
              <a:buFont typeface="Verdana" pitchFamily="34" charset="0"/>
              <a:buAutoNum type="arabicPeriod"/>
            </a:pPr>
            <a:r>
              <a:rPr lang="ru-RU" sz="3600" smtClean="0">
                <a:latin typeface="Georgia" pitchFamily="18" charset="0"/>
                <a:hlinkClick r:id="rId2" action="ppaction://hlinksldjump"/>
              </a:rPr>
              <a:t>Древние средства счета</a:t>
            </a:r>
            <a:endParaRPr lang="ru-RU" sz="3600" smtClean="0">
              <a:latin typeface="Georgia" pitchFamily="18" charset="0"/>
            </a:endParaRPr>
          </a:p>
          <a:p>
            <a:pPr marL="533400" indent="-533400" eaLnBrk="1" hangingPunct="1">
              <a:buClr>
                <a:srgbClr val="000099"/>
              </a:buClr>
              <a:buFont typeface="Verdana" pitchFamily="34" charset="0"/>
              <a:buAutoNum type="arabicPeriod"/>
            </a:pPr>
            <a:r>
              <a:rPr lang="ru-RU" sz="3600" smtClean="0">
                <a:latin typeface="Georgia" pitchFamily="18" charset="0"/>
                <a:hlinkClick r:id="rId3" action="ppaction://hlinksldjump"/>
              </a:rPr>
              <a:t>Первые вычислительные</a:t>
            </a:r>
            <a:r>
              <a:rPr lang="en-US" sz="3600" smtClean="0">
                <a:latin typeface="Georgia" pitchFamily="18" charset="0"/>
                <a:hlinkClick r:id="rId3" action="ppaction://hlinksldjump"/>
              </a:rPr>
              <a:t> </a:t>
            </a:r>
            <a:r>
              <a:rPr lang="ru-RU" sz="3600" smtClean="0">
                <a:latin typeface="Georgia" pitchFamily="18" charset="0"/>
                <a:hlinkClick r:id="rId3" action="ppaction://hlinksldjump"/>
              </a:rPr>
              <a:t>машины</a:t>
            </a:r>
            <a:endParaRPr lang="ru-RU" sz="3600" smtClean="0">
              <a:latin typeface="Georgia" pitchFamily="18" charset="0"/>
            </a:endParaRPr>
          </a:p>
          <a:p>
            <a:pPr marL="533400" indent="-533400" eaLnBrk="1" hangingPunct="1">
              <a:buClr>
                <a:srgbClr val="000099"/>
              </a:buClr>
              <a:buFont typeface="Verdana" pitchFamily="34" charset="0"/>
              <a:buAutoNum type="arabicPeriod"/>
            </a:pPr>
            <a:r>
              <a:rPr lang="ru-RU" sz="3600" smtClean="0">
                <a:latin typeface="Georgia" pitchFamily="18" charset="0"/>
                <a:hlinkClick r:id="rId4" action="ppaction://hlinksldjump"/>
              </a:rPr>
              <a:t>Первые компьютеры</a:t>
            </a:r>
            <a:endParaRPr lang="ru-RU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183562" cy="8572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>Древние средства счета</a:t>
            </a:r>
            <a:endParaRPr lang="ru-RU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86000" y="1214438"/>
            <a:ext cx="642937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57875" y="1500188"/>
            <a:ext cx="1933575" cy="1543050"/>
          </a:xfrm>
        </p:spPr>
      </p:pic>
      <p:sp>
        <p:nvSpPr>
          <p:cNvPr id="15364" name="Прямоугольник 10"/>
          <p:cNvSpPr>
            <a:spLocks noChangeArrowheads="1"/>
          </p:cNvSpPr>
          <p:nvPr/>
        </p:nvSpPr>
        <p:spPr bwMode="auto">
          <a:xfrm>
            <a:off x="1000125" y="164306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Arial" charset="0"/>
              </a:rPr>
              <a:t>Кости с зарубками </a:t>
            </a:r>
            <a:r>
              <a:rPr lang="ru-RU" sz="2400">
                <a:cs typeface="Arial" charset="0"/>
              </a:rPr>
              <a:t/>
            </a:r>
            <a:br>
              <a:rPr lang="ru-RU" sz="2400">
                <a:cs typeface="Arial" charset="0"/>
              </a:rPr>
            </a:br>
            <a:r>
              <a:rPr lang="ru-RU" sz="2400">
                <a:cs typeface="Arial" charset="0"/>
              </a:rPr>
              <a:t>(«вестоницкая кость»</a:t>
            </a:r>
            <a:r>
              <a:rPr lang="en-US" sz="2400">
                <a:cs typeface="Arial" charset="0"/>
              </a:rPr>
              <a:t>,</a:t>
            </a:r>
            <a:r>
              <a:rPr lang="ru-RU" sz="2400">
                <a:cs typeface="Arial" charset="0"/>
              </a:rPr>
              <a:t> Чехия, 30 тыс. лет до н.э)</a:t>
            </a: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643313"/>
            <a:ext cx="1835150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12"/>
          <p:cNvSpPr>
            <a:spLocks noChangeArrowheads="1"/>
          </p:cNvSpPr>
          <p:nvPr/>
        </p:nvSpPr>
        <p:spPr bwMode="auto">
          <a:xfrm>
            <a:off x="2857500" y="3357563"/>
            <a:ext cx="60721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ru-RU" sz="2400" b="1">
                <a:cs typeface="Arial" charset="0"/>
              </a:rPr>
              <a:t>Узелковое письмо (Южная Америка, </a:t>
            </a:r>
            <a:r>
              <a:rPr lang="en-US" sz="2400" b="1">
                <a:cs typeface="Arial" charset="0"/>
              </a:rPr>
              <a:t>VII </a:t>
            </a:r>
            <a:r>
              <a:rPr lang="ru-RU" sz="2400" b="1">
                <a:cs typeface="Arial" charset="0"/>
              </a:rPr>
              <a:t>век н.э.)</a:t>
            </a:r>
            <a:endParaRPr lang="en-US" sz="2400" b="1"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SzPct val="50000"/>
              <a:buFont typeface="Wingdings" pitchFamily="2" charset="2"/>
              <a:buChar char="n"/>
            </a:pPr>
            <a:r>
              <a:rPr lang="ru-RU" sz="2400">
                <a:cs typeface="Arial" charset="0"/>
              </a:rPr>
              <a:t>узлы с вплетенными камнями</a:t>
            </a:r>
          </a:p>
          <a:p>
            <a:pPr marL="742950" lvl="1" indent="-285750">
              <a:spcBef>
                <a:spcPct val="20000"/>
              </a:spcBef>
              <a:buSzPct val="50000"/>
              <a:buFont typeface="Wingdings" pitchFamily="2" charset="2"/>
              <a:buChar char="n"/>
            </a:pPr>
            <a:r>
              <a:rPr lang="ru-RU" sz="2400">
                <a:cs typeface="Arial" charset="0"/>
              </a:rPr>
              <a:t>нити разного цвета (красная – число воинов, желтая – золото)</a:t>
            </a:r>
          </a:p>
          <a:p>
            <a:pPr marL="742950" lvl="1" indent="-285750">
              <a:spcBef>
                <a:spcPct val="20000"/>
              </a:spcBef>
              <a:buSzPct val="50000"/>
              <a:buFont typeface="Wingdings" pitchFamily="2" charset="2"/>
              <a:buChar char="n"/>
            </a:pPr>
            <a:r>
              <a:rPr lang="ru-RU" sz="2400">
                <a:cs typeface="Arial" charset="0"/>
              </a:rPr>
              <a:t>десятичная система</a:t>
            </a:r>
          </a:p>
        </p:txBody>
      </p:sp>
      <p:sp>
        <p:nvSpPr>
          <p:cNvPr id="1536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785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>Древние средства счета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183563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Саламинская доска</a:t>
            </a:r>
            <a:endParaRPr lang="ru-RU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Arial" charset="0"/>
                <a:cs typeface="Arial" charset="0"/>
              </a:rPr>
              <a:t>о</a:t>
            </a:r>
            <a:r>
              <a:rPr lang="en-US" smtClean="0">
                <a:latin typeface="Arial" charset="0"/>
                <a:cs typeface="Arial" charset="0"/>
              </a:rPr>
              <a:t>.</a:t>
            </a:r>
            <a:r>
              <a:rPr lang="ru-RU" smtClean="0">
                <a:latin typeface="Arial" charset="0"/>
                <a:cs typeface="Arial" charset="0"/>
              </a:rPr>
              <a:t> Саламин в Эгейском море (300 лет до н.э.)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14563" y="1285875"/>
            <a:ext cx="64293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0"/>
            <a:ext cx="37496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6"/>
          <p:cNvSpPr>
            <a:spLocks noChangeArrowheads="1"/>
          </p:cNvSpPr>
          <p:nvPr/>
        </p:nvSpPr>
        <p:spPr bwMode="auto">
          <a:xfrm>
            <a:off x="4286250" y="3429000"/>
            <a:ext cx="4572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бороздки – единицы, десятки, сотни, …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количество камней – цифры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десятичная система</a:t>
            </a:r>
          </a:p>
        </p:txBody>
      </p:sp>
      <p:sp>
        <p:nvSpPr>
          <p:cNvPr id="1639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18356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>Абак и его «родственники»</a:t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183562" cy="46164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1200" b="1" smtClean="0"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cs typeface="Arial" charset="0"/>
              </a:rPr>
              <a:t> Абак</a:t>
            </a:r>
            <a:r>
              <a:rPr lang="ru-RU" sz="2000" smtClean="0">
                <a:cs typeface="Arial" charset="0"/>
              </a:rPr>
              <a:t> (Древний Рим) – </a:t>
            </a:r>
            <a:r>
              <a:rPr lang="en-US" sz="2000" smtClean="0">
                <a:cs typeface="Arial" charset="0"/>
              </a:rPr>
              <a:t>V-VI </a:t>
            </a:r>
            <a:r>
              <a:rPr lang="ru-RU" sz="2000" smtClean="0">
                <a:cs typeface="Arial" charset="0"/>
              </a:rPr>
              <a:t>в.-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43125" y="1143000"/>
            <a:ext cx="64293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285875"/>
            <a:ext cx="17145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2571750" y="2286000"/>
            <a:ext cx="3838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latin typeface="Verdana" pitchFamily="34" charset="0"/>
                <a:cs typeface="Arial" charset="0"/>
              </a:rPr>
              <a:t>- Суан-пан</a:t>
            </a:r>
            <a:r>
              <a:rPr lang="ru-RU" sz="2000">
                <a:latin typeface="Verdana" pitchFamily="34" charset="0"/>
                <a:cs typeface="Arial" charset="0"/>
              </a:rPr>
              <a:t> (Китай) – </a:t>
            </a:r>
            <a:r>
              <a:rPr lang="en-US" sz="2000">
                <a:latin typeface="Verdana" pitchFamily="34" charset="0"/>
                <a:cs typeface="Arial" charset="0"/>
              </a:rPr>
              <a:t>VI </a:t>
            </a:r>
            <a:r>
              <a:rPr lang="ru-RU" sz="2000">
                <a:latin typeface="Verdana" pitchFamily="34" charset="0"/>
                <a:cs typeface="Arial" charset="0"/>
              </a:rPr>
              <a:t>в.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2071688"/>
            <a:ext cx="1652587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7"/>
          <p:cNvSpPr>
            <a:spLocks noChangeArrowheads="1"/>
          </p:cNvSpPr>
          <p:nvPr/>
        </p:nvSpPr>
        <p:spPr bwMode="auto">
          <a:xfrm>
            <a:off x="642938" y="34290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latin typeface="Verdana" pitchFamily="34" charset="0"/>
                <a:cs typeface="Arial" charset="0"/>
              </a:rPr>
              <a:t>Соробан</a:t>
            </a:r>
            <a:r>
              <a:rPr lang="ru-RU" sz="2000">
                <a:latin typeface="Verdana" pitchFamily="34" charset="0"/>
                <a:cs typeface="Arial" charset="0"/>
              </a:rPr>
              <a:t> (Япония) - </a:t>
            </a:r>
            <a:br>
              <a:rPr lang="ru-RU" sz="2000">
                <a:latin typeface="Verdana" pitchFamily="34" charset="0"/>
                <a:cs typeface="Arial" charset="0"/>
              </a:rPr>
            </a:br>
            <a:r>
              <a:rPr lang="en-US" sz="2000">
                <a:latin typeface="Verdana" pitchFamily="34" charset="0"/>
                <a:cs typeface="Arial" charset="0"/>
              </a:rPr>
              <a:t>XV-XVI </a:t>
            </a:r>
            <a:r>
              <a:rPr lang="ru-RU" sz="2000">
                <a:latin typeface="Verdana" pitchFamily="34" charset="0"/>
                <a:cs typeface="Arial" charset="0"/>
              </a:rPr>
              <a:t>в.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3286125"/>
            <a:ext cx="4579938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Прямоугольник 9"/>
          <p:cNvSpPr>
            <a:spLocks noChangeArrowheads="1"/>
          </p:cNvSpPr>
          <p:nvPr/>
        </p:nvSpPr>
        <p:spPr bwMode="auto">
          <a:xfrm>
            <a:off x="2857500" y="4714875"/>
            <a:ext cx="3771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latin typeface="Verdana" pitchFamily="34" charset="0"/>
                <a:cs typeface="Arial" charset="0"/>
              </a:rPr>
              <a:t>- Счеты</a:t>
            </a:r>
            <a:r>
              <a:rPr lang="ru-RU" sz="2000">
                <a:latin typeface="Verdana" pitchFamily="34" charset="0"/>
                <a:cs typeface="Arial" charset="0"/>
              </a:rPr>
              <a:t> (Россия) – </a:t>
            </a:r>
            <a:r>
              <a:rPr lang="en-US" sz="2000">
                <a:latin typeface="Verdana" pitchFamily="34" charset="0"/>
                <a:cs typeface="Arial" charset="0"/>
              </a:rPr>
              <a:t>XVII </a:t>
            </a:r>
            <a:r>
              <a:rPr lang="ru-RU" sz="2000">
                <a:latin typeface="Verdana" pitchFamily="34" charset="0"/>
                <a:cs typeface="Arial" charset="0"/>
              </a:rPr>
              <a:t>в.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25" y="4357688"/>
            <a:ext cx="107156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AutoShape 1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183563" cy="1214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  <a:t>Первые проекты счетных машин</a:t>
            </a:r>
            <a:br>
              <a:rPr lang="ru-RU" i="1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6429375" cy="1714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Arial" charset="0"/>
                <a:cs typeface="Arial" charset="0"/>
              </a:rPr>
              <a:t>Леонардо да Винчи </a:t>
            </a:r>
            <a:r>
              <a:rPr lang="ru-RU" sz="2000" smtClean="0">
                <a:latin typeface="Arial" charset="0"/>
                <a:cs typeface="Arial" charset="0"/>
              </a:rPr>
              <a:t>(</a:t>
            </a:r>
            <a:r>
              <a:rPr lang="en-US" sz="2000" smtClean="0">
                <a:latin typeface="Arial" charset="0"/>
                <a:cs typeface="Arial" charset="0"/>
              </a:rPr>
              <a:t>XV </a:t>
            </a:r>
            <a:r>
              <a:rPr lang="ru-RU" sz="2000" smtClean="0">
                <a:latin typeface="Arial" charset="0"/>
                <a:cs typeface="Arial" charset="0"/>
              </a:rPr>
              <a:t>в.) – суммирующее устройство с зубчатыми колесами</a:t>
            </a:r>
            <a:r>
              <a:rPr lang="en-US" sz="2000" smtClean="0">
                <a:latin typeface="Arial" charset="0"/>
                <a:cs typeface="Arial" charset="0"/>
              </a:rPr>
              <a:t>: </a:t>
            </a:r>
            <a:r>
              <a:rPr lang="ru-RU" sz="2000" smtClean="0">
                <a:latin typeface="Arial" charset="0"/>
                <a:cs typeface="Arial" charset="0"/>
              </a:rPr>
              <a:t/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сложение 13-разрядных чисел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86000" y="1143000"/>
            <a:ext cx="64293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8" descr="Leonar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1428750"/>
            <a:ext cx="14017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000375"/>
            <a:ext cx="1487488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3929063"/>
            <a:ext cx="178593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2357438" y="3143250"/>
            <a:ext cx="5857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cs typeface="Arial" charset="0"/>
              </a:rPr>
              <a:t>Вильгельм Шиккард</a:t>
            </a:r>
            <a:r>
              <a:rPr lang="ru-RU" sz="2000">
                <a:cs typeface="Arial" charset="0"/>
              </a:rPr>
              <a:t> (</a:t>
            </a:r>
            <a:r>
              <a:rPr lang="en-US" sz="2000">
                <a:cs typeface="Arial" charset="0"/>
              </a:rPr>
              <a:t>XVI </a:t>
            </a:r>
            <a:r>
              <a:rPr lang="ru-RU" sz="2000">
                <a:cs typeface="Arial" charset="0"/>
              </a:rPr>
              <a:t>в.) – суммирующие «счетные часы»: сложение и умножение </a:t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6-разрядных чисел</a:t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(машина построена, </a:t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но сгорела)</a:t>
            </a:r>
          </a:p>
        </p:txBody>
      </p:sp>
      <p:sp>
        <p:nvSpPr>
          <p:cNvPr id="18440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183563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«Паскалина» (1642)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960438" y="1357313"/>
            <a:ext cx="81835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Arial" charset="0"/>
                <a:cs typeface="Arial" charset="0"/>
              </a:rPr>
              <a:t>Блез Паскаль</a:t>
            </a:r>
            <a:r>
              <a:rPr lang="ru-RU" sz="2400" smtClean="0">
                <a:latin typeface="Arial" charset="0"/>
                <a:cs typeface="Arial" charset="0"/>
              </a:rPr>
              <a:t> (1623 - 1662)</a:t>
            </a:r>
            <a:endParaRPr lang="en-US" sz="240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Arial" charset="0"/>
                <a:cs typeface="Arial" charset="0"/>
              </a:rPr>
              <a:t>машина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r>
              <a:rPr lang="ru-RU" sz="2400" smtClean="0">
                <a:latin typeface="Arial" charset="0"/>
                <a:cs typeface="Arial" charset="0"/>
              </a:rPr>
              <a:t>построена!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Arial" charset="0"/>
                <a:cs typeface="Arial" charset="0"/>
              </a:rPr>
              <a:t>зубчатые колеса</a:t>
            </a: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Arial" charset="0"/>
                <a:cs typeface="Arial" charset="0"/>
              </a:rPr>
              <a:t>сложение и вычитание </a:t>
            </a:r>
            <a:br>
              <a:rPr lang="ru-RU" sz="2400" smtClean="0">
                <a:latin typeface="Arial" charset="0"/>
                <a:cs typeface="Arial" charset="0"/>
              </a:rPr>
            </a:br>
            <a:r>
              <a:rPr lang="ru-RU" sz="2400" smtClean="0">
                <a:latin typeface="Arial" charset="0"/>
                <a:cs typeface="Arial" charset="0"/>
              </a:rPr>
              <a:t>8-разрядных чисел</a:t>
            </a:r>
            <a:endParaRPr lang="en-US" sz="240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400" smtClean="0">
                <a:latin typeface="Arial" charset="0"/>
                <a:cs typeface="Arial" charset="0"/>
              </a:rPr>
              <a:t>десятичная система</a:t>
            </a:r>
            <a:endParaRPr lang="ru-RU" sz="240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86000" y="1143000"/>
            <a:ext cx="64293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357313"/>
            <a:ext cx="160337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Pascaline (front view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929063"/>
            <a:ext cx="38719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Pascaline (rear view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3786188"/>
            <a:ext cx="30289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Машина Лейбница (1672)</a:t>
            </a: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20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183562" cy="1143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Arial" charset="0"/>
              </a:rPr>
              <a:t>Вильгельм  Готфрид Лейбниц</a:t>
            </a:r>
            <a:r>
              <a:rPr lang="ru-RU" sz="2400" smtClean="0">
                <a:latin typeface="Arial" charset="0"/>
              </a:rPr>
              <a:t> </a:t>
            </a:r>
            <a:br>
              <a:rPr lang="ru-RU" sz="2400" smtClean="0">
                <a:latin typeface="Arial" charset="0"/>
              </a:rPr>
            </a:br>
            <a:r>
              <a:rPr lang="ru-RU" sz="2400" smtClean="0">
                <a:latin typeface="Arial" charset="0"/>
              </a:rPr>
              <a:t>(1646 - 1716)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125538"/>
            <a:ext cx="19764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571500" y="2357438"/>
            <a:ext cx="53689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сложение, вычитание, </a:t>
            </a:r>
            <a:r>
              <a:rPr lang="ru-RU" sz="2000" b="1" i="1">
                <a:latin typeface="Verdana" pitchFamily="34" charset="0"/>
              </a:rPr>
              <a:t>умножение</a:t>
            </a:r>
            <a:r>
              <a:rPr lang="ru-RU" sz="2000">
                <a:latin typeface="Verdana" pitchFamily="34" charset="0"/>
              </a:rPr>
              <a:t>, </a:t>
            </a:r>
            <a:r>
              <a:rPr lang="ru-RU" sz="2000" b="1" i="1">
                <a:latin typeface="Verdana" pitchFamily="34" charset="0"/>
              </a:rPr>
              <a:t>деление</a:t>
            </a:r>
            <a:r>
              <a:rPr lang="ru-RU" sz="2000">
                <a:latin typeface="Verdana" pitchFamily="34" charset="0"/>
              </a:rPr>
              <a:t>!</a:t>
            </a:r>
          </a:p>
          <a:p>
            <a:pPr marL="265113" indent="-26511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12-разрядные числа</a:t>
            </a:r>
            <a:endParaRPr lang="en-US" sz="2000">
              <a:latin typeface="Verdana" pitchFamily="34" charset="0"/>
            </a:endParaRPr>
          </a:p>
          <a:p>
            <a:pPr marL="265113" indent="-265113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>
                <a:latin typeface="Verdana" pitchFamily="34" charset="0"/>
              </a:rPr>
              <a:t>десятичная система</a:t>
            </a:r>
          </a:p>
        </p:txBody>
      </p:sp>
      <p:pic>
        <p:nvPicPr>
          <p:cNvPr id="6" name="Picture 10" descr="The Reckoner (reconstruction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716338"/>
            <a:ext cx="82073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268538" y="1052513"/>
            <a:ext cx="642937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7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183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Машины Чарльза Бэббиджа</a:t>
            </a:r>
            <a: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i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20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611188" y="1196975"/>
            <a:ext cx="6121400" cy="31686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Arial" charset="0"/>
                <a:cs typeface="Arial" charset="0"/>
              </a:rPr>
              <a:t>Разностная машина</a:t>
            </a:r>
            <a:r>
              <a:rPr lang="ru-RU" sz="2000" smtClean="0">
                <a:latin typeface="Arial" charset="0"/>
                <a:cs typeface="Arial" charset="0"/>
              </a:rPr>
              <a:t> (1822)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Arial" charset="0"/>
                <a:cs typeface="Arial" charset="0"/>
              </a:rPr>
              <a:t>Аналитическая машина </a:t>
            </a:r>
            <a:r>
              <a:rPr lang="ru-RU" sz="2000" smtClean="0">
                <a:latin typeface="Arial" charset="0"/>
                <a:cs typeface="Arial" charset="0"/>
              </a:rPr>
              <a:t>(1834)</a:t>
            </a:r>
            <a:endParaRPr lang="en-US" sz="2000" b="1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000" smtClean="0">
                <a:latin typeface="Arial" charset="0"/>
                <a:cs typeface="Arial" charset="0"/>
              </a:rPr>
              <a:t>«мельница» (автоматическое выполнение вычислений)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 2" pitchFamily="18" charset="2"/>
              <a:buChar char=""/>
            </a:pPr>
            <a:r>
              <a:rPr lang="ru-RU" sz="2000" smtClean="0">
                <a:latin typeface="Arial" charset="0"/>
                <a:cs typeface="Arial" charset="0"/>
              </a:rPr>
              <a:t>«склад» (хранение данных)</a:t>
            </a: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u-RU" sz="2000" smtClean="0">
                <a:latin typeface="Arial" charset="0"/>
                <a:cs typeface="Arial" charset="0"/>
              </a:rPr>
              <a:t>«контора» (управление)</a:t>
            </a:r>
          </a:p>
          <a:p>
            <a:pPr eaLnBrk="1" hangingPunct="1">
              <a:spcBef>
                <a:spcPct val="0"/>
              </a:spcBef>
            </a:pPr>
            <a:r>
              <a:rPr lang="ru-RU" sz="2000" smtClean="0">
                <a:latin typeface="Arial" charset="0"/>
                <a:cs typeface="Arial" charset="0"/>
              </a:rPr>
              <a:t>ввод данных и программы с 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перфокарт</a:t>
            </a:r>
          </a:p>
          <a:p>
            <a:pPr eaLnBrk="1" hangingPunct="1">
              <a:spcBef>
                <a:spcPct val="0"/>
              </a:spcBef>
            </a:pPr>
            <a:r>
              <a:rPr lang="ru-RU" sz="2000" smtClean="0">
                <a:latin typeface="Arial" charset="0"/>
                <a:cs typeface="Arial" charset="0"/>
              </a:rPr>
              <a:t>ввод программы «на ходу»</a:t>
            </a:r>
            <a:endParaRPr lang="ru-RU" sz="2000" smtClean="0"/>
          </a:p>
        </p:txBody>
      </p:sp>
      <p:pic>
        <p:nvPicPr>
          <p:cNvPr id="21507" name="Picture 6" descr="Babb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268413"/>
            <a:ext cx="20034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Analytical Eng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789363"/>
            <a:ext cx="3230563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268538" y="981075"/>
            <a:ext cx="64293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 3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FFFFFF"/>
      </a:accent3>
      <a:accent4>
        <a:srgbClr val="000000"/>
      </a:accent4>
      <a:accent5>
        <a:srgbClr val="F6C0AA"/>
      </a:accent5>
      <a:accent6>
        <a:srgbClr val="902430"/>
      </a:accent6>
      <a:hlink>
        <a:srgbClr val="333399"/>
      </a:hlink>
      <a:folHlink>
        <a:srgbClr val="A9250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>
    <a:extraClrScheme>
      <a:clrScheme name="Аспект 1">
        <a:dk1>
          <a:srgbClr val="000000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спект 2">
        <a:dk1>
          <a:srgbClr val="000000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000000"/>
        </a:hlink>
        <a:folHlink>
          <a:srgbClr val="A9250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спект 3">
        <a:dk1>
          <a:srgbClr val="000000"/>
        </a:dk1>
        <a:lt1>
          <a:srgbClr val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902430"/>
        </a:accent6>
        <a:hlink>
          <a:srgbClr val="333399"/>
        </a:hlink>
        <a:folHlink>
          <a:srgbClr val="A9250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4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274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Verdana</vt:lpstr>
      <vt:lpstr>Wingdings 2</vt:lpstr>
      <vt:lpstr>Calibri</vt:lpstr>
      <vt:lpstr>Georgia</vt:lpstr>
      <vt:lpstr>Wingdings</vt:lpstr>
      <vt:lpstr>Аспект</vt:lpstr>
      <vt:lpstr>Аспект</vt:lpstr>
      <vt:lpstr>Аспект</vt:lpstr>
      <vt:lpstr>Аспект</vt:lpstr>
      <vt:lpstr>Аспект</vt:lpstr>
      <vt:lpstr>История  вычислительной техники</vt:lpstr>
      <vt:lpstr>Слайд 2</vt:lpstr>
      <vt:lpstr>Древние средства счета</vt:lpstr>
      <vt:lpstr>Древние средства счета</vt:lpstr>
      <vt:lpstr>Абак и его «родственники» </vt:lpstr>
      <vt:lpstr>      Первые проекты счетных машин </vt:lpstr>
      <vt:lpstr>«Паскалина» (1642) </vt:lpstr>
      <vt:lpstr>Машина Лейбница (1672) </vt:lpstr>
      <vt:lpstr>Машины Чарльза Бэббиджа </vt:lpstr>
      <vt:lpstr>Первые компьютеры</vt:lpstr>
      <vt:lpstr>           Марк-I (1944) </vt:lpstr>
      <vt:lpstr>           Марк-I (1944)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2010-01-20T15:51:20Z</dcterms:created>
  <dcterms:modified xsi:type="dcterms:W3CDTF">2010-02-14T16:19:26Z</dcterms:modified>
</cp:coreProperties>
</file>