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876" r:id="rId3"/>
  </p:sldMasterIdLst>
  <p:notesMasterIdLst>
    <p:notesMasterId r:id="rId23"/>
  </p:notesMasterIdLst>
  <p:sldIdLst>
    <p:sldId id="308" r:id="rId4"/>
    <p:sldId id="312" r:id="rId5"/>
    <p:sldId id="311" r:id="rId6"/>
    <p:sldId id="274" r:id="rId7"/>
    <p:sldId id="309" r:id="rId8"/>
    <p:sldId id="283" r:id="rId9"/>
    <p:sldId id="297" r:id="rId10"/>
    <p:sldId id="298" r:id="rId11"/>
    <p:sldId id="299" r:id="rId12"/>
    <p:sldId id="286" r:id="rId13"/>
    <p:sldId id="314" r:id="rId14"/>
    <p:sldId id="301" r:id="rId15"/>
    <p:sldId id="304" r:id="rId16"/>
    <p:sldId id="310" r:id="rId17"/>
    <p:sldId id="305" r:id="rId18"/>
    <p:sldId id="315" r:id="rId19"/>
    <p:sldId id="307" r:id="rId20"/>
    <p:sldId id="316" r:id="rId21"/>
    <p:sldId id="273" r:id="rId22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45D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4" autoAdjust="0"/>
    <p:restoredTop sz="94652" autoAdjust="0"/>
  </p:normalViewPr>
  <p:slideViewPr>
    <p:cSldViewPr snapToGrid="0">
      <p:cViewPr>
        <p:scale>
          <a:sx n="40" d="100"/>
          <a:sy n="40" d="100"/>
        </p:scale>
        <p:origin x="-1878" y="-83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70D80F6-0372-424C-A4E5-AD3BEC4CA4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9851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02567" y="2130428"/>
            <a:ext cx="64008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02567" y="3886200"/>
            <a:ext cx="54864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FA71D-66A9-4674-99F7-5221F8ECAF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87063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F46EDE-01B3-41D9-AACE-6288EC3DA5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76160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918700" y="274641"/>
            <a:ext cx="2108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591986" y="274641"/>
            <a:ext cx="6123516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090BF-64DB-493B-A127-88DF05FE6F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04608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82033" y="136528"/>
            <a:ext cx="11821584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07485" y="2130428"/>
            <a:ext cx="9751483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7485" y="3886200"/>
            <a:ext cx="9751483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97590-CF7D-4DE8-9B4E-595D2D76FF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20500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0332AE-EF0C-4704-9057-3410A8D0F9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43228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BCBCC6-7A5C-4A34-A799-747A43AE1B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98823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7485" y="1600203"/>
            <a:ext cx="538268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3367" y="1600203"/>
            <a:ext cx="53826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8CD19-A098-43A9-8550-C41E22B8FE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61322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1817C-10FC-4DD2-A88C-539700EE43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84267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1758E8-EDB1-4E70-8EDF-8405586FE4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7710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21697-9316-40D1-9938-6C95C68732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07811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1AA0E-F3DE-429C-8961-B273DBA0DE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43070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0CA61-9457-436B-A02E-A940F6B6E5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497206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B6A42-2433-4381-AFAC-8E6FF10AFD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4403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3A2057-A03A-4A9F-994B-0BDFAF16EE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10464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4967" y="274641"/>
            <a:ext cx="2741084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7485" y="274641"/>
            <a:ext cx="802428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C411F-E10E-401A-AAFF-4778F5E061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46999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E7FCF-0242-44BC-AF6C-2D95DCFF77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7420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77623-2566-46FB-B7D1-FBBD0D94A2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381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C3AFA-B381-4409-8B25-747B784681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0061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522FA-B66C-4721-A34C-2A0D3A916A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0018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9" y="1859760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463AB-AB23-4B51-B20F-E16837AFC7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995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19167-DB0A-4409-9617-60B88120C9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0636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62F6D-6410-40ED-B4C2-15E1CB7DD3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649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A906C-4DE9-4B40-9544-B7DDF5E354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10683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44245-0F37-4873-B353-A5C673E904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2698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6" y="5359403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8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9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3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3AC10-5611-4E1C-819D-DDDF102EEC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0023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77079-F02A-4191-97AC-53B892DD09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7475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384E0-791D-4037-AAAF-F846B6178B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807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91984" y="1600203"/>
            <a:ext cx="411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909986" y="1600203"/>
            <a:ext cx="411691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5E8B5-121F-4274-BE4D-8EF6B191D0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83959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D029ED-CD1C-4467-9FA1-1C63C3EC2B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52134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F7B13-4BAC-46A4-A6E0-62FC7842F3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55696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3104B1-0375-4FE3-BEB9-682BA0D746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08057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FADABF-132E-4E2D-BF3E-04E3390018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43874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92513-2DD1-40E1-9BD7-1B07DC7907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6277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3604684" y="274638"/>
            <a:ext cx="842221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3591986" y="1600203"/>
            <a:ext cx="843491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90559E5-66FD-401C-8994-42DB5521F8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82033" y="136528"/>
            <a:ext cx="11821584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607486" y="274638"/>
            <a:ext cx="1096856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607486" y="1600203"/>
            <a:ext cx="1096856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A4EC2EA-F0BF-40AE-A9D7-A071117023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79" r:id="rId2"/>
    <p:sldLayoutId id="2147483980" r:id="rId3"/>
    <p:sldLayoutId id="2147483981" r:id="rId4"/>
    <p:sldLayoutId id="2147483982" r:id="rId5"/>
    <p:sldLayoutId id="2147483983" r:id="rId6"/>
    <p:sldLayoutId id="2147483984" r:id="rId7"/>
    <p:sldLayoutId id="2147483985" r:id="rId8"/>
    <p:sldLayoutId id="2147483986" r:id="rId9"/>
    <p:sldLayoutId id="2147483987" r:id="rId10"/>
    <p:sldLayoutId id="2147483988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076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307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6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3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3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04D9CCF2-ECBA-4B27-A434-6FA613B9E3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3081" name="Group 1"/>
          <p:cNvGrpSpPr>
            <a:grpSpLocks/>
          </p:cNvGrpSpPr>
          <p:nvPr/>
        </p:nvGrpSpPr>
        <p:grpSpPr bwMode="auto">
          <a:xfrm>
            <a:off x="-25398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3989" r:id="rId2"/>
    <p:sldLayoutId id="2147484000" r:id="rId3"/>
    <p:sldLayoutId id="2147483990" r:id="rId4"/>
    <p:sldLayoutId id="2147483991" r:id="rId5"/>
    <p:sldLayoutId id="2147483992" r:id="rId6"/>
    <p:sldLayoutId id="2147483993" r:id="rId7"/>
    <p:sldLayoutId id="2147483994" r:id="rId8"/>
    <p:sldLayoutId id="2147484001" r:id="rId9"/>
    <p:sldLayoutId id="2147483995" r:id="rId10"/>
    <p:sldLayoutId id="21474839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4.xml"/><Relationship Id="rId1" Type="http://schemas.openxmlformats.org/officeDocument/2006/relationships/audio" Target="file:///E:\&#1050;&#1086;&#1085;&#1082;&#1091;&#1088;&#1089;%20&#1059;&#1043;_\&#1059;&#1088;&#1086;&#1082;%20&#1048;&#1090;&#1086;&#1075;\&#1059;&#1088;&#1086;&#1082;%20&#1042;&#1086;&#1077;&#1074;&#1086;&#1076;&#1080;&#1085;%202019\&#1057;&#1087;&#1072;&#1089;&#1072;&#1090;&#1077;&#1083;&#1100;%202%20&#1042;%20&#1087;&#1088;&#1077;&#1079;&#1077;&#1085;&#1090;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131529"/>
            <a:ext cx="11911263" cy="1997242"/>
          </a:xfrm>
        </p:spPr>
        <p:txBody>
          <a:bodyPr>
            <a:normAutofit/>
          </a:bodyPr>
          <a:lstStyle/>
          <a:p>
            <a:pPr algn="ctr"/>
            <a:r>
              <a:rPr lang="ru-RU" sz="53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Роль </a:t>
            </a:r>
            <a:r>
              <a:rPr lang="ru-RU" sz="53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личности в противодействии </a:t>
            </a:r>
            <a:r>
              <a:rPr lang="ru-RU" sz="53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терроризму </a:t>
            </a:r>
            <a:endParaRPr lang="ru-RU" sz="6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865713"/>
            <a:ext cx="12192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+mj-lt"/>
              </a:rPr>
              <a:t>   </a:t>
            </a:r>
          </a:p>
          <a:p>
            <a:pPr algn="ctr"/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+mj-lt"/>
              </a:rPr>
              <a:t> Работу выполнил</a:t>
            </a:r>
            <a:r>
              <a:rPr lang="en-US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+mj-lt"/>
              </a:rPr>
              <a:t>: </a:t>
            </a:r>
            <a:endParaRPr lang="ru-RU" sz="4400" dirty="0" smtClean="0">
              <a:solidFill>
                <a:schemeClr val="bg1">
                  <a:lumMod val="95000"/>
                  <a:lumOff val="5000"/>
                </a:schemeClr>
              </a:solidFill>
              <a:latin typeface="+mj-lt"/>
            </a:endParaRPr>
          </a:p>
          <a:p>
            <a:pPr indent="432000" algn="ctr"/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+mj-lt"/>
              </a:rPr>
              <a:t>преподаватель-организатор ОБЖ </a:t>
            </a:r>
          </a:p>
          <a:p>
            <a:pPr indent="432000" algn="ctr"/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+mj-lt"/>
              </a:rPr>
              <a:t>МОУ «СОШ № 35 с УИОП» г. Воркуты</a:t>
            </a:r>
          </a:p>
          <a:p>
            <a:pPr indent="432000" algn="ctr"/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+mj-lt"/>
              </a:rPr>
              <a:t>Хотько Артем Владимирович</a:t>
            </a:r>
          </a:p>
          <a:p>
            <a:pPr algn="ctr"/>
            <a:r>
              <a:rPr lang="ru-RU" sz="4400" dirty="0" smtClean="0">
                <a:latin typeface="+mj-lt"/>
              </a:rPr>
              <a:t>2022г</a:t>
            </a:r>
            <a:r>
              <a:rPr lang="ru-RU" sz="4400" dirty="0" smtClean="0">
                <a:latin typeface="+mj-lt"/>
              </a:rPr>
              <a:t>.</a:t>
            </a:r>
            <a:endParaRPr lang="ru-RU" sz="4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7366" y="2213812"/>
            <a:ext cx="10972800" cy="2045368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/>
            </a:r>
            <a:br>
              <a:rPr lang="en-US" b="1" dirty="0" smtClean="0">
                <a:solidFill>
                  <a:srgbClr val="0070C0"/>
                </a:solidFill>
              </a:rPr>
            </a:br>
            <a:r>
              <a:rPr lang="en-US" b="1" dirty="0" smtClean="0">
                <a:solidFill>
                  <a:srgbClr val="0070C0"/>
                </a:solidFill>
              </a:rPr>
              <a:t/>
            </a:r>
            <a:br>
              <a:rPr lang="en-US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Материалы </a:t>
            </a:r>
            <a:r>
              <a:rPr lang="ru-RU" b="1" dirty="0">
                <a:solidFill>
                  <a:srgbClr val="0070C0"/>
                </a:solidFill>
              </a:rPr>
              <a:t>официального сайта НАК </a:t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0070C0"/>
                </a:solidFill>
              </a:rPr>
              <a:t>(</a:t>
            </a:r>
            <a:r>
              <a:rPr lang="en-US" b="1" dirty="0">
                <a:solidFill>
                  <a:srgbClr val="0070C0"/>
                </a:solidFill>
              </a:rPr>
              <a:t>http://nac.gov.ru/urovni- terroristicheskoy-opasnosti.html)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26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 dirty="0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 dirty="0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Прямоугольник 2"/>
          <p:cNvSpPr/>
          <p:nvPr/>
        </p:nvSpPr>
        <p:spPr>
          <a:xfrm>
            <a:off x="320907" y="720948"/>
            <a:ext cx="11528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Самооценивание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705" y="1711414"/>
            <a:ext cx="1152898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/>
              <a:t>Критерии:</a:t>
            </a:r>
          </a:p>
          <a:p>
            <a:pPr>
              <a:lnSpc>
                <a:spcPct val="150000"/>
              </a:lnSpc>
            </a:pPr>
            <a:r>
              <a:rPr lang="ru-RU" sz="2400" i="1" dirty="0" smtClean="0"/>
              <a:t>Оцените </a:t>
            </a:r>
            <a:r>
              <a:rPr lang="ru-RU" sz="2400" i="1" dirty="0"/>
              <a:t>себя, </a:t>
            </a:r>
            <a:r>
              <a:rPr lang="ru-RU" sz="2400" i="1" dirty="0" smtClean="0"/>
              <a:t>карточки-смайлики:</a:t>
            </a:r>
            <a:endParaRPr lang="ru-RU" sz="2400" dirty="0"/>
          </a:p>
          <a:p>
            <a:pPr>
              <a:lnSpc>
                <a:spcPct val="150000"/>
              </a:lnSpc>
            </a:pPr>
            <a:r>
              <a:rPr lang="ru-RU" sz="2400" i="1" dirty="0"/>
              <a:t>- </a:t>
            </a:r>
            <a:r>
              <a:rPr lang="ru-RU" sz="2400" i="1" dirty="0" smtClean="0"/>
              <a:t>Улыбка - </a:t>
            </a:r>
            <a:r>
              <a:rPr lang="ru-RU" sz="2400" i="1" dirty="0"/>
              <a:t>выполнил всё верно, трудностей не было;</a:t>
            </a:r>
            <a:endParaRPr lang="ru-RU" sz="2400" dirty="0"/>
          </a:p>
          <a:p>
            <a:pPr>
              <a:lnSpc>
                <a:spcPct val="150000"/>
              </a:lnSpc>
            </a:pPr>
            <a:endParaRPr lang="ru-RU" sz="2400" i="1" dirty="0" smtClean="0"/>
          </a:p>
          <a:p>
            <a:pPr>
              <a:lnSpc>
                <a:spcPct val="150000"/>
              </a:lnSpc>
            </a:pPr>
            <a:r>
              <a:rPr lang="ru-RU" sz="2400" i="1" dirty="0" smtClean="0"/>
              <a:t>- Грусть - </a:t>
            </a:r>
            <a:r>
              <a:rPr lang="ru-RU" sz="2400" i="1" dirty="0"/>
              <a:t>есть затруднения, но в целом хорошо справил(ась)</a:t>
            </a:r>
            <a:r>
              <a:rPr lang="ru-RU" sz="2400" i="1" dirty="0" err="1"/>
              <a:t>ся</a:t>
            </a:r>
            <a:r>
              <a:rPr lang="ru-RU" sz="2400" i="1" dirty="0"/>
              <a:t>;</a:t>
            </a:r>
            <a:endParaRPr lang="ru-RU" sz="2400" dirty="0"/>
          </a:p>
          <a:p>
            <a:pPr>
              <a:lnSpc>
                <a:spcPct val="150000"/>
              </a:lnSpc>
            </a:pPr>
            <a:endParaRPr lang="ru-RU" sz="2400" i="1" dirty="0" smtClean="0"/>
          </a:p>
          <a:p>
            <a:pPr>
              <a:lnSpc>
                <a:spcPct val="150000"/>
              </a:lnSpc>
            </a:pPr>
            <a:r>
              <a:rPr lang="ru-RU" sz="2400" i="1" dirty="0" smtClean="0"/>
              <a:t>- Непонятно- </a:t>
            </a:r>
            <a:r>
              <a:rPr lang="ru-RU" sz="2400" i="1" dirty="0"/>
              <a:t>не всё понятно, осталось много вопросов</a:t>
            </a:r>
            <a:r>
              <a:rPr lang="ru-RU" sz="2400" i="1" dirty="0" smtClean="0"/>
              <a:t>.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231" y="2755526"/>
            <a:ext cx="1044113" cy="10441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635" y="4761498"/>
            <a:ext cx="1169068" cy="11690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959" y="3735454"/>
            <a:ext cx="1277198" cy="110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2749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Прямоугольник 2"/>
          <p:cNvSpPr/>
          <p:nvPr/>
        </p:nvSpPr>
        <p:spPr>
          <a:xfrm>
            <a:off x="320907" y="569572"/>
            <a:ext cx="11528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Уровни террористической угрозы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26" y="1305725"/>
            <a:ext cx="11332634" cy="5119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70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Прямоугольник 2"/>
          <p:cNvSpPr/>
          <p:nvPr/>
        </p:nvSpPr>
        <p:spPr>
          <a:xfrm>
            <a:off x="320907" y="720948"/>
            <a:ext cx="115289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НАК </a:t>
            </a:r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«Видеопособие по действиям граждан в случае установления уровней террористической опасности» </a:t>
            </a:r>
          </a:p>
        </p:txBody>
      </p:sp>
    </p:spTree>
    <p:extLst>
      <p:ext uri="{BB962C8B-B14F-4D97-AF65-F5344CB8AC3E}">
        <p14:creationId xmlns:p14="http://schemas.microsoft.com/office/powerpoint/2010/main" val="31721626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Александр\Desktop\Учитель года видео\13884_14453461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993" y="2902779"/>
            <a:ext cx="2251559" cy="1500198"/>
          </a:xfrm>
          <a:prstGeom prst="rect">
            <a:avLst/>
          </a:prstGeom>
          <a:noFill/>
        </p:spPr>
      </p:pic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Прямоугольник 2"/>
          <p:cNvSpPr/>
          <p:nvPr/>
        </p:nvSpPr>
        <p:spPr>
          <a:xfrm>
            <a:off x="4475747" y="1773677"/>
            <a:ext cx="70532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спасательной службы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 места происшествия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59552" y="1408369"/>
            <a:ext cx="9078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 </a:t>
            </a:r>
            <a:endParaRPr lang="ru-RU" sz="2800" dirty="0"/>
          </a:p>
        </p:txBody>
      </p:sp>
      <p:pic>
        <p:nvPicPr>
          <p:cNvPr id="12" name="Спасатель 2 В презен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11425989" y="6091989"/>
            <a:ext cx="766011" cy="76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70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0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Прямоугольник 2"/>
          <p:cNvSpPr/>
          <p:nvPr/>
        </p:nvSpPr>
        <p:spPr>
          <a:xfrm>
            <a:off x="320907" y="720948"/>
            <a:ext cx="11528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Итоговые вопросы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73767" y="1720840"/>
            <a:ext cx="1087600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/>
              <a:t>Задача 1</a:t>
            </a:r>
            <a:r>
              <a:rPr lang="ru-RU" sz="2800" dirty="0"/>
              <a:t>. Новый товарищ предложил научиться у своего хорошего знакомого изготавливать самодельные петарды.</a:t>
            </a:r>
          </a:p>
          <a:p>
            <a:endParaRPr lang="ru-RU" sz="2800" dirty="0" smtClean="0"/>
          </a:p>
          <a:p>
            <a:r>
              <a:rPr lang="ru-RU" sz="2800" b="1" u="sng" dirty="0" smtClean="0"/>
              <a:t>Задача </a:t>
            </a:r>
            <a:r>
              <a:rPr lang="ru-RU" sz="2800" b="1" u="sng" dirty="0"/>
              <a:t>2</a:t>
            </a:r>
            <a:r>
              <a:rPr lang="ru-RU" sz="2800" dirty="0"/>
              <a:t>. Обаятельный попутчик в автобусе попросил передать своему родственнику коробку в подарочной упаковке.</a:t>
            </a:r>
          </a:p>
          <a:p>
            <a:endParaRPr lang="ru-RU" sz="2800" dirty="0" smtClean="0"/>
          </a:p>
          <a:p>
            <a:r>
              <a:rPr lang="ru-RU" sz="2800" b="1" u="sng" dirty="0" smtClean="0"/>
              <a:t>Задача </a:t>
            </a:r>
            <a:r>
              <a:rPr lang="ru-RU" sz="2800" b="1" u="sng" dirty="0"/>
              <a:t>3</a:t>
            </a:r>
            <a:r>
              <a:rPr lang="ru-RU" sz="2800" dirty="0"/>
              <a:t>. Товарищ пригласил на бесплатный семинар по обсуждению прав представителей различных национальностей.</a:t>
            </a:r>
          </a:p>
          <a:p>
            <a:endParaRPr lang="ru-RU" sz="2800" dirty="0" smtClean="0"/>
          </a:p>
          <a:p>
            <a:r>
              <a:rPr lang="ru-RU" sz="2800" b="1" u="sng" dirty="0" smtClean="0"/>
              <a:t>Задача </a:t>
            </a:r>
            <a:r>
              <a:rPr lang="ru-RU" sz="2800" b="1" u="sng" dirty="0"/>
              <a:t>4</a:t>
            </a:r>
            <a:r>
              <a:rPr lang="ru-RU" sz="2800" dirty="0"/>
              <a:t>. Новый товарищ из Интернета приглашает принять участие в весёлой и развлекательной акции с применением пиротехники.</a:t>
            </a:r>
          </a:p>
        </p:txBody>
      </p:sp>
    </p:spTree>
    <p:extLst>
      <p:ext uri="{BB962C8B-B14F-4D97-AF65-F5344CB8AC3E}">
        <p14:creationId xmlns:p14="http://schemas.microsoft.com/office/powerpoint/2010/main" val="9129965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 dirty="0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 dirty="0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Прямоугольник 2"/>
          <p:cNvSpPr/>
          <p:nvPr/>
        </p:nvSpPr>
        <p:spPr>
          <a:xfrm>
            <a:off x="320907" y="720948"/>
            <a:ext cx="11528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Самооценивание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705" y="1711414"/>
            <a:ext cx="1152898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/>
              <a:t>Критерии:</a:t>
            </a:r>
          </a:p>
          <a:p>
            <a:pPr>
              <a:lnSpc>
                <a:spcPct val="150000"/>
              </a:lnSpc>
            </a:pPr>
            <a:r>
              <a:rPr lang="ru-RU" sz="2400" i="1" dirty="0" smtClean="0"/>
              <a:t>Оцените </a:t>
            </a:r>
            <a:r>
              <a:rPr lang="ru-RU" sz="2400" i="1" dirty="0"/>
              <a:t>себя, </a:t>
            </a:r>
            <a:r>
              <a:rPr lang="ru-RU" sz="2400" i="1" dirty="0" smtClean="0"/>
              <a:t>карточки-смайлики:</a:t>
            </a:r>
            <a:endParaRPr lang="ru-RU" sz="2400" dirty="0"/>
          </a:p>
          <a:p>
            <a:pPr>
              <a:lnSpc>
                <a:spcPct val="150000"/>
              </a:lnSpc>
            </a:pPr>
            <a:r>
              <a:rPr lang="ru-RU" sz="2400" i="1" dirty="0"/>
              <a:t>- </a:t>
            </a:r>
            <a:r>
              <a:rPr lang="ru-RU" sz="2400" i="1" dirty="0" smtClean="0"/>
              <a:t>Улыбка - </a:t>
            </a:r>
            <a:r>
              <a:rPr lang="ru-RU" sz="2400" i="1" dirty="0"/>
              <a:t>выполнил всё верно, трудностей не было;</a:t>
            </a:r>
            <a:endParaRPr lang="ru-RU" sz="2400" dirty="0"/>
          </a:p>
          <a:p>
            <a:pPr>
              <a:lnSpc>
                <a:spcPct val="150000"/>
              </a:lnSpc>
            </a:pPr>
            <a:endParaRPr lang="ru-RU" sz="2400" i="1" dirty="0" smtClean="0"/>
          </a:p>
          <a:p>
            <a:pPr>
              <a:lnSpc>
                <a:spcPct val="150000"/>
              </a:lnSpc>
            </a:pPr>
            <a:r>
              <a:rPr lang="ru-RU" sz="2400" i="1" dirty="0" smtClean="0"/>
              <a:t>- Грусть - </a:t>
            </a:r>
            <a:r>
              <a:rPr lang="ru-RU" sz="2400" i="1" dirty="0"/>
              <a:t>есть затруднения, но в целом хорошо справил(ась)</a:t>
            </a:r>
            <a:r>
              <a:rPr lang="ru-RU" sz="2400" i="1" dirty="0" err="1"/>
              <a:t>ся</a:t>
            </a:r>
            <a:r>
              <a:rPr lang="ru-RU" sz="2400" i="1" dirty="0"/>
              <a:t>;</a:t>
            </a:r>
            <a:endParaRPr lang="ru-RU" sz="2400" dirty="0"/>
          </a:p>
          <a:p>
            <a:pPr>
              <a:lnSpc>
                <a:spcPct val="150000"/>
              </a:lnSpc>
            </a:pPr>
            <a:endParaRPr lang="ru-RU" sz="2400" i="1" dirty="0" smtClean="0"/>
          </a:p>
          <a:p>
            <a:pPr>
              <a:lnSpc>
                <a:spcPct val="150000"/>
              </a:lnSpc>
            </a:pPr>
            <a:r>
              <a:rPr lang="ru-RU" sz="2400" i="1" dirty="0" smtClean="0"/>
              <a:t>- Непонятно- </a:t>
            </a:r>
            <a:r>
              <a:rPr lang="ru-RU" sz="2400" i="1" dirty="0"/>
              <a:t>не всё понятно, осталось много вопросов</a:t>
            </a:r>
            <a:r>
              <a:rPr lang="ru-RU" sz="2400" i="1" dirty="0" smtClean="0"/>
              <a:t>.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231" y="2755526"/>
            <a:ext cx="1044113" cy="10441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635" y="4761498"/>
            <a:ext cx="1169068" cy="11690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959" y="3735454"/>
            <a:ext cx="1277198" cy="110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5812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Прямоугольник 2"/>
          <p:cNvSpPr/>
          <p:nvPr/>
        </p:nvSpPr>
        <p:spPr>
          <a:xfrm>
            <a:off x="320907" y="658956"/>
            <a:ext cx="115289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705" y="1427343"/>
            <a:ext cx="11528981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один из вариантов: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Подготовить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проект на тему «Ваш вклад в борьбу с терроризмом и экстремизмом», в ходе которого подробно рассмотреть опасности экстремизма и терроризма и выработать перечень правил индивидуального антиэкстремистского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поведения.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410613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3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70126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3"/>
          <p:cNvGrpSpPr>
            <a:grpSpLocks/>
          </p:cNvGrpSpPr>
          <p:nvPr/>
        </p:nvGrpSpPr>
        <p:grpSpPr bwMode="auto">
          <a:xfrm>
            <a:off x="8683735" y="138117"/>
            <a:ext cx="1744662" cy="1751013"/>
            <a:chOff x="107466231" y="105831961"/>
            <a:chExt cx="1501541" cy="1414913"/>
          </a:xfrm>
        </p:grpSpPr>
        <p:sp>
          <p:nvSpPr>
            <p:cNvPr id="10243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10244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245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0246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695074"/>
            <a:ext cx="10972800" cy="3629529"/>
          </a:xfrm>
        </p:spPr>
        <p:txBody>
          <a:bodyPr/>
          <a:lstStyle/>
          <a:p>
            <a:pPr marL="0" indent="0" algn="ctr">
              <a:buNone/>
            </a:pPr>
            <a:r>
              <a:rPr lang="ru-RU" sz="7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r>
              <a:rPr lang="ru-RU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7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7175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336885"/>
            <a:ext cx="12192000" cy="1780673"/>
          </a:xfrm>
        </p:spPr>
        <p:txBody>
          <a:bodyPr>
            <a:noAutofit/>
          </a:bodyPr>
          <a:lstStyle/>
          <a:p>
            <a:pPr algn="ctr"/>
            <a:r>
              <a:rPr lang="ru-RU" sz="4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Роль личности в противодействии терроризму  </a:t>
            </a:r>
            <a:r>
              <a:rPr lang="ru-RU" sz="4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(</a:t>
            </a:r>
            <a:r>
              <a:rPr lang="en-US" sz="4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9</a:t>
            </a:r>
            <a:r>
              <a:rPr lang="ru-RU" sz="4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кл)</a:t>
            </a:r>
            <a:endParaRPr lang="ru-RU" sz="48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505" y="1034716"/>
            <a:ext cx="118150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32000"/>
            <a:endParaRPr lang="ru-RU" sz="3200" b="1" dirty="0" smtClean="0">
              <a:latin typeface="+mj-lt"/>
            </a:endParaRPr>
          </a:p>
          <a:p>
            <a:pPr indent="432000"/>
            <a:r>
              <a:rPr lang="ru-RU" sz="3200" b="1" dirty="0" smtClean="0">
                <a:latin typeface="+mj-lt"/>
              </a:rPr>
              <a:t>Цель </a:t>
            </a:r>
            <a:r>
              <a:rPr lang="ru-RU" sz="3200" b="1" dirty="0">
                <a:latin typeface="+mj-lt"/>
              </a:rPr>
              <a:t>нашего урока: </a:t>
            </a:r>
            <a:r>
              <a:rPr lang="ru-RU" sz="3200" dirty="0" smtClean="0">
                <a:latin typeface="+mj-lt"/>
              </a:rPr>
              <a:t>1</a:t>
            </a:r>
            <a:r>
              <a:rPr lang="ru-RU" sz="3200" dirty="0">
                <a:latin typeface="+mj-lt"/>
              </a:rPr>
              <a:t>)	Закрепить навыки соблюдения правил антитеррористического </a:t>
            </a:r>
            <a:r>
              <a:rPr lang="ru-RU" sz="3200" dirty="0" smtClean="0">
                <a:latin typeface="+mj-lt"/>
              </a:rPr>
              <a:t>поведения; 2) Изучить </a:t>
            </a:r>
            <a:r>
              <a:rPr lang="ru-RU" sz="3200" dirty="0">
                <a:latin typeface="+mj-lt"/>
              </a:rPr>
              <a:t>и закрепить правила поведения при введении уровней террористической опасности;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" y="2604376"/>
            <a:ext cx="1200751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 smtClean="0">
              <a:latin typeface="+mj-lt"/>
            </a:endParaRPr>
          </a:p>
          <a:p>
            <a:pPr indent="432000"/>
            <a:endParaRPr lang="ru-RU" sz="3200" dirty="0" smtClean="0">
              <a:latin typeface="+mj-lt"/>
            </a:endParaRPr>
          </a:p>
          <a:p>
            <a:pPr indent="432000"/>
            <a:r>
              <a:rPr lang="ru-RU" sz="3200" dirty="0" smtClean="0">
                <a:latin typeface="+mj-lt"/>
              </a:rPr>
              <a:t>Чтобы </a:t>
            </a:r>
            <a:r>
              <a:rPr lang="ru-RU" sz="3200" dirty="0">
                <a:latin typeface="+mj-lt"/>
              </a:rPr>
              <a:t>достичь этой цели, сформулируем задачи</a:t>
            </a:r>
            <a:r>
              <a:rPr lang="ru-RU" sz="3200" b="1" dirty="0">
                <a:latin typeface="+mj-lt"/>
              </a:rPr>
              <a:t>	</a:t>
            </a:r>
          </a:p>
          <a:p>
            <a:pPr indent="432000"/>
            <a:r>
              <a:rPr lang="ru-RU" sz="3200" b="1" dirty="0" smtClean="0">
                <a:latin typeface="+mj-lt"/>
              </a:rPr>
              <a:t>Задачи </a:t>
            </a:r>
            <a:r>
              <a:rPr lang="ru-RU" sz="3200" b="1" dirty="0">
                <a:latin typeface="+mj-lt"/>
              </a:rPr>
              <a:t>урока: </a:t>
            </a:r>
          </a:p>
          <a:p>
            <a:pPr lvl="0" indent="432000"/>
            <a:r>
              <a:rPr lang="ru-RU" sz="3200" dirty="0">
                <a:latin typeface="+mj-lt"/>
              </a:rPr>
              <a:t>•	определить причины и цели экстремизма и терроризма; </a:t>
            </a:r>
          </a:p>
          <a:p>
            <a:pPr lvl="0" indent="432000"/>
            <a:r>
              <a:rPr lang="ru-RU" sz="3200" dirty="0">
                <a:latin typeface="+mj-lt"/>
              </a:rPr>
              <a:t>•	осуществить поиск путей решения данной проблемы; </a:t>
            </a:r>
            <a:endParaRPr lang="ru-RU" sz="3200" dirty="0" smtClean="0">
              <a:latin typeface="+mj-lt"/>
            </a:endParaRPr>
          </a:p>
          <a:p>
            <a:pPr lvl="0" indent="432000"/>
            <a:r>
              <a:rPr lang="ru-RU" sz="3200" dirty="0">
                <a:solidFill>
                  <a:prstClr val="white"/>
                </a:solidFill>
                <a:latin typeface="Calibri"/>
              </a:rPr>
              <a:t>• </a:t>
            </a:r>
            <a:r>
              <a:rPr lang="ru-RU" sz="3200" dirty="0" smtClean="0">
                <a:solidFill>
                  <a:prstClr val="white"/>
                </a:solidFill>
                <a:latin typeface="Calibri"/>
              </a:rPr>
              <a:t>  </a:t>
            </a:r>
            <a:r>
              <a:rPr lang="ru-RU" sz="3200" dirty="0" smtClean="0">
                <a:latin typeface="+mj-lt"/>
              </a:rPr>
              <a:t>применить </a:t>
            </a:r>
            <a:r>
              <a:rPr lang="ru-RU" sz="3200" dirty="0">
                <a:latin typeface="+mj-lt"/>
              </a:rPr>
              <a:t>полученные знания на практике.</a:t>
            </a:r>
          </a:p>
          <a:p>
            <a:r>
              <a:rPr lang="ru-RU" sz="3200" dirty="0">
                <a:latin typeface="+mj-lt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4010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68002" y="1273148"/>
            <a:ext cx="8477267" cy="2115708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chemeClr val="tx1"/>
                </a:solidFill>
              </a:rPr>
              <a:t>Основы безопасности жизнедеятельности</a:t>
            </a:r>
            <a:endParaRPr lang="ru-RU" sz="66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Александр\Desktop\Учитель года видео\228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96133" y="5016529"/>
            <a:ext cx="3478300" cy="1560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Александр\Desktop\Учитель года видео\1479881415_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3778" y="4760142"/>
            <a:ext cx="3388449" cy="1695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C:\Users\Александр\Desktop\Учитель года видео\thumb_1074_products_larg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8027" y="4572008"/>
            <a:ext cx="2730043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7547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10243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 dirty="0"/>
            </a:p>
          </p:txBody>
        </p:sp>
        <p:grpSp>
          <p:nvGrpSpPr>
            <p:cNvPr id="10244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245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 dirty="0"/>
              </a:p>
            </p:txBody>
          </p:sp>
          <p:pic>
            <p:nvPicPr>
              <p:cNvPr id="10246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2" name="Содержимое 2"/>
          <p:cNvSpPr>
            <a:spLocks noGrp="1"/>
          </p:cNvSpPr>
          <p:nvPr>
            <p:ph idx="1"/>
          </p:nvPr>
        </p:nvSpPr>
        <p:spPr>
          <a:xfrm>
            <a:off x="443178" y="360474"/>
            <a:ext cx="11394782" cy="7529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Игра «Логика действий»</a:t>
            </a:r>
            <a:endParaRPr lang="ru-RU" sz="3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0947" y="3267098"/>
            <a:ext cx="1179065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 повторяйте чужих ошибок!</a:t>
            </a:r>
            <a:endParaRPr lang="ru-RU" sz="6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94" y="965327"/>
            <a:ext cx="3660274" cy="24411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619" y="965327"/>
            <a:ext cx="3461158" cy="25105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94" y="4282761"/>
            <a:ext cx="3681162" cy="22924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619" y="4348103"/>
            <a:ext cx="3469322" cy="2161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4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10243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 dirty="0"/>
            </a:p>
          </p:txBody>
        </p:sp>
        <p:grpSp>
          <p:nvGrpSpPr>
            <p:cNvPr id="10244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245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 dirty="0"/>
              </a:p>
            </p:txBody>
          </p:sp>
          <p:pic>
            <p:nvPicPr>
              <p:cNvPr id="10246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313309" y="570519"/>
            <a:ext cx="11394782" cy="542928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 </a:t>
            </a:r>
            <a:r>
              <a:rPr lang="ru-RU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урока</a:t>
            </a:r>
            <a:r>
              <a:rPr lang="ru-RU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Роль </a:t>
            </a:r>
            <a:r>
              <a:rPr lang="ru-RU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личности в противодействии терроризму </a:t>
            </a:r>
            <a:endParaRPr lang="ru-RU" dirty="0" smtClean="0"/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Цели: </a:t>
            </a:r>
            <a:endParaRPr lang="ru-RU" b="1" dirty="0">
              <a:solidFill>
                <a:srgbClr val="0070C0"/>
              </a:solidFill>
            </a:endParaRPr>
          </a:p>
          <a:p>
            <a:pPr marL="176213" indent="0">
              <a:buNone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1)Закрепить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навыки соблюдения правил антитеррористического поведения; </a:t>
            </a:r>
            <a:endParaRPr lang="ru-RU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6213" indent="0">
              <a:buNone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) Изучить и закрепить правила поведения при введении уровней террористической опасности;</a:t>
            </a:r>
          </a:p>
          <a:p>
            <a:pPr>
              <a:buNone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Задачи: </a:t>
            </a:r>
          </a:p>
          <a:p>
            <a:pPr lvl="0">
              <a:buFontTx/>
              <a:buChar char="-"/>
            </a:pP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определить причины и цели экстремизма и терроризма; </a:t>
            </a:r>
          </a:p>
          <a:p>
            <a:pPr lvl="0">
              <a:buFontTx/>
              <a:buChar char="-"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осуществить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поиск путей решения данной проблемы; </a:t>
            </a:r>
          </a:p>
          <a:p>
            <a:pPr lvl="0">
              <a:buFontTx/>
              <a:buChar char="-"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применить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полученные знания на практике.</a:t>
            </a:r>
          </a:p>
          <a:p>
            <a:pPr lvl="0">
              <a:buFontTx/>
              <a:buChar char="-"/>
            </a:pP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866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 dirty="0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 dirty="0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Прямоугольник 2"/>
          <p:cNvSpPr/>
          <p:nvPr/>
        </p:nvSpPr>
        <p:spPr>
          <a:xfrm>
            <a:off x="320907" y="545509"/>
            <a:ext cx="11528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</a:rPr>
              <a:t>Что же такое эвакуация?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8979" y="1218881"/>
            <a:ext cx="1152898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70C0"/>
                </a:solidFill>
              </a:rPr>
              <a:t>Терроризм </a:t>
            </a:r>
            <a:r>
              <a:rPr lang="ru-RU" sz="3200" b="1" dirty="0">
                <a:solidFill>
                  <a:srgbClr val="0070C0"/>
                </a:solidFill>
              </a:rPr>
              <a:t>–</a:t>
            </a:r>
            <a:r>
              <a:rPr lang="ru-RU" sz="3200" b="1" dirty="0"/>
              <a:t> </a:t>
            </a:r>
            <a:r>
              <a:rPr lang="ru-RU" sz="3200" dirty="0"/>
              <a:t> преступление, главной целью которого является нарушение общественной безопасности, которое </a:t>
            </a:r>
            <a:r>
              <a:rPr lang="ru-RU" sz="3200" dirty="0" smtClean="0"/>
              <a:t>выражается в посягательстве на</a:t>
            </a:r>
            <a:r>
              <a:rPr lang="ru-RU" sz="3200" dirty="0"/>
              <a:t>: жизнь и здоровье граждан, объекты критической инфраструктуры, природную среду, информационную среду, органы государственного управления, государственных и общественных деятелей.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189" y="4349237"/>
            <a:ext cx="4577588" cy="250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69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 dirty="0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 dirty="0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Прямоугольник 2"/>
          <p:cNvSpPr/>
          <p:nvPr/>
        </p:nvSpPr>
        <p:spPr>
          <a:xfrm>
            <a:off x="320907" y="720948"/>
            <a:ext cx="11528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Самооценивание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705" y="1711414"/>
            <a:ext cx="1152898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/>
              <a:t>Критерии:</a:t>
            </a:r>
          </a:p>
          <a:p>
            <a:pPr>
              <a:lnSpc>
                <a:spcPct val="150000"/>
              </a:lnSpc>
            </a:pPr>
            <a:r>
              <a:rPr lang="ru-RU" sz="2400" i="1" dirty="0" smtClean="0"/>
              <a:t>Оцените </a:t>
            </a:r>
            <a:r>
              <a:rPr lang="ru-RU" sz="2400" i="1" dirty="0"/>
              <a:t>себя, </a:t>
            </a:r>
            <a:r>
              <a:rPr lang="ru-RU" sz="2400" i="1" dirty="0" smtClean="0"/>
              <a:t>карточки-смайлики:</a:t>
            </a:r>
            <a:endParaRPr lang="ru-RU" sz="2400" dirty="0"/>
          </a:p>
          <a:p>
            <a:pPr>
              <a:lnSpc>
                <a:spcPct val="150000"/>
              </a:lnSpc>
            </a:pPr>
            <a:r>
              <a:rPr lang="ru-RU" sz="2400" i="1" dirty="0"/>
              <a:t>- </a:t>
            </a:r>
            <a:r>
              <a:rPr lang="ru-RU" sz="2400" i="1" dirty="0" smtClean="0"/>
              <a:t>Улыбка - </a:t>
            </a:r>
            <a:r>
              <a:rPr lang="ru-RU" sz="2400" i="1" dirty="0"/>
              <a:t>выполнил всё верно, трудностей не было;</a:t>
            </a:r>
            <a:endParaRPr lang="ru-RU" sz="2400" dirty="0"/>
          </a:p>
          <a:p>
            <a:pPr>
              <a:lnSpc>
                <a:spcPct val="150000"/>
              </a:lnSpc>
            </a:pPr>
            <a:endParaRPr lang="ru-RU" sz="2400" i="1" dirty="0" smtClean="0"/>
          </a:p>
          <a:p>
            <a:pPr>
              <a:lnSpc>
                <a:spcPct val="150000"/>
              </a:lnSpc>
            </a:pPr>
            <a:r>
              <a:rPr lang="ru-RU" sz="2400" i="1" dirty="0" smtClean="0"/>
              <a:t>- Грусть - </a:t>
            </a:r>
            <a:r>
              <a:rPr lang="ru-RU" sz="2400" i="1" dirty="0"/>
              <a:t>есть затруднения, но в целом хорошо справил(ась)</a:t>
            </a:r>
            <a:r>
              <a:rPr lang="ru-RU" sz="2400" i="1" dirty="0" err="1"/>
              <a:t>ся</a:t>
            </a:r>
            <a:r>
              <a:rPr lang="ru-RU" sz="2400" i="1" dirty="0"/>
              <a:t>;</a:t>
            </a:r>
            <a:endParaRPr lang="ru-RU" sz="2400" dirty="0"/>
          </a:p>
          <a:p>
            <a:pPr>
              <a:lnSpc>
                <a:spcPct val="150000"/>
              </a:lnSpc>
            </a:pPr>
            <a:endParaRPr lang="ru-RU" sz="2400" i="1" dirty="0" smtClean="0"/>
          </a:p>
          <a:p>
            <a:pPr>
              <a:lnSpc>
                <a:spcPct val="150000"/>
              </a:lnSpc>
            </a:pPr>
            <a:r>
              <a:rPr lang="ru-RU" sz="2400" i="1" dirty="0" smtClean="0"/>
              <a:t>- Непонятно- </a:t>
            </a:r>
            <a:r>
              <a:rPr lang="ru-RU" sz="2400" i="1" dirty="0"/>
              <a:t>не всё понятно, осталось много вопросов</a:t>
            </a:r>
            <a:r>
              <a:rPr lang="ru-RU" sz="2400" i="1" dirty="0" smtClean="0"/>
              <a:t>.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231" y="2755526"/>
            <a:ext cx="1044113" cy="10441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635" y="4761498"/>
            <a:ext cx="1169068" cy="11690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959" y="3735454"/>
            <a:ext cx="1277198" cy="110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85448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" name="TextBox 1"/>
          <p:cNvSpPr txBox="1"/>
          <p:nvPr/>
        </p:nvSpPr>
        <p:spPr>
          <a:xfrm>
            <a:off x="649137" y="1227221"/>
            <a:ext cx="11164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Вопросы для обсуждения</a:t>
            </a:r>
            <a:r>
              <a:rPr lang="en-US" sz="4400" dirty="0">
                <a:solidFill>
                  <a:srgbClr val="FF0000"/>
                </a:solidFill>
              </a:rPr>
              <a:t>!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0946" y="2358189"/>
            <a:ext cx="1148973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1. Что является главным объектом террора?</a:t>
            </a:r>
          </a:p>
          <a:p>
            <a:r>
              <a:rPr lang="ru-RU" sz="3600" dirty="0"/>
              <a:t>2. Каким образом человек самостоятельно, своими действиями может снизить опасность экстремизма и терроризма?</a:t>
            </a:r>
          </a:p>
          <a:p>
            <a:r>
              <a:rPr lang="ru-RU" sz="3600" dirty="0"/>
              <a:t>3.Какими качествами нужно обладать, чтобы успешно противостоять проявлениям экстремизма и терроризма?</a:t>
            </a:r>
          </a:p>
        </p:txBody>
      </p:sp>
    </p:spTree>
    <p:extLst>
      <p:ext uri="{BB962C8B-B14F-4D97-AF65-F5344CB8AC3E}">
        <p14:creationId xmlns:p14="http://schemas.microsoft.com/office/powerpoint/2010/main" val="177558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Александр\Desktop\Учитель года видео\13884_14453461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8978" y="2459760"/>
            <a:ext cx="2251559" cy="1500198"/>
          </a:xfrm>
          <a:prstGeom prst="rect">
            <a:avLst/>
          </a:prstGeom>
          <a:noFill/>
        </p:spPr>
      </p:pic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1507777" y="0"/>
            <a:ext cx="684223" cy="700869"/>
            <a:chOff x="107466231" y="105831961"/>
            <a:chExt cx="1501541" cy="1414913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7466231" y="105831961"/>
              <a:ext cx="1501541" cy="141491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576" tIns="36576" rIns="36576" bIns="36576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07484147" y="105912459"/>
              <a:ext cx="1413356" cy="1258528"/>
              <a:chOff x="107484147" y="105912459"/>
              <a:chExt cx="1413356" cy="1258528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07558387" y="105912459"/>
                <a:ext cx="1320727" cy="12585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6576" tIns="36576" rIns="36576" bIns="36576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11" name="Picture 7" descr="pelikan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484147" y="106135648"/>
                <a:ext cx="1413356" cy="848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" name="Прямоугольник 2"/>
          <p:cNvSpPr/>
          <p:nvPr/>
        </p:nvSpPr>
        <p:spPr>
          <a:xfrm>
            <a:off x="320907" y="570519"/>
            <a:ext cx="115289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На </a:t>
            </a:r>
            <a:r>
              <a:rPr lang="ru-RU" sz="2400" b="1" dirty="0">
                <a:solidFill>
                  <a:srgbClr val="0070C0"/>
                </a:solidFill>
              </a:rPr>
              <a:t>телефон единой диспетчерской службы 112 поступил звонок. </a:t>
            </a:r>
            <a:endParaRPr lang="ru-RU" sz="24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Служба </a:t>
            </a:r>
            <a:r>
              <a:rPr lang="ru-RU" sz="2400" b="1" dirty="0">
                <a:solidFill>
                  <a:srgbClr val="0070C0"/>
                </a:solidFill>
              </a:rPr>
              <a:t>спасения </a:t>
            </a:r>
            <a:r>
              <a:rPr lang="ru-RU" sz="2400" b="1" dirty="0" smtClean="0">
                <a:solidFill>
                  <a:srgbClr val="0070C0"/>
                </a:solidFill>
              </a:rPr>
              <a:t>должна просмотреть ролик и обсудить ситуации.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59552" y="1440144"/>
            <a:ext cx="90784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 </a:t>
            </a:r>
            <a:r>
              <a:rPr lang="ru-RU" sz="3200" dirty="0"/>
              <a:t>Ситуация 1. В настоящий момент удалось установить место предполагаемого теракта — автовокзал. Дата и время не определены. </a:t>
            </a:r>
            <a:endParaRPr lang="ru-RU" sz="3200" dirty="0" smtClean="0"/>
          </a:p>
          <a:p>
            <a:endParaRPr lang="ru-RU" sz="3200" dirty="0" smtClean="0"/>
          </a:p>
          <a:p>
            <a:r>
              <a:rPr lang="ru-RU" sz="3200" dirty="0" smtClean="0"/>
              <a:t>Ситуация </a:t>
            </a:r>
            <a:r>
              <a:rPr lang="ru-RU" sz="3200" dirty="0"/>
              <a:t>2. По достоверной информации, взрыв произойдёт на стадионе через 2 дня.</a:t>
            </a:r>
          </a:p>
          <a:p>
            <a:endParaRPr lang="ru-RU" sz="3200" dirty="0" smtClean="0"/>
          </a:p>
          <a:p>
            <a:r>
              <a:rPr lang="ru-RU" sz="3200" dirty="0" smtClean="0"/>
              <a:t>Ситуация </a:t>
            </a:r>
            <a:r>
              <a:rPr lang="ru-RU" sz="3200" dirty="0"/>
              <a:t>3. По оперативной информации, в одном из домов района в течение ближайшего </a:t>
            </a:r>
          </a:p>
        </p:txBody>
      </p:sp>
    </p:spTree>
    <p:extLst>
      <p:ext uri="{BB962C8B-B14F-4D97-AF65-F5344CB8AC3E}">
        <p14:creationId xmlns:p14="http://schemas.microsoft.com/office/powerpoint/2010/main" val="112870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biel z ozdobnikiem">
  <a:themeElements>
    <a:clrScheme name="Default Design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biel z ozdobnikiem</Template>
  <TotalTime>2290</TotalTime>
  <Words>530</Words>
  <Application>Microsoft Office PowerPoint</Application>
  <PresentationFormat>Произвольный</PresentationFormat>
  <Paragraphs>86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biel z ozdobnikiem</vt:lpstr>
      <vt:lpstr>1_Default Design</vt:lpstr>
      <vt:lpstr>Поток</vt:lpstr>
      <vt:lpstr>Роль личности в противодействии терроризму </vt:lpstr>
      <vt:lpstr>Роль личности в противодействии терроризму  (9кл)</vt:lpstr>
      <vt:lpstr>Основы безопасности жизнедеятельности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Материалы официального сайта НАК  (http://nac.gov.ru/urovni- terroristicheskoy-opasnosti.html)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qwerty</dc:creator>
  <cp:lastModifiedBy>Windows User</cp:lastModifiedBy>
  <cp:revision>145</cp:revision>
  <dcterms:created xsi:type="dcterms:W3CDTF">2012-12-02T08:48:13Z</dcterms:created>
  <dcterms:modified xsi:type="dcterms:W3CDTF">2022-01-28T21:04:28Z</dcterms:modified>
</cp:coreProperties>
</file>