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  <p:sldId id="287" r:id="rId3"/>
    <p:sldId id="268" r:id="rId4"/>
    <p:sldId id="269" r:id="rId5"/>
    <p:sldId id="270" r:id="rId6"/>
    <p:sldId id="271" r:id="rId7"/>
    <p:sldId id="257" r:id="rId8"/>
    <p:sldId id="273" r:id="rId9"/>
    <p:sldId id="261" r:id="rId10"/>
    <p:sldId id="284" r:id="rId11"/>
    <p:sldId id="267" r:id="rId12"/>
    <p:sldId id="258" r:id="rId13"/>
    <p:sldId id="259" r:id="rId14"/>
    <p:sldId id="262" r:id="rId15"/>
    <p:sldId id="263" r:id="rId16"/>
    <p:sldId id="264" r:id="rId17"/>
    <p:sldId id="265" r:id="rId18"/>
    <p:sldId id="266" r:id="rId19"/>
    <p:sldId id="285" r:id="rId20"/>
    <p:sldId id="276" r:id="rId21"/>
    <p:sldId id="275" r:id="rId22"/>
    <p:sldId id="278" r:id="rId23"/>
    <p:sldId id="282" r:id="rId24"/>
    <p:sldId id="277" r:id="rId25"/>
    <p:sldId id="286" r:id="rId26"/>
    <p:sldId id="27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51915-0705-422C-B7C1-C34A5B03A7D2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BF99-5EDA-4198-BE86-0827181D4D8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51915-0705-422C-B7C1-C34A5B03A7D2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BF99-5EDA-4198-BE86-0827181D4D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51915-0705-422C-B7C1-C34A5B03A7D2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BF99-5EDA-4198-BE86-0827181D4D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51915-0705-422C-B7C1-C34A5B03A7D2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BF99-5EDA-4198-BE86-0827181D4D8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51915-0705-422C-B7C1-C34A5B03A7D2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BF99-5EDA-4198-BE86-0827181D4D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51915-0705-422C-B7C1-C34A5B03A7D2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BF99-5EDA-4198-BE86-0827181D4D8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51915-0705-422C-B7C1-C34A5B03A7D2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BF99-5EDA-4198-BE86-0827181D4D8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51915-0705-422C-B7C1-C34A5B03A7D2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BF99-5EDA-4198-BE86-0827181D4D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51915-0705-422C-B7C1-C34A5B03A7D2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BF99-5EDA-4198-BE86-0827181D4D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51915-0705-422C-B7C1-C34A5B03A7D2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BF99-5EDA-4198-BE86-0827181D4D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51915-0705-422C-B7C1-C34A5B03A7D2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7BF99-5EDA-4198-BE86-0827181D4D8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8F51915-0705-422C-B7C1-C34A5B03A7D2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4A7BF99-5EDA-4198-BE86-0827181D4D8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пед опыт\ра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Рисунок 3" descr="D:\фото 2019\для сайта\sGs7ob6ZR9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214438"/>
            <a:ext cx="3284538" cy="451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Прямоугольник 6"/>
          <p:cNvSpPr>
            <a:spLocks noChangeArrowheads="1"/>
          </p:cNvSpPr>
          <p:nvPr/>
        </p:nvSpPr>
        <p:spPr bwMode="auto">
          <a:xfrm>
            <a:off x="814250" y="116632"/>
            <a:ext cx="7286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cs typeface="Tahoma" pitchFamily="34" charset="0"/>
              </a:rPr>
              <a:t>МАОУ «Школа с углубленным изучением отдельных </a:t>
            </a:r>
            <a:r>
              <a:rPr lang="ru-RU" altLang="ru-RU" sz="1800" b="1" dirty="0" smtClean="0">
                <a:cs typeface="Tahoma" pitchFamily="34" charset="0"/>
              </a:rPr>
              <a:t>предметов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cs typeface="Tahoma" pitchFamily="34" charset="0"/>
              </a:rPr>
              <a:t> </a:t>
            </a:r>
            <a:r>
              <a:rPr lang="ru-RU" altLang="ru-RU" sz="1800" b="1" dirty="0">
                <a:cs typeface="Tahoma" pitchFamily="34" charset="0"/>
              </a:rPr>
              <a:t>№183 </a:t>
            </a:r>
            <a:r>
              <a:rPr lang="ru-RU" altLang="ru-RU" sz="1800" b="1" dirty="0" err="1">
                <a:cs typeface="Tahoma" pitchFamily="34" charset="0"/>
              </a:rPr>
              <a:t>им.Р.Алексеева</a:t>
            </a:r>
            <a:r>
              <a:rPr lang="ru-RU" altLang="ru-RU" sz="1800" b="1" dirty="0">
                <a:latin typeface="Comic Sans MS" pitchFamily="66" charset="0"/>
                <a:cs typeface="Tahoma" pitchFamily="34" charset="0"/>
              </a:rPr>
              <a:t>"</a:t>
            </a:r>
            <a:endParaRPr lang="ru-RU" altLang="ru-RU" sz="1800" dirty="0"/>
          </a:p>
        </p:txBody>
      </p:sp>
      <p:sp>
        <p:nvSpPr>
          <p:cNvPr id="2052" name="Прямоугольник 7"/>
          <p:cNvSpPr>
            <a:spLocks noChangeArrowheads="1"/>
          </p:cNvSpPr>
          <p:nvPr/>
        </p:nvSpPr>
        <p:spPr bwMode="auto">
          <a:xfrm>
            <a:off x="4572000" y="5517232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r">
              <a:defRPr/>
            </a:pPr>
            <a:r>
              <a:rPr lang="ru-RU" altLang="ru-RU" b="1" i="1" dirty="0" err="1" smtClean="0"/>
              <a:t>Поройкова</a:t>
            </a:r>
            <a:r>
              <a:rPr lang="ru-RU" altLang="ru-RU" b="1" i="1" dirty="0" smtClean="0"/>
              <a:t> Ольга Геннадьевна</a:t>
            </a:r>
          </a:p>
          <a:p>
            <a:pPr marL="0" indent="0" algn="r">
              <a:defRPr/>
            </a:pPr>
            <a:r>
              <a:rPr lang="ru-RU" altLang="ru-RU" b="1" i="1" dirty="0" smtClean="0"/>
              <a:t>Учитель физики</a:t>
            </a:r>
          </a:p>
          <a:p>
            <a:pPr>
              <a:buFont typeface="Arial" charset="0"/>
              <a:buChar char="•"/>
              <a:defRPr/>
            </a:pPr>
            <a:endParaRPr lang="ru-RU" altLang="ru-RU" b="1" i="1" dirty="0" smtClean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57562" y="1001279"/>
            <a:ext cx="4572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i="1" dirty="0">
                <a:latin typeface="+mn-lt"/>
              </a:rPr>
              <a:t>«Можешь что то изменить-измени!.»</a:t>
            </a:r>
            <a:endParaRPr lang="ru-RU" altLang="ru-RU" i="1" dirty="0"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i="1" dirty="0">
                <a:latin typeface="+mn-lt"/>
              </a:rPr>
              <a:t>Р.Е.Алексеев</a:t>
            </a:r>
            <a:r>
              <a:rPr lang="ru-RU" altLang="ru-RU" i="1" dirty="0">
                <a:solidFill>
                  <a:srgbClr val="0070C0"/>
                </a:solidFill>
                <a:latin typeface="+mn-lt"/>
              </a:rPr>
              <a:t> 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3" b="1773"/>
          <a:stretch/>
        </p:blipFill>
        <p:spPr bwMode="auto">
          <a:xfrm>
            <a:off x="8112707" y="-1"/>
            <a:ext cx="1031293" cy="98631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24128" y="1988840"/>
            <a:ext cx="1632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Мастер-класс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095412" y="2780928"/>
            <a:ext cx="4889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Физический эксперимент как средство активизации познавательного интереса на уроках физики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5577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D:\пед опыт\laboratory-chemistry-science-cartoon-science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2538" y1="27400" x2="32538" y2="27400"/>
                        <a14:foregroundMark x1="31156" y1="34600" x2="31156" y2="34600"/>
                        <a14:foregroundMark x1="27638" y1="38400" x2="27638" y2="38400"/>
                        <a14:foregroundMark x1="29271" y1="40000" x2="29271" y2="40000"/>
                        <a14:foregroundMark x1="28518" y1="42400" x2="28518" y2="42400"/>
                        <a14:foregroundMark x1="26131" y1="39600" x2="26131" y2="39600"/>
                        <a14:foregroundMark x1="24749" y1="40000" x2="24749" y2="40000"/>
                        <a14:foregroundMark x1="35930" y1="39600" x2="35930" y2="39600"/>
                        <a14:foregroundMark x1="35553" y1="44800" x2="35553" y2="44800"/>
                        <a14:foregroundMark x1="48869" y1="74400" x2="48869" y2="74400"/>
                        <a14:foregroundMark x1="49121" y1="91000" x2="49121" y2="91000"/>
                        <a14:foregroundMark x1="50503" y1="91600" x2="50503" y2="91600"/>
                        <a14:foregroundMark x1="50126" y1="86200" x2="50126" y2="86200"/>
                        <a14:foregroundMark x1="42085" y1="90200" x2="42085" y2="90200"/>
                        <a14:foregroundMark x1="42085" y1="86400" x2="42085" y2="86400"/>
                        <a14:foregroundMark x1="37688" y1="86000" x2="37688" y2="86000"/>
                        <a14:foregroundMark x1="37688" y1="89600" x2="37688" y2="89600"/>
                        <a14:foregroundMark x1="37814" y1="92200" x2="37814" y2="92200"/>
                        <a14:foregroundMark x1="49623" y1="64800" x2="49623" y2="64800"/>
                        <a14:foregroundMark x1="51131" y1="57800" x2="51131" y2="57800"/>
                        <a14:foregroundMark x1="60302" y1="30400" x2="60302" y2="30400"/>
                        <a14:foregroundMark x1="60302" y1="24400" x2="60302" y2="24400"/>
                        <a14:foregroundMark x1="58417" y1="19800" x2="58417" y2="19800"/>
                        <a14:foregroundMark x1="54271" y1="19200" x2="54271" y2="19200"/>
                        <a14:foregroundMark x1="51382" y1="22800" x2="51382" y2="22800"/>
                        <a14:foregroundMark x1="51005" y1="32600" x2="51005" y2="32600"/>
                        <a14:foregroundMark x1="51131" y1="37600" x2="51131" y2="37600"/>
                        <a14:foregroundMark x1="51131" y1="47800" x2="51131" y2="47800"/>
                        <a14:foregroundMark x1="53392" y1="67600" x2="53392" y2="67600"/>
                        <a14:foregroundMark x1="57789" y1="84800" x2="57789" y2="84800"/>
                        <a14:foregroundMark x1="61055" y1="75000" x2="61055" y2="75000"/>
                        <a14:foregroundMark x1="14070" y1="92400" x2="14070" y2="92400"/>
                        <a14:foregroundMark x1="3518" y1="74800" x2="3518" y2="74800"/>
                        <a14:foregroundMark x1="8417" y1="80800" x2="8417" y2="80800"/>
                        <a14:foregroundMark x1="7161" y1="75400" x2="7161" y2="75400"/>
                        <a14:foregroundMark x1="4523" y1="89400" x2="4523" y2="89400"/>
                        <a14:foregroundMark x1="5276" y1="87200" x2="5276" y2="87200"/>
                        <a14:foregroundMark x1="3392" y1="88000" x2="3392" y2="88000"/>
                        <a14:foregroundMark x1="8291" y1="88200" x2="8291" y2="88200"/>
                        <a14:foregroundMark x1="9171" y1="87000" x2="9171" y2="87000"/>
                        <a14:foregroundMark x1="7915" y1="90200" x2="7915" y2="90200"/>
                        <a14:foregroundMark x1="61809" y1="72000" x2="61809" y2="72000"/>
                        <a14:foregroundMark x1="72613" y1="5200" x2="72613" y2="5200"/>
                        <a14:foregroundMark x1="73995" y1="15200" x2="73995" y2="15200"/>
                        <a14:foregroundMark x1="73618" y1="21200" x2="73618" y2="21200"/>
                        <a14:foregroundMark x1="71106" y1="17600" x2="71106" y2="17600"/>
                        <a14:foregroundMark x1="76508" y1="15800" x2="76508" y2="15800"/>
                        <a14:foregroundMark x1="77513" y1="16800" x2="77513" y2="16800"/>
                        <a14:foregroundMark x1="84045" y1="75000" x2="84045" y2="75000"/>
                        <a14:foregroundMark x1="94849" y1="77800" x2="94849" y2="77800"/>
                        <a14:foregroundMark x1="92588" y1="82000" x2="92588" y2="82000"/>
                        <a14:foregroundMark x1="93593" y1="90000" x2="93593" y2="90000"/>
                        <a14:foregroundMark x1="92211" y1="88800" x2="92211" y2="88800"/>
                        <a14:foregroundMark x1="95352" y1="88200" x2="95352" y2="88200"/>
                        <a14:foregroundMark x1="95352" y1="91000" x2="95352" y2="91000"/>
                        <a14:foregroundMark x1="95226" y1="94200" x2="95226" y2="94200"/>
                        <a14:foregroundMark x1="92714" y1="95400" x2="92714" y2="95400"/>
                        <a14:foregroundMark x1="96608" y1="95200" x2="96608" y2="95200"/>
                        <a14:foregroundMark x1="92085" y1="97400" x2="92085" y2="97400"/>
                        <a14:foregroundMark x1="80779" y1="90200" x2="80779" y2="90200"/>
                        <a14:foregroundMark x1="66332" y1="20600" x2="66332" y2="20600"/>
                        <a14:foregroundMark x1="66332" y1="37400" x2="66332" y2="37400"/>
                        <a14:foregroundMark x1="71231" y1="19400" x2="71231" y2="19400"/>
                        <a14:foregroundMark x1="27261" y1="32000" x2="27261" y2="32000"/>
                        <a14:foregroundMark x1="79397" y1="60000" x2="79397" y2="60000"/>
                        <a14:foregroundMark x1="69849" y1="82000" x2="69849" y2="82000"/>
                        <a14:foregroundMark x1="21734" y1="73400" x2="21734" y2="73400"/>
                        <a14:foregroundMark x1="23618" y1="40800" x2="23618" y2="40800"/>
                        <a14:foregroundMark x1="23618" y1="40800" x2="23618" y2="40800"/>
                        <a14:foregroundMark x1="21231" y1="52200" x2="21231" y2="52200"/>
                        <a14:foregroundMark x1="77638" y1="11200" x2="77638" y2="11200"/>
                        <a14:foregroundMark x1="72990" y1="46400" x2="72990" y2="46400"/>
                        <a14:foregroundMark x1="70101" y1="18600" x2="70101" y2="18600"/>
                        <a14:foregroundMark x1="77638" y1="15200" x2="77638" y2="15200"/>
                        <a14:foregroundMark x1="16709" y1="95000" x2="16709" y2="95000"/>
                        <a14:foregroundMark x1="10176" y1="97000" x2="10176" y2="97000"/>
                        <a14:foregroundMark x1="16583" y1="96600" x2="16583" y2="96600"/>
                        <a14:foregroundMark x1="84548" y1="78200" x2="84548" y2="78200"/>
                        <a14:foregroundMark x1="26508" y1="37800" x2="26508" y2="37800"/>
                        <a14:foregroundMark x1="25377" y1="38400" x2="25377" y2="38400"/>
                        <a14:foregroundMark x1="28894" y1="36400" x2="28894" y2="36400"/>
                        <a14:foregroundMark x1="38065" y1="36000" x2="38065" y2="36000"/>
                        <a14:foregroundMark x1="39070" y1="35600" x2="39070" y2="35600"/>
                        <a14:foregroundMark x1="37814" y1="37400" x2="37814" y2="37400"/>
                        <a14:foregroundMark x1="36432" y1="40800" x2="36432" y2="40800"/>
                        <a14:foregroundMark x1="76759" y1="20200" x2="76759" y2="20200"/>
                        <a14:foregroundMark x1="76382" y1="22800" x2="76382" y2="22800"/>
                        <a14:foregroundMark x1="51256" y1="87200" x2="51256" y2="87200"/>
                        <a14:foregroundMark x1="51382" y1="89400" x2="51382" y2="89400"/>
                        <a14:foregroundMark x1="63442" y1="84400" x2="63442" y2="84400"/>
                        <a14:foregroundMark x1="63442" y1="84400" x2="63442" y2="84400"/>
                        <a14:foregroundMark x1="34171" y1="40200" x2="34171" y2="40200"/>
                        <a14:foregroundMark x1="32915" y1="40200" x2="32915" y2="40200"/>
                        <a14:foregroundMark x1="97487" y1="95800" x2="97487" y2="95800"/>
                        <a14:foregroundMark x1="90704" y1="95600" x2="90704" y2="95600"/>
                        <a14:foregroundMark x1="94598" y1="97400" x2="94598" y2="97400"/>
                        <a14:foregroundMark x1="81784" y1="94200" x2="81784" y2="94200"/>
                        <a14:foregroundMark x1="87563" y1="93600" x2="87563" y2="93600"/>
                        <a14:foregroundMark x1="86935" y1="98600" x2="86935" y2="98600"/>
                        <a14:foregroundMark x1="80905" y1="98200" x2="80905" y2="98200"/>
                        <a14:foregroundMark x1="43467" y1="98600" x2="43467" y2="98600"/>
                        <a14:foregroundMark x1="33543" y1="98200" x2="33543" y2="98200"/>
                        <a14:foregroundMark x1="17714" y1="98200" x2="17714" y2="98200"/>
                        <a14:foregroundMark x1="16960" y1="89400" x2="16960" y2="89400"/>
                        <a14:foregroundMark x1="1256" y1="90800" x2="1256" y2="90800"/>
                        <a14:foregroundMark x1="2136" y1="94800" x2="2136" y2="94800"/>
                        <a14:foregroundMark x1="17588" y1="86800" x2="17588" y2="86800"/>
                        <a14:foregroundMark x1="64447" y1="90200" x2="64447" y2="90200"/>
                        <a14:foregroundMark x1="69849" y1="77400" x2="69849" y2="77400"/>
                        <a14:foregroundMark x1="77889" y1="78200" x2="77889" y2="78200"/>
                        <a14:foregroundMark x1="33417" y1="83600" x2="33417" y2="83600"/>
                        <a14:foregroundMark x1="32915" y1="78600" x2="32915" y2="78600"/>
                        <a14:foregroundMark x1="29020" y1="59200" x2="29020" y2="59200"/>
                        <a14:foregroundMark x1="30025" y1="54400" x2="30025" y2="54400"/>
                        <a14:foregroundMark x1="22613" y1="41200" x2="22613" y2="41200"/>
                        <a14:foregroundMark x1="24246" y1="41400" x2="24246" y2="41400"/>
                        <a14:foregroundMark x1="33668" y1="41400" x2="33668" y2="41400"/>
                        <a14:foregroundMark x1="51131" y1="56000" x2="51256" y2="23400"/>
                        <a14:foregroundMark x1="51382" y1="22600" x2="53643" y2="19000"/>
                        <a14:foregroundMark x1="54397" y1="19000" x2="59296" y2="19800"/>
                        <a14:foregroundMark x1="59422" y1="20200" x2="60553" y2="37800"/>
                        <a14:foregroundMark x1="59799" y1="26400" x2="60804" y2="26400"/>
                        <a14:foregroundMark x1="59422" y1="21200" x2="60553" y2="23600"/>
                        <a14:foregroundMark x1="74497" y1="37200" x2="74497" y2="37200"/>
                        <a14:foregroundMark x1="83920" y1="54600" x2="83920" y2="54600"/>
                        <a14:foregroundMark x1="62940" y1="88400" x2="62940" y2="88400"/>
                        <a14:foregroundMark x1="59799" y1="99000" x2="59799" y2="99000"/>
                        <a14:backgroundMark x1="63317" y1="84400" x2="63317" y2="84400"/>
                        <a14:backgroundMark x1="35553" y1="50800" x2="35553" y2="50800"/>
                        <a14:backgroundMark x1="26256" y1="45000" x2="26256" y2="45000"/>
                        <a14:backgroundMark x1="34045" y1="46600" x2="34045" y2="46600"/>
                        <a14:backgroundMark x1="33291" y1="44000" x2="33291" y2="44000"/>
                        <a14:backgroundMark x1="36935" y1="42800" x2="36935" y2="42800"/>
                        <a14:backgroundMark x1="30025" y1="60400" x2="30025" y2="60400"/>
                        <a14:backgroundMark x1="30151" y1="54000" x2="30151" y2="54000"/>
                        <a14:backgroundMark x1="27889" y1="61000" x2="27889" y2="61000"/>
                        <a14:backgroundMark x1="23492" y1="60400" x2="23492" y2="60400"/>
                        <a14:backgroundMark x1="25628" y1="65200" x2="25628" y2="65200"/>
                        <a14:backgroundMark x1="25628" y1="72000" x2="25628" y2="72000"/>
                        <a14:backgroundMark x1="24874" y1="77400" x2="24874" y2="77400"/>
                        <a14:backgroundMark x1="24749" y1="83800" x2="24749" y2="83800"/>
                        <a14:backgroundMark x1="31910" y1="84000" x2="31910" y2="84000"/>
                        <a14:backgroundMark x1="32789" y1="79200" x2="32789" y2="79200"/>
                        <a14:backgroundMark x1="33417" y1="72600" x2="33417" y2="72600"/>
                        <a14:backgroundMark x1="29146" y1="66800" x2="29146" y2="66800"/>
                        <a14:backgroundMark x1="33166" y1="67000" x2="33166" y2="67000"/>
                        <a14:backgroundMark x1="76759" y1="61000" x2="76759" y2="61000"/>
                        <a14:backgroundMark x1="77764" y1="52200" x2="77764" y2="52200"/>
                        <a14:backgroundMark x1="67839" y1="54400" x2="67839" y2="54400"/>
                        <a14:backgroundMark x1="72236" y1="69000" x2="72236" y2="69000"/>
                        <a14:backgroundMark x1="71106" y1="77800" x2="71106" y2="77800"/>
                        <a14:backgroundMark x1="68216" y1="87000" x2="68216" y2="87000"/>
                        <a14:backgroundMark x1="74749" y1="81800" x2="74749" y2="81800"/>
                        <a14:backgroundMark x1="74749" y1="81800" x2="74749" y2="81800"/>
                        <a14:backgroundMark x1="79020" y1="70000" x2="79020" y2="70000"/>
                        <a14:backgroundMark x1="78266" y1="76800" x2="78266" y2="76800"/>
                        <a14:backgroundMark x1="79271" y1="87200" x2="79271" y2="87200"/>
                        <a14:backgroundMark x1="79271" y1="87200" x2="79271" y2="87200"/>
                        <a14:backgroundMark x1="24372" y1="47600" x2="24372" y2="47600"/>
                        <a14:backgroundMark x1="76256" y1="37400" x2="76256" y2="37400"/>
                        <a14:backgroundMark x1="54648" y1="27000" x2="54648" y2="27000"/>
                        <a14:backgroundMark x1="54899" y1="36000" x2="54899" y2="36000"/>
                        <a14:backgroundMark x1="54271" y1="47400" x2="54271" y2="47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9144000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354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144016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Техника безопасности на уроке физики</a:t>
            </a:r>
            <a:endParaRPr lang="ru-RU" dirty="0"/>
          </a:p>
        </p:txBody>
      </p:sp>
      <p:pic>
        <p:nvPicPr>
          <p:cNvPr id="9219" name="Picture 3" descr="D:\пед опыт\тех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715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7016" y="1268760"/>
            <a:ext cx="88569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400" dirty="0" smtClean="0">
                <a:effectLst/>
              </a:rPr>
              <a:t> Мету, не вымету:</a:t>
            </a:r>
          </a:p>
          <a:p>
            <a:pPr algn="r"/>
            <a:r>
              <a:rPr lang="ru-RU" sz="4400" dirty="0" smtClean="0">
                <a:effectLst/>
              </a:rPr>
              <a:t> пора придет, сам уйдет  </a:t>
            </a:r>
          </a:p>
          <a:p>
            <a:pPr algn="ctr"/>
            <a:endParaRPr lang="ru-RU" sz="4400" dirty="0" smtClean="0">
              <a:effectLst/>
            </a:endParaRPr>
          </a:p>
          <a:p>
            <a:pPr algn="ctr"/>
            <a:endParaRPr lang="ru-RU" sz="4400" dirty="0" smtClean="0">
              <a:effectLst/>
            </a:endParaRPr>
          </a:p>
          <a:p>
            <a:pPr algn="ctr"/>
            <a:r>
              <a:rPr lang="ru-RU" sz="4400" dirty="0" smtClean="0">
                <a:effectLst/>
              </a:rPr>
              <a:t>Чего в </a:t>
            </a:r>
            <a:r>
              <a:rPr lang="ru-RU" sz="4400" dirty="0" err="1" smtClean="0">
                <a:effectLst/>
              </a:rPr>
              <a:t>коробейку</a:t>
            </a:r>
            <a:r>
              <a:rPr lang="ru-RU" sz="4400" dirty="0" smtClean="0">
                <a:effectLst/>
              </a:rPr>
              <a:t> не спрятать и не запереть?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948264" y="5430235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Свет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781953" y="2780928"/>
            <a:ext cx="2115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Свет Солнца</a:t>
            </a:r>
            <a:endParaRPr lang="ru-RU" sz="2400" dirty="0"/>
          </a:p>
        </p:txBody>
      </p:sp>
      <p:pic>
        <p:nvPicPr>
          <p:cNvPr id="10242" name="Picture 2" descr="D:\пед опыт\смайл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958" l="2344" r="98047">
                        <a14:foregroundMark x1="48828" y1="75000" x2="48828" y2="75000"/>
                        <a14:foregroundMark x1="38281" y1="44792" x2="38281" y2="44792"/>
                        <a14:foregroundMark x1="57227" y1="44271" x2="57227" y2="44271"/>
                        <a14:foregroundMark x1="48828" y1="84115" x2="48828" y2="84115"/>
                        <a14:foregroundMark x1="47656" y1="91406" x2="47656" y2="91406"/>
                        <a14:foregroundMark x1="43750" y1="71354" x2="43750" y2="71354"/>
                        <a14:foregroundMark x1="39844" y1="64323" x2="39844" y2="64323"/>
                        <a14:foregroundMark x1="54492" y1="66146" x2="54492" y2="66146"/>
                        <a14:foregroundMark x1="41992" y1="79688" x2="41992" y2="79688"/>
                        <a14:foregroundMark x1="45313" y1="85417" x2="45313" y2="85417"/>
                        <a14:foregroundMark x1="52539" y1="42969" x2="52539" y2="42969"/>
                        <a14:foregroundMark x1="16211" y1="14063" x2="16211" y2="14063"/>
                        <a14:foregroundMark x1="16211" y1="8594" x2="16211" y2="8594"/>
                        <a14:foregroundMark x1="19531" y1="19792" x2="19531" y2="19792"/>
                        <a14:foregroundMark x1="25000" y1="12500" x2="25000" y2="12500"/>
                        <a14:foregroundMark x1="28320" y1="5469" x2="28320" y2="5469"/>
                        <a14:foregroundMark x1="74219" y1="20833" x2="74219" y2="20833"/>
                        <a14:foregroundMark x1="79688" y1="11198" x2="79688" y2="11198"/>
                        <a14:foregroundMark x1="83008" y1="30208" x2="83008" y2="30208"/>
                        <a14:foregroundMark x1="85742" y1="22917" x2="85742" y2="22917"/>
                        <a14:foregroundMark x1="47070" y1="71094" x2="47070" y2="71094"/>
                        <a14:foregroundMark x1="36133" y1="35156" x2="36133" y2="35156"/>
                        <a14:foregroundMark x1="43359" y1="42969" x2="43359" y2="42969"/>
                        <a14:foregroundMark x1="51758" y1="35156" x2="51758" y2="35156"/>
                        <a14:foregroundMark x1="59961" y1="38802" x2="59961" y2="38802"/>
                        <a14:foregroundMark x1="55859" y1="41927" x2="55859" y2="41927"/>
                        <a14:foregroundMark x1="42969" y1="66406" x2="42969" y2="66406"/>
                        <a14:foregroundMark x1="51172" y1="70573" x2="51172" y2="70573"/>
                        <a14:foregroundMark x1="50391" y1="81510" x2="50391" y2="81510"/>
                        <a14:foregroundMark x1="45313" y1="79948" x2="45313" y2="79948"/>
                        <a14:foregroundMark x1="42969" y1="75521" x2="42969" y2="75521"/>
                        <a14:foregroundMark x1="54492" y1="46094" x2="54492" y2="4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16" y="476672"/>
            <a:ext cx="3206222" cy="240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6618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пед опыт\о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2420887"/>
            <a:ext cx="79208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Секреты света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11663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/>
              <a:t>«Расскажи - и я забуду,</a:t>
            </a:r>
          </a:p>
          <a:p>
            <a:pPr algn="r"/>
            <a:r>
              <a:rPr lang="ru-RU" dirty="0"/>
              <a:t>Покажи – я запомню,</a:t>
            </a:r>
          </a:p>
          <a:p>
            <a:pPr algn="r"/>
            <a:r>
              <a:rPr lang="ru-RU" dirty="0"/>
              <a:t>Дай попробовать – и я пойму»</a:t>
            </a:r>
          </a:p>
          <a:p>
            <a:pPr algn="r"/>
            <a:r>
              <a:rPr lang="ru-RU" dirty="0"/>
              <a:t>Китайская пословица.</a:t>
            </a:r>
          </a:p>
        </p:txBody>
      </p:sp>
    </p:spTree>
    <p:extLst>
      <p:ext uri="{BB962C8B-B14F-4D97-AF65-F5344CB8AC3E}">
        <p14:creationId xmlns:p14="http://schemas.microsoft.com/office/powerpoint/2010/main" val="139349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пед опыт\157d9cf689888d908436248890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321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Картинки по запросу добывание огня лё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052736"/>
            <a:ext cx="5095107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32522" y="4975614"/>
            <a:ext cx="914400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000" dirty="0" smtClean="0"/>
              <a:t>Чистая вода. </a:t>
            </a:r>
            <a:r>
              <a:rPr lang="ru-RU" sz="2000" dirty="0"/>
              <a:t>З</a:t>
            </a:r>
            <a:r>
              <a:rPr lang="ru-RU" sz="2000" dirty="0" smtClean="0"/>
              <a:t>аполнить форму чистой водой. Превратим воду в лед толщиной 5см.</a:t>
            </a:r>
          </a:p>
          <a:p>
            <a:r>
              <a:rPr lang="ru-RU" sz="2000" dirty="0" smtClean="0"/>
              <a:t> Используйте нож, чтобы сформировать линзу. Помните, что  линзы толще в середине и уже по краям. Отполируйте линзу.  Наклоните вашу ледяную линзу так, чтобы сфокусировать пучок света на прут. 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9329" y="121809"/>
            <a:ext cx="84032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/>
              <a:t>можно ли получить из льда огонь?</a:t>
            </a:r>
            <a:endParaRPr lang="ru-RU" sz="4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4410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9074" y="116632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можно </a:t>
            </a:r>
            <a:r>
              <a:rPr lang="ru-RU" sz="4000" b="1" dirty="0"/>
              <a:t>ли из нескольких цветов получить белый?</a:t>
            </a:r>
          </a:p>
        </p:txBody>
      </p:sp>
      <p:pic>
        <p:nvPicPr>
          <p:cNvPr id="2050" name="Picture 2" descr="D:\пед опыт\image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329070"/>
            <a:ext cx="7219884" cy="3044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588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8509" y="256215"/>
            <a:ext cx="86934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/>
              <a:t>«Чем </a:t>
            </a:r>
            <a:r>
              <a:rPr lang="ru-RU" sz="4800" dirty="0" err="1"/>
              <a:t>чернее</a:t>
            </a:r>
            <a:r>
              <a:rPr lang="ru-RU" sz="4800" dirty="0"/>
              <a:t> ,тем светлее</a:t>
            </a:r>
            <a:r>
              <a:rPr lang="ru-RU" sz="4800" dirty="0" smtClean="0"/>
              <a:t>?!» </a:t>
            </a:r>
            <a:endParaRPr lang="ru-RU" sz="4800" dirty="0"/>
          </a:p>
        </p:txBody>
      </p:sp>
      <p:pic>
        <p:nvPicPr>
          <p:cNvPr id="1026" name="Picture 2" descr="D:\пед опыт\on_19-01-23_fizika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81"/>
          <a:stretch/>
        </p:blipFill>
        <p:spPr bwMode="auto">
          <a:xfrm>
            <a:off x="341994" y="3125823"/>
            <a:ext cx="3888432" cy="344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пед опыт\on_19-01-23_fizik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96"/>
          <a:stretch/>
        </p:blipFill>
        <p:spPr bwMode="auto">
          <a:xfrm>
            <a:off x="886880" y="1086468"/>
            <a:ext cx="2798659" cy="1889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пед опыт\on_19-01-23_fizika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28"/>
          <a:stretch/>
        </p:blipFill>
        <p:spPr bwMode="auto">
          <a:xfrm>
            <a:off x="4558887" y="1196752"/>
            <a:ext cx="42730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967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D:\пед опыт\raduga-731x4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772"/>
            <a:ext cx="9144000" cy="68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608" y="116632"/>
            <a:ext cx="7120880" cy="86409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000" dirty="0" smtClean="0"/>
              <a:t>Свет – это волновой процесс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13020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пед опыт\massariba-blackbox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07" b="89842" l="5200" r="100000">
                        <a14:backgroundMark x1="71800" y1="66817" x2="71800" y2="66817"/>
                        <a14:backgroundMark x1="65000" y1="67946" x2="65000" y2="67946"/>
                        <a14:backgroundMark x1="64600" y1="61400" x2="64600" y2="61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20612"/>
            <a:ext cx="5661324" cy="5015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693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пед опыт\ра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54654" y="836712"/>
            <a:ext cx="8932318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4800" dirty="0" smtClean="0"/>
              <a:t>«Расскажи - и я забуду,</a:t>
            </a:r>
          </a:p>
          <a:p>
            <a:pPr algn="r"/>
            <a:r>
              <a:rPr lang="ru-RU" sz="4800" dirty="0" smtClean="0"/>
              <a:t>Покажи - и я запомню,</a:t>
            </a:r>
          </a:p>
          <a:p>
            <a:pPr algn="r"/>
            <a:r>
              <a:rPr lang="ru-RU" sz="4800" dirty="0" smtClean="0"/>
              <a:t>Дай попробовать - и я пойму»</a:t>
            </a:r>
          </a:p>
          <a:p>
            <a:pPr algn="r"/>
            <a:endParaRPr lang="ru-RU" sz="4800" dirty="0"/>
          </a:p>
          <a:p>
            <a:pPr algn="r"/>
            <a:endParaRPr lang="ru-RU" sz="4800" dirty="0" smtClean="0"/>
          </a:p>
          <a:p>
            <a:pPr algn="r"/>
            <a:r>
              <a:rPr lang="ru-RU" sz="3600" dirty="0" smtClean="0"/>
              <a:t>Китайская пословица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42189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пед опыт\unnamed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368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пед опыт\ра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16632"/>
            <a:ext cx="88569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/>
              <a:t>Интерфере́нция</a:t>
            </a:r>
            <a:r>
              <a:rPr lang="ru-RU" sz="2800" dirty="0" smtClean="0"/>
              <a:t> в </a:t>
            </a:r>
            <a:r>
              <a:rPr lang="ru-RU" sz="2800" dirty="0" err="1" smtClean="0"/>
              <a:t>тóнких</a:t>
            </a:r>
            <a:r>
              <a:rPr lang="ru-RU" sz="2800" dirty="0" smtClean="0"/>
              <a:t> </a:t>
            </a:r>
            <a:r>
              <a:rPr lang="ru-RU" sz="2800" b="1" dirty="0" smtClean="0"/>
              <a:t>плёнках</a:t>
            </a:r>
            <a:r>
              <a:rPr lang="ru-RU" sz="2800" dirty="0" smtClean="0"/>
              <a:t> — явление, которое возникает в результате разделения луча света при отражении от верхней и нижней границ </a:t>
            </a:r>
            <a:r>
              <a:rPr lang="ru-RU" sz="2800" b="1" dirty="0" smtClean="0"/>
              <a:t>тонкой</a:t>
            </a:r>
            <a:r>
              <a:rPr lang="ru-RU" sz="2800" dirty="0" smtClean="0"/>
              <a:t> плёнки. Тонкоплёночная </a:t>
            </a:r>
            <a:r>
              <a:rPr lang="ru-RU" sz="2800" b="1" dirty="0" smtClean="0"/>
              <a:t>интерференция</a:t>
            </a:r>
            <a:r>
              <a:rPr lang="ru-RU" sz="2800" dirty="0" smtClean="0"/>
              <a:t> объясняет цветовую палитру, видимую в свете, отражённом от мыльных пузырей и масляных плёнок на воде.</a:t>
            </a:r>
            <a:endParaRPr lang="ru-RU" sz="2800" dirty="0"/>
          </a:p>
        </p:txBody>
      </p:sp>
      <p:pic>
        <p:nvPicPr>
          <p:cNvPr id="13315" name="Picture 3" descr="D:\пед опыт\м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08144"/>
            <a:ext cx="4386269" cy="2771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D:\пед опыт\deskto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308144"/>
            <a:ext cx="4079365" cy="293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414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064896" cy="108012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Оптические явления</a:t>
            </a:r>
            <a:endParaRPr lang="ru-RU" dirty="0"/>
          </a:p>
        </p:txBody>
      </p:sp>
      <p:pic>
        <p:nvPicPr>
          <p:cNvPr id="16386" name="Picture 2" descr="D:\пед опыт\ле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3961051" cy="252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D:\пед опыт\зака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917" y="1052736"/>
            <a:ext cx="4485746" cy="252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D:\пед опыт\dd17f2a2343ce264ab08ca9624dfcbd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18" y="3779642"/>
            <a:ext cx="3943337" cy="282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D:\пед опыт\534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590" y="3867870"/>
            <a:ext cx="4501632" cy="2734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881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Оптические явления</a:t>
            </a:r>
          </a:p>
        </p:txBody>
      </p:sp>
      <p:pic>
        <p:nvPicPr>
          <p:cNvPr id="17411" name="Picture 3" descr="D:\пед опыт\aa404208ae7671e0974ddcb9cc251f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77888"/>
            <a:ext cx="633670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53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пед опыт\-7DRrs-eJV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121" y="926722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D:\пед опыт\QKjRCN60Ef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874966"/>
            <a:ext cx="3600401" cy="26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D:\пед опыт\sdc1509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233" y="3972866"/>
            <a:ext cx="2646040" cy="264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D:\пед опыт\sdc1509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553" y="3714821"/>
            <a:ext cx="2937520" cy="293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16632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/>
              <a:t>Физический эксперимент как средство активизации познавательного интереса на уроках физики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4686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пед опыт\13c708_7f56ab7741374233ad39b6ab68a0a6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31056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08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пед опыт\о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783" y="6926"/>
            <a:ext cx="9144000" cy="6851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-110439" y="2132856"/>
            <a:ext cx="928331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</a:t>
            </a:r>
            <a:endParaRPr lang="ru-RU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183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пед опыт\15244525701671166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7" y="-1"/>
            <a:ext cx="9117023" cy="6789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0609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пед опыт\6062510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9"/>
          <a:stretch/>
        </p:blipFill>
        <p:spPr bwMode="auto">
          <a:xfrm>
            <a:off x="-37055" y="0"/>
            <a:ext cx="91705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38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пед опыт\тесл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99"/>
            <a:ext cx="9036496" cy="685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296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пед опыт\1280x800-popov-dlya-novosti.6b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56"/>
            <a:ext cx="9144000" cy="6853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163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пед опыт\14255521514410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582"/>
            <a:ext cx="9144000" cy="6811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784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1628800"/>
            <a:ext cx="849694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Физический эксперимент как средство активизации познавательного интереса на уроках физики</a:t>
            </a:r>
            <a:endParaRPr lang="ru-RU" sz="4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9285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756" y="188640"/>
            <a:ext cx="89644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Цель </a:t>
            </a:r>
            <a:r>
              <a:rPr lang="ru-RU" sz="2400" dirty="0" smtClean="0"/>
              <a:t>: </a:t>
            </a:r>
            <a:r>
              <a:rPr lang="ru-RU" sz="2400" dirty="0"/>
              <a:t>демонстрация значимости опытов при изучении темы оптические явления на уроках физики, развитие познавательного интереса посредством использования  физического эксперимента.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9268" y="6021288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Практическая значимость:</a:t>
            </a:r>
            <a:r>
              <a:rPr lang="ru-RU" dirty="0"/>
              <a:t> Данный мастер – класс может быть интересен педагогам, работающим по экспериментальной и поисковой деятельности.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9756" y="1817877"/>
            <a:ext cx="8964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Задачи</a:t>
            </a:r>
          </a:p>
          <a:p>
            <a:r>
              <a:rPr lang="ru-RU" sz="2800" dirty="0" smtClean="0"/>
              <a:t>- </a:t>
            </a:r>
            <a:r>
              <a:rPr lang="ru-RU" sz="2800" dirty="0"/>
              <a:t>развить самостоятельность учащихся в поиске новых знаний;</a:t>
            </a:r>
          </a:p>
          <a:p>
            <a:r>
              <a:rPr lang="ru-RU" sz="2800" dirty="0"/>
              <a:t>- вовлечь учащихся в научно - исследовательскую деятельность;</a:t>
            </a:r>
          </a:p>
          <a:p>
            <a:r>
              <a:rPr lang="ru-RU" sz="2800" dirty="0"/>
              <a:t>- разработать систему обучения максимально использующую возможности физического эксперимента для получения учащимися знаний</a:t>
            </a:r>
          </a:p>
        </p:txBody>
      </p:sp>
    </p:spTree>
    <p:extLst>
      <p:ext uri="{BB962C8B-B14F-4D97-AF65-F5344CB8AC3E}">
        <p14:creationId xmlns:p14="http://schemas.microsoft.com/office/powerpoint/2010/main" val="394047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2837</TotalTime>
  <Words>286</Words>
  <Application>Microsoft Office PowerPoint</Application>
  <PresentationFormat>Экран (4:3)</PresentationFormat>
  <Paragraphs>46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Техника безопасности на уроке физики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Оптические явления</vt:lpstr>
      <vt:lpstr>Оптические явления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Оленька</dc:creator>
  <cp:lastModifiedBy>Оленька</cp:lastModifiedBy>
  <cp:revision>38</cp:revision>
  <dcterms:created xsi:type="dcterms:W3CDTF">2020-02-17T11:44:04Z</dcterms:created>
  <dcterms:modified xsi:type="dcterms:W3CDTF">2021-09-13T08:25:50Z</dcterms:modified>
</cp:coreProperties>
</file>