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60" r:id="rId4"/>
    <p:sldId id="258" r:id="rId5"/>
    <p:sldId id="264" r:id="rId6"/>
    <p:sldId id="267" r:id="rId7"/>
    <p:sldId id="268" r:id="rId8"/>
    <p:sldId id="269" r:id="rId9"/>
    <p:sldId id="271" r:id="rId10"/>
    <p:sldId id="272" r:id="rId11"/>
    <p:sldId id="273" r:id="rId12"/>
    <p:sldId id="274" r:id="rId13"/>
    <p:sldId id="275" r:id="rId14"/>
    <p:sldId id="276" r:id="rId15"/>
    <p:sldId id="261" r:id="rId16"/>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4" autoAdjust="0"/>
    <p:restoredTop sz="94722" autoAdjust="0"/>
  </p:normalViewPr>
  <p:slideViewPr>
    <p:cSldViewPr snapToGrid="0">
      <p:cViewPr varScale="1">
        <p:scale>
          <a:sx n="88" d="100"/>
          <a:sy n="88" d="100"/>
        </p:scale>
        <p:origin x="-642"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ru-RU"/>
          </a:p>
        </p:txBody>
      </p:sp>
      <p:sp>
        <p:nvSpPr>
          <p:cNvPr id="286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A28EF2BA-7537-4D8F-839D-76E2D00EC22D}" type="datetimeFigureOut">
              <a:rPr lang="ru-RU"/>
              <a:pPr/>
              <a:t>22.02.2022</a:t>
            </a:fld>
            <a:endParaRPr lang="ru-RU"/>
          </a:p>
        </p:txBody>
      </p:sp>
      <p:sp>
        <p:nvSpPr>
          <p:cNvPr id="28676" name="Rectangle 4"/>
          <p:cNvSpPr>
            <a:spLocks noRo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286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86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ru-RU"/>
          </a:p>
        </p:txBody>
      </p:sp>
      <p:sp>
        <p:nvSpPr>
          <p:cNvPr id="286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DF383A94-423D-42C3-9D40-E913E062AB56}"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Rot="1" noChangeArrowheads="1" noTextEdit="1"/>
          </p:cNvSpPr>
          <p:nvPr>
            <p:ph type="sldImg"/>
          </p:nvPr>
        </p:nvSpPr>
        <p:spPr>
          <a:ln/>
        </p:spPr>
      </p:sp>
      <p:sp>
        <p:nvSpPr>
          <p:cNvPr id="29699" name="Rectangle 3"/>
          <p:cNvSpPr>
            <a:spLocks noGrp="1" noChangeArrowheads="1"/>
          </p:cNvSpPr>
          <p:nvPr>
            <p:ph type="body" idx="1"/>
          </p:nvPr>
        </p:nvSpPr>
        <p:spPr/>
        <p:txBody>
          <a:bodyPr/>
          <a:lstStyle/>
          <a:p>
            <a:r>
              <a:rPr lang="ru-RU"/>
              <a:t>г</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56C13F54-25CF-4351-9748-434973F1BB13}" type="datetimeFigureOut">
              <a:rPr lang="ru-RU"/>
              <a:pPr>
                <a:defRPr/>
              </a:pPr>
              <a:t>22.02.2022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A241145-D1C3-4220-9419-09B6750C8AEB}" type="slidenum">
              <a:rPr lang="ru-RU"/>
              <a:pPr>
                <a:defRPr/>
              </a:pPr>
              <a:t>‹#›</a:t>
            </a:fld>
            <a:endParaRPr lang="ru-RU"/>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3CDC736D-5BB7-4B45-AAFC-9C2F503B59F2}" type="datetimeFigureOut">
              <a:rPr lang="ru-RU"/>
              <a:pPr>
                <a:defRPr/>
              </a:pPr>
              <a:t>22.02.2022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795C98B-B38A-4331-87C9-316ABBA4E8D3}" type="slidenum">
              <a:rPr lang="ru-RU"/>
              <a:pPr>
                <a:defRPr/>
              </a:pPr>
              <a:t>‹#›</a:t>
            </a:fld>
            <a:endParaRPr lang="ru-RU"/>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8565A885-BD27-4B5D-9CCE-9AB94D9D4B50}" type="datetimeFigureOut">
              <a:rPr lang="ru-RU"/>
              <a:pPr>
                <a:defRPr/>
              </a:pPr>
              <a:t>22.02.2022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72BAAC8-6B93-4EBC-8E4B-D464D8E93DBD}" type="slidenum">
              <a:rPr lang="ru-RU"/>
              <a:pPr>
                <a:defRPr/>
              </a:pPr>
              <a:t>‹#›</a:t>
            </a:fld>
            <a:endParaRPr lang="ru-RU"/>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919A5C95-5977-4CE1-8AB2-A407A64323E7}" type="datetimeFigureOut">
              <a:rPr lang="ru-RU"/>
              <a:pPr>
                <a:defRPr/>
              </a:pPr>
              <a:t>22.02.2022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7945D28-8E3E-410C-A43A-D4318B0FCBF0}" type="slidenum">
              <a:rPr lang="ru-RU"/>
              <a:pPr>
                <a:defRPr/>
              </a:pPr>
              <a:t>‹#›</a:t>
            </a:fld>
            <a:endParaRPr lang="ru-RU"/>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02D46BA2-5896-425D-A23E-DCE236725BC2}" type="datetimeFigureOut">
              <a:rPr lang="ru-RU"/>
              <a:pPr>
                <a:defRPr/>
              </a:pPr>
              <a:t>22.02.2022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4A0E8E2-CF0C-486B-B219-D9EE4E57550B}" type="slidenum">
              <a:rPr lang="ru-RU"/>
              <a:pPr>
                <a:defRPr/>
              </a:pPr>
              <a:t>‹#›</a:t>
            </a:fld>
            <a:endParaRPr lang="ru-RU"/>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5721853D-E450-43B5-87DE-493923420EB6}" type="datetimeFigureOut">
              <a:rPr lang="ru-RU"/>
              <a:pPr>
                <a:defRPr/>
              </a:pPr>
              <a:t>22.02.2022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E067339-484D-4A4B-8948-E824019340F8}" type="slidenum">
              <a:rPr lang="ru-RU"/>
              <a:pPr>
                <a:defRPr/>
              </a:pPr>
              <a:t>‹#›</a:t>
            </a:fld>
            <a:endParaRPr lang="ru-RU"/>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7FEFD2C0-D848-4A24-9465-E3AA3D98AED7}" type="datetimeFigureOut">
              <a:rPr lang="ru-RU"/>
              <a:pPr>
                <a:defRPr/>
              </a:pPr>
              <a:t>22.02.2022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20179CC2-E455-42E0-9D6A-287D5EBE4B44}" type="slidenum">
              <a:rPr lang="ru-RU"/>
              <a:pPr>
                <a:defRPr/>
              </a:pPr>
              <a:t>‹#›</a:t>
            </a:fld>
            <a:endParaRPr lang="ru-RU"/>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224E3869-79E5-490F-A695-E7FD4AE18A5B}" type="datetimeFigureOut">
              <a:rPr lang="ru-RU"/>
              <a:pPr>
                <a:defRPr/>
              </a:pPr>
              <a:t>22.02.2022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F9DFAE36-405D-470B-9C59-ABA1FFB11F85}" type="slidenum">
              <a:rPr lang="ru-RU"/>
              <a:pPr>
                <a:defRPr/>
              </a:pPr>
              <a:t>‹#›</a:t>
            </a:fld>
            <a:endParaRPr lang="ru-RU"/>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61E359F3-63EE-41DA-9DF6-A8F4E73E9B20}" type="datetimeFigureOut">
              <a:rPr lang="ru-RU"/>
              <a:pPr>
                <a:defRPr/>
              </a:pPr>
              <a:t>22.02.2022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F9B7A0A9-B9DA-48E6-9025-0F4CC7C4D47A}" type="slidenum">
              <a:rPr lang="ru-RU"/>
              <a:pPr>
                <a:defRPr/>
              </a:pPr>
              <a:t>‹#›</a:t>
            </a:fld>
            <a:endParaRPr lang="ru-RU"/>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3725D012-2F15-4D6C-9246-7E11A79ABEC6}" type="datetimeFigureOut">
              <a:rPr lang="ru-RU"/>
              <a:pPr>
                <a:defRPr/>
              </a:pPr>
              <a:t>22.02.2022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2E99EF7-1083-461A-8E4F-347935CA40C7}" type="slidenum">
              <a:rPr lang="ru-RU"/>
              <a:pPr>
                <a:defRPr/>
              </a:pPr>
              <a:t>‹#›</a:t>
            </a:fld>
            <a:endParaRPr lang="ru-RU"/>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564A3429-6FF6-425B-89E6-C5634AD4D8FD}" type="datetimeFigureOut">
              <a:rPr lang="ru-RU"/>
              <a:pPr>
                <a:defRPr/>
              </a:pPr>
              <a:t>22.02.2022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57095A5-E2B5-4398-A893-1AC96B715A1D}" type="slidenum">
              <a:rPr lang="ru-RU"/>
              <a:pPr>
                <a:defRPr/>
              </a:pPr>
              <a:t>‹#›</a:t>
            </a:fld>
            <a:endParaRPr lang="ru-RU"/>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85425D34-18AD-4888-83D1-168AA92B8A33}" type="datetimeFigureOut">
              <a:rPr lang="ru-RU"/>
              <a:pPr>
                <a:defRPr/>
              </a:pPr>
              <a:t>22.02.2022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97656ED-FCB8-4AE0-BC8E-624253AC122D}"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spd="slow">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a:defRPr>
      </a:lvl2pPr>
      <a:lvl3pPr algn="l" rtl="0" fontAlgn="base">
        <a:lnSpc>
          <a:spcPct val="90000"/>
        </a:lnSpc>
        <a:spcBef>
          <a:spcPct val="0"/>
        </a:spcBef>
        <a:spcAft>
          <a:spcPct val="0"/>
        </a:spcAft>
        <a:defRPr sz="4400">
          <a:solidFill>
            <a:schemeClr val="tx1"/>
          </a:solidFill>
          <a:latin typeface="Calibri Light"/>
        </a:defRPr>
      </a:lvl3pPr>
      <a:lvl4pPr algn="l" rtl="0" fontAlgn="base">
        <a:lnSpc>
          <a:spcPct val="90000"/>
        </a:lnSpc>
        <a:spcBef>
          <a:spcPct val="0"/>
        </a:spcBef>
        <a:spcAft>
          <a:spcPct val="0"/>
        </a:spcAft>
        <a:defRPr sz="4400">
          <a:solidFill>
            <a:schemeClr val="tx1"/>
          </a:solidFill>
          <a:latin typeface="Calibri Light"/>
        </a:defRPr>
      </a:lvl4pPr>
      <a:lvl5pPr algn="l" rtl="0" fontAlgn="base">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gif"/><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9.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9.png"/><Relationship Id="rId4" Type="http://schemas.openxmlformats.org/officeDocument/2006/relationships/image" Target="../media/image11.gif"/></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1.png"/><Relationship Id="rId4" Type="http://schemas.openxmlformats.org/officeDocument/2006/relationships/image" Target="../media/image15.gif"/></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24.gif"/></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9.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1.gif"/><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gif"/><Relationship Id="rId4" Type="http://schemas.openxmlformats.org/officeDocument/2006/relationships/image" Target="../media/image2.gif"/><Relationship Id="rId9"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5.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15.gif"/></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8.png"/><Relationship Id="rId4" Type="http://schemas.openxmlformats.org/officeDocument/2006/relationships/image" Target="../media/image15.gif"/></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5.gif"/><Relationship Id="rId5" Type="http://schemas.openxmlformats.org/officeDocument/2006/relationships/image" Target="../media/image5.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9.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9.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5.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2" descr="http://bestwallpapers.net.ru/private/img/flowers/flowers_03.04.2009_bw_015.jpg"/>
          <p:cNvPicPr>
            <a:picLocks noChangeAspect="1" noChangeArrowheads="1"/>
          </p:cNvPicPr>
          <p:nvPr/>
        </p:nvPicPr>
        <p:blipFill>
          <a:blip r:embed="rId3"/>
          <a:srcRect/>
          <a:stretch>
            <a:fillRect/>
          </a:stretch>
        </p:blipFill>
        <p:spPr bwMode="auto">
          <a:xfrm>
            <a:off x="0" y="0"/>
            <a:ext cx="12192000" cy="6858000"/>
          </a:xfrm>
          <a:prstGeom prst="rect">
            <a:avLst/>
          </a:prstGeom>
          <a:noFill/>
          <a:ln w="9525">
            <a:noFill/>
            <a:miter lim="800000"/>
            <a:headEnd/>
            <a:tailEnd/>
          </a:ln>
        </p:spPr>
      </p:pic>
      <p:sp>
        <p:nvSpPr>
          <p:cNvPr id="13314" name="Прямоугольник 5"/>
          <p:cNvSpPr>
            <a:spLocks noChangeArrowheads="1"/>
          </p:cNvSpPr>
          <p:nvPr/>
        </p:nvSpPr>
        <p:spPr bwMode="auto">
          <a:xfrm>
            <a:off x="1885950" y="5527675"/>
            <a:ext cx="7845425" cy="1187450"/>
          </a:xfrm>
          <a:prstGeom prst="rect">
            <a:avLst/>
          </a:prstGeom>
          <a:noFill/>
          <a:ln w="9525">
            <a:noFill/>
            <a:miter lim="800000"/>
            <a:headEnd/>
            <a:tailEnd/>
          </a:ln>
        </p:spPr>
        <p:txBody>
          <a:bodyPr>
            <a:spAutoFit/>
          </a:bodyPr>
          <a:lstStyle/>
          <a:p>
            <a:pPr algn="ctr"/>
            <a:r>
              <a:rPr lang="ru-RU" sz="2400" b="1">
                <a:solidFill>
                  <a:srgbClr val="7030A0"/>
                </a:solidFill>
                <a:latin typeface="Times New Roman" pitchFamily="18" charset="0"/>
                <a:cs typeface="Times New Roman" pitchFamily="18" charset="0"/>
              </a:rPr>
              <a:t>Выполнил: Злобин Вениамин Вячеславович</a:t>
            </a:r>
          </a:p>
          <a:p>
            <a:pPr algn="ctr"/>
            <a:r>
              <a:rPr lang="ru-RU" sz="2400" b="1">
                <a:solidFill>
                  <a:srgbClr val="7030A0"/>
                </a:solidFill>
                <a:latin typeface="Times New Roman" pitchFamily="18" charset="0"/>
                <a:cs typeface="Times New Roman" pitchFamily="18" charset="0"/>
              </a:rPr>
              <a:t>учитель биологии МБОУ «Нижнесортымская СОШ»</a:t>
            </a:r>
          </a:p>
          <a:p>
            <a:pPr algn="ctr"/>
            <a:r>
              <a:rPr lang="ru-RU" sz="2400" b="1">
                <a:solidFill>
                  <a:srgbClr val="7030A0"/>
                </a:solidFill>
                <a:latin typeface="Times New Roman" pitchFamily="18" charset="0"/>
                <a:cs typeface="Times New Roman" pitchFamily="18" charset="0"/>
              </a:rPr>
              <a:t>п. Нижнесортымский, Ханты-Мансийский АО - Югра</a:t>
            </a:r>
          </a:p>
        </p:txBody>
      </p:sp>
      <p:pic>
        <p:nvPicPr>
          <p:cNvPr id="9" name="Picture 7"/>
          <p:cNvPicPr>
            <a:picLocks noChangeAspect="1" noChangeArrowheads="1"/>
          </p:cNvPicPr>
          <p:nvPr/>
        </p:nvPicPr>
        <p:blipFill>
          <a:blip r:embed="rId4"/>
          <a:srcRect/>
          <a:stretch>
            <a:fillRect/>
          </a:stretch>
        </p:blipFill>
        <p:spPr bwMode="auto">
          <a:xfrm>
            <a:off x="423863" y="3087688"/>
            <a:ext cx="3197225" cy="1695450"/>
          </a:xfrm>
          <a:prstGeom prst="rect">
            <a:avLst/>
          </a:prstGeom>
          <a:noFill/>
          <a:ln w="9525">
            <a:noFill/>
            <a:miter lim="800000"/>
            <a:headEnd/>
            <a:tailEnd/>
          </a:ln>
        </p:spPr>
      </p:pic>
      <p:pic>
        <p:nvPicPr>
          <p:cNvPr id="13316" name="Picture 5" descr="12"/>
          <p:cNvPicPr>
            <a:picLocks noChangeAspect="1" noChangeArrowheads="1" noCrop="1"/>
          </p:cNvPicPr>
          <p:nvPr/>
        </p:nvPicPr>
        <p:blipFill>
          <a:blip r:embed="rId5"/>
          <a:srcRect/>
          <a:stretch>
            <a:fillRect/>
          </a:stretch>
        </p:blipFill>
        <p:spPr bwMode="auto">
          <a:xfrm>
            <a:off x="9553575" y="4460875"/>
            <a:ext cx="2398713" cy="2133600"/>
          </a:xfrm>
          <a:prstGeom prst="rect">
            <a:avLst/>
          </a:prstGeom>
          <a:noFill/>
          <a:ln w="9525">
            <a:noFill/>
            <a:miter lim="800000"/>
            <a:headEnd/>
            <a:tailEnd/>
          </a:ln>
        </p:spPr>
      </p:pic>
      <p:pic>
        <p:nvPicPr>
          <p:cNvPr id="13317" name="Рисунок 10"/>
          <p:cNvPicPr>
            <a:picLocks noChangeAspect="1"/>
          </p:cNvPicPr>
          <p:nvPr/>
        </p:nvPicPr>
        <p:blipFill>
          <a:blip r:embed="rId6"/>
          <a:srcRect/>
          <a:stretch>
            <a:fillRect/>
          </a:stretch>
        </p:blipFill>
        <p:spPr bwMode="auto">
          <a:xfrm>
            <a:off x="0" y="0"/>
            <a:ext cx="2743200" cy="2779713"/>
          </a:xfrm>
          <a:prstGeom prst="rect">
            <a:avLst/>
          </a:prstGeom>
          <a:noFill/>
          <a:ln w="9525">
            <a:noFill/>
            <a:miter lim="800000"/>
            <a:headEnd/>
            <a:tailEnd/>
          </a:ln>
        </p:spPr>
      </p:pic>
      <p:sp>
        <p:nvSpPr>
          <p:cNvPr id="12" name="WordArt 2"/>
          <p:cNvSpPr>
            <a:spLocks noChangeArrowheads="1" noChangeShapeType="1" noTextEdit="1"/>
          </p:cNvSpPr>
          <p:nvPr/>
        </p:nvSpPr>
        <p:spPr bwMode="auto">
          <a:xfrm>
            <a:off x="1055688" y="1225550"/>
            <a:ext cx="10109200" cy="2052638"/>
          </a:xfrm>
          <a:prstGeom prst="rect">
            <a:avLst/>
          </a:prstGeom>
        </p:spPr>
        <p:txBody>
          <a:bodyPr spcFirstLastPara="1" wrap="none" fromWordArt="1">
            <a:prstTxWarp prst="textArchUp">
              <a:avLst>
                <a:gd name="adj" fmla="val 10800004"/>
              </a:avLst>
            </a:prstTxWarp>
          </a:bodyPr>
          <a:lstStyle/>
          <a:p>
            <a:pPr algn="ctr"/>
            <a:r>
              <a:rPr lang="ru-RU" sz="4400" b="1" i="1" kern="10">
                <a:ln w="9525">
                  <a:solidFill>
                    <a:srgbClr val="000000"/>
                  </a:solidFill>
                  <a:round/>
                  <a:headEnd/>
                  <a:tailEnd/>
                </a:ln>
                <a:solidFill>
                  <a:srgbClr val="C00000"/>
                </a:solidFill>
                <a:latin typeface="Constantia"/>
              </a:rPr>
              <a:t>Разнообразие птиц Югры</a:t>
            </a:r>
          </a:p>
        </p:txBody>
      </p:sp>
      <p:pic>
        <p:nvPicPr>
          <p:cNvPr id="13319" name="Рисунок 13"/>
          <p:cNvPicPr>
            <a:picLocks noChangeAspect="1"/>
          </p:cNvPicPr>
          <p:nvPr/>
        </p:nvPicPr>
        <p:blipFill>
          <a:blip r:embed="rId7"/>
          <a:srcRect/>
          <a:stretch>
            <a:fillRect/>
          </a:stretch>
        </p:blipFill>
        <p:spPr bwMode="auto">
          <a:xfrm>
            <a:off x="10313988" y="-3175"/>
            <a:ext cx="1878012" cy="1881188"/>
          </a:xfrm>
          <a:prstGeom prst="rect">
            <a:avLst/>
          </a:prstGeom>
          <a:noFill/>
          <a:ln w="9525">
            <a:noFill/>
            <a:miter lim="800000"/>
            <a:headEnd/>
            <a:tailEnd/>
          </a:ln>
        </p:spPr>
      </p:pic>
      <p:pic>
        <p:nvPicPr>
          <p:cNvPr id="13320" name="Объект 5" descr="https://avatars.mds.yandex.net/get-pdb/1004345/1b32c83a-cddc-4f8c-baec-d1a7cb52e7d3/s1200"/>
          <p:cNvPicPr>
            <a:picLocks/>
          </p:cNvPicPr>
          <p:nvPr/>
        </p:nvPicPr>
        <p:blipFill>
          <a:blip r:embed="rId8"/>
          <a:srcRect/>
          <a:stretch>
            <a:fillRect/>
          </a:stretch>
        </p:blipFill>
        <p:spPr bwMode="auto">
          <a:xfrm>
            <a:off x="3167063" y="1763713"/>
            <a:ext cx="5776912" cy="36274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0" fill="hold"/>
                                        <p:tgtEl>
                                          <p:spTgt spid="9"/>
                                        </p:tgtEl>
                                        <p:attrNameLst>
                                          <p:attrName>ppt_w</p:attrName>
                                        </p:attrNameLst>
                                      </p:cBhvr>
                                      <p:tavLst>
                                        <p:tav tm="100000">
                                          <p:val>
                                            <p:fltVal val="0"/>
                                          </p:val>
                                        </p:tav>
                                        <p:tav>
                                          <p:val>
                                            <p:strVal val="#ppt_w"/>
                                          </p:val>
                                        </p:tav>
                                      </p:tavLst>
                                    </p:anim>
                                    <p:anim calcmode="lin" valueType="num">
                                      <p:cBhvr>
                                        <p:cTn id="8" dur="2000" fill="hold"/>
                                        <p:tgtEl>
                                          <p:spTgt spid="9"/>
                                        </p:tgtEl>
                                        <p:attrNameLst>
                                          <p:attrName>ppt_h</p:attrName>
                                        </p:attrNameLst>
                                      </p:cBhvr>
                                      <p:tavLst>
                                        <p:tav tm="100000">
                                          <p:val>
                                            <p:fltVal val="0"/>
                                          </p:val>
                                        </p:tav>
                                        <p:tav>
                                          <p:val>
                                            <p:strVal val="#ppt_h"/>
                                          </p:val>
                                        </p:tav>
                                      </p:tavLst>
                                    </p:anim>
                                  </p:childTnLst>
                                </p:cTn>
                              </p:par>
                              <p:par>
                                <p:cTn id="9" presetID="38" presetClass="entr" presetSubtype="0" accel="50000" fill="hold" grpId="0" nodeType="withEffect">
                                  <p:stCondLst>
                                    <p:cond delay="0"/>
                                  </p:stCondLst>
                                  <p:iterate type="lt">
                                    <p:tmPct val="50000"/>
                                  </p:iterate>
                                  <p:childTnLst>
                                    <p:set>
                                      <p:cBhvr>
                                        <p:cTn id="10" dur="1" fill="hold">
                                          <p:stCondLst>
                                            <p:cond delay="0"/>
                                          </p:stCondLst>
                                        </p:cTn>
                                        <p:tgtEl>
                                          <p:spTgt spid="12"/>
                                        </p:tgtEl>
                                        <p:attrNameLst>
                                          <p:attrName>style.visibility</p:attrName>
                                        </p:attrNameLst>
                                      </p:cBhvr>
                                      <p:to>
                                        <p:strVal val="visible"/>
                                      </p:to>
                                    </p:set>
                                    <p:set>
                                      <p:cBhvr>
                                        <p:cTn id="11" dur="455" fill="hold">
                                          <p:stCondLst>
                                            <p:cond delay="0"/>
                                          </p:stCondLst>
                                        </p:cTn>
                                        <p:tgtEl>
                                          <p:spTgt spid="12"/>
                                        </p:tgtEl>
                                        <p:attrNameLst>
                                          <p:attrName>style.rotation</p:attrName>
                                        </p:attrNameLst>
                                      </p:cBhvr>
                                      <p:to>
                                        <p:strVal val="-45.0"/>
                                      </p:to>
                                    </p:set>
                                    <p:anim calcmode="lin" valueType="num">
                                      <p:cBhvr>
                                        <p:cTn id="12"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7" name="Облако 6"/>
          <p:cNvSpPr/>
          <p:nvPr/>
        </p:nvSpPr>
        <p:spPr>
          <a:xfrm>
            <a:off x="3959225" y="182563"/>
            <a:ext cx="4297363"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2531" name="TextBox 7"/>
          <p:cNvSpPr txBox="1">
            <a:spLocks noChangeArrowheads="1"/>
          </p:cNvSpPr>
          <p:nvPr/>
        </p:nvSpPr>
        <p:spPr bwMode="auto">
          <a:xfrm>
            <a:off x="4297363" y="377825"/>
            <a:ext cx="3611562"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Скопа</a:t>
            </a:r>
          </a:p>
        </p:txBody>
      </p:sp>
      <p:sp>
        <p:nvSpPr>
          <p:cNvPr id="22532" name="AutoShape 2" descr="http://kolyan.net/uploads/posts/2009-12/1262104515_6e4628ec143f.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atin typeface="Calibri" pitchFamily="34" charset="0"/>
            </a:endParaRPr>
          </a:p>
        </p:txBody>
      </p:sp>
      <p:sp>
        <p:nvSpPr>
          <p:cNvPr id="22533" name="AutoShape 4" descr="http://kolyan.net/uploads/posts/2009-12/1262104515_6e4628ec143f.jpg"/>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endParaRPr lang="ru-RU">
              <a:latin typeface="Calibri" pitchFamily="34" charset="0"/>
            </a:endParaRPr>
          </a:p>
        </p:txBody>
      </p:sp>
      <p:sp>
        <p:nvSpPr>
          <p:cNvPr id="22534" name="AutoShape 6" descr="http://kolyan.net/uploads/posts/2009-12/1262104515_6e4628ec143f.jpg"/>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endParaRPr lang="ru-RU">
              <a:latin typeface="Calibri" pitchFamily="34" charset="0"/>
            </a:endParaRPr>
          </a:p>
        </p:txBody>
      </p:sp>
      <p:sp>
        <p:nvSpPr>
          <p:cNvPr id="22535" name="AutoShape 8" descr="http://kolyan.net/uploads/posts/2009-12/1262104515_6e4628ec143f.jpg"/>
          <p:cNvSpPr>
            <a:spLocks noChangeAspect="1" noChangeArrowheads="1"/>
          </p:cNvSpPr>
          <p:nvPr/>
        </p:nvSpPr>
        <p:spPr bwMode="auto">
          <a:xfrm>
            <a:off x="612775" y="312738"/>
            <a:ext cx="304800" cy="304800"/>
          </a:xfrm>
          <a:prstGeom prst="rect">
            <a:avLst/>
          </a:prstGeom>
          <a:noFill/>
          <a:ln w="9525">
            <a:noFill/>
            <a:miter lim="800000"/>
            <a:headEnd/>
            <a:tailEnd/>
          </a:ln>
        </p:spPr>
        <p:txBody>
          <a:bodyPr/>
          <a:lstStyle/>
          <a:p>
            <a:endParaRPr lang="ru-RU">
              <a:latin typeface="Calibri" pitchFamily="34" charset="0"/>
            </a:endParaRPr>
          </a:p>
        </p:txBody>
      </p:sp>
      <p:sp>
        <p:nvSpPr>
          <p:cNvPr id="22536" name="AutoShape 10" descr="http://kolyan.net/uploads/posts/2009-12/1262104515_6e4628ec143f.jpg"/>
          <p:cNvSpPr>
            <a:spLocks noChangeAspect="1" noChangeArrowheads="1"/>
          </p:cNvSpPr>
          <p:nvPr/>
        </p:nvSpPr>
        <p:spPr bwMode="auto">
          <a:xfrm>
            <a:off x="765175" y="465138"/>
            <a:ext cx="304800" cy="304800"/>
          </a:xfrm>
          <a:prstGeom prst="rect">
            <a:avLst/>
          </a:prstGeom>
          <a:noFill/>
          <a:ln w="9525">
            <a:noFill/>
            <a:miter lim="800000"/>
            <a:headEnd/>
            <a:tailEnd/>
          </a:ln>
        </p:spPr>
        <p:txBody>
          <a:bodyPr/>
          <a:lstStyle/>
          <a:p>
            <a:endParaRPr lang="ru-RU">
              <a:latin typeface="Calibri" pitchFamily="34" charset="0"/>
            </a:endParaRPr>
          </a:p>
        </p:txBody>
      </p:sp>
      <p:sp>
        <p:nvSpPr>
          <p:cNvPr id="22537" name="AutoShape 12" descr="http://fresher.ru/manager_content/images2/fotografii-zhivotnyx-za-nedelyu-57/big/9.jpg"/>
          <p:cNvSpPr>
            <a:spLocks noChangeAspect="1" noChangeArrowheads="1"/>
          </p:cNvSpPr>
          <p:nvPr/>
        </p:nvSpPr>
        <p:spPr bwMode="auto">
          <a:xfrm>
            <a:off x="917575" y="617538"/>
            <a:ext cx="304800" cy="304800"/>
          </a:xfrm>
          <a:prstGeom prst="rect">
            <a:avLst/>
          </a:prstGeom>
          <a:noFill/>
          <a:ln w="9525">
            <a:noFill/>
            <a:miter lim="800000"/>
            <a:headEnd/>
            <a:tailEnd/>
          </a:ln>
        </p:spPr>
        <p:txBody>
          <a:bodyPr/>
          <a:lstStyle/>
          <a:p>
            <a:endParaRPr lang="ru-RU">
              <a:latin typeface="Calibri" pitchFamily="34" charset="0"/>
            </a:endParaRPr>
          </a:p>
        </p:txBody>
      </p:sp>
      <p:sp>
        <p:nvSpPr>
          <p:cNvPr id="22538" name="AutoShape 14" descr="http://fresher.ru/manager_content/images2/fotografii-zhivotnyx-za-nedelyu-57/big/9.jpg"/>
          <p:cNvSpPr>
            <a:spLocks noChangeAspect="1" noChangeArrowheads="1"/>
          </p:cNvSpPr>
          <p:nvPr/>
        </p:nvSpPr>
        <p:spPr bwMode="auto">
          <a:xfrm>
            <a:off x="1069975" y="769938"/>
            <a:ext cx="304800" cy="304800"/>
          </a:xfrm>
          <a:prstGeom prst="rect">
            <a:avLst/>
          </a:prstGeom>
          <a:noFill/>
          <a:ln w="9525">
            <a:noFill/>
            <a:miter lim="800000"/>
            <a:headEnd/>
            <a:tailEnd/>
          </a:ln>
        </p:spPr>
        <p:txBody>
          <a:bodyPr/>
          <a:lstStyle/>
          <a:p>
            <a:endParaRPr lang="ru-RU">
              <a:latin typeface="Calibri" pitchFamily="34" charset="0"/>
            </a:endParaRPr>
          </a:p>
        </p:txBody>
      </p:sp>
      <p:pic>
        <p:nvPicPr>
          <p:cNvPr id="11280" name="Picture 16" descr="http://bytrina11.ru/wp-content/uploads/2015/02/skopa.jpg"/>
          <p:cNvPicPr>
            <a:picLocks noChangeAspect="1" noChangeArrowheads="1"/>
          </p:cNvPicPr>
          <p:nvPr/>
        </p:nvPicPr>
        <p:blipFill>
          <a:blip r:embed="rId3">
            <a:extLst>
              <a:ext uri="{28A0092B-C50C-407E-A947-70E740481C1C}"/>
            </a:extLst>
          </a:blip>
          <a:srcRect/>
          <a:stretch>
            <a:fillRect/>
          </a:stretch>
        </p:blipFill>
        <p:spPr bwMode="auto">
          <a:xfrm>
            <a:off x="6629401" y="1122078"/>
            <a:ext cx="5044438" cy="5422772"/>
          </a:xfrm>
          <a:prstGeom prst="rect">
            <a:avLst/>
          </a:prstGeom>
          <a:ln>
            <a:noFill/>
          </a:ln>
          <a:effectLst>
            <a:softEdge rad="112500"/>
          </a:effectLst>
          <a:extLst>
            <a:ext uri="{909E8E84-426E-40DD-AFC4-6F175D3DCCD1}"/>
          </a:extLst>
        </p:spPr>
      </p:pic>
      <p:sp>
        <p:nvSpPr>
          <p:cNvPr id="22540" name="TextBox 14"/>
          <p:cNvSpPr txBox="1">
            <a:spLocks noChangeArrowheads="1"/>
          </p:cNvSpPr>
          <p:nvPr/>
        </p:nvSpPr>
        <p:spPr bwMode="auto">
          <a:xfrm>
            <a:off x="612775" y="2613025"/>
            <a:ext cx="3903663" cy="1631950"/>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Крупная хищная птица скопа длиной 55—58 см.  Подавляющее большинство рациона вида составляет рыба, иногда они могут охотиться на других птиц.  </a:t>
            </a:r>
          </a:p>
        </p:txBody>
      </p:sp>
      <p:pic>
        <p:nvPicPr>
          <p:cNvPr id="22541" name="Рисунок 15"/>
          <p:cNvPicPr>
            <a:picLocks noChangeAspect="1"/>
          </p:cNvPicPr>
          <p:nvPr/>
        </p:nvPicPr>
        <p:blipFill>
          <a:blip r:embed="rId4"/>
          <a:srcRect/>
          <a:stretch>
            <a:fillRect/>
          </a:stretch>
        </p:blipFill>
        <p:spPr bwMode="auto">
          <a:xfrm>
            <a:off x="28575" y="0"/>
            <a:ext cx="2809875" cy="2276475"/>
          </a:xfrm>
          <a:prstGeom prst="rect">
            <a:avLst/>
          </a:prstGeom>
          <a:noFill/>
          <a:ln w="9525">
            <a:noFill/>
            <a:miter lim="800000"/>
            <a:headEnd/>
            <a:tailEnd/>
          </a:ln>
        </p:spPr>
      </p:pic>
      <p:pic>
        <p:nvPicPr>
          <p:cNvPr id="22542" name="Рисунок 17"/>
          <p:cNvPicPr>
            <a:picLocks noChangeAspect="1"/>
          </p:cNvPicPr>
          <p:nvPr/>
        </p:nvPicPr>
        <p:blipFill>
          <a:blip r:embed="rId5"/>
          <a:srcRect/>
          <a:stretch>
            <a:fillRect/>
          </a:stretch>
        </p:blipFill>
        <p:spPr bwMode="auto">
          <a:xfrm>
            <a:off x="9891713" y="0"/>
            <a:ext cx="2282825" cy="2312988"/>
          </a:xfrm>
          <a:prstGeom prst="rect">
            <a:avLst/>
          </a:prstGeom>
          <a:noFill/>
          <a:ln w="9525">
            <a:noFill/>
            <a:miter lim="800000"/>
            <a:headEnd/>
            <a:tailEnd/>
          </a:ln>
        </p:spPr>
      </p:pic>
      <p:pic>
        <p:nvPicPr>
          <p:cNvPr id="22543" name="Picture 2" descr="http://sunveter.ru/uploads/posts/2013-07/1373213523_babochki28b.gif"/>
          <p:cNvPicPr>
            <a:picLocks noChangeAspect="1" noChangeArrowheads="1" noCrop="1"/>
          </p:cNvPicPr>
          <p:nvPr/>
        </p:nvPicPr>
        <p:blipFill>
          <a:blip r:embed="rId6"/>
          <a:srcRect/>
          <a:stretch>
            <a:fillRect/>
          </a:stretch>
        </p:blipFill>
        <p:spPr bwMode="auto">
          <a:xfrm>
            <a:off x="-19050" y="4162425"/>
            <a:ext cx="2698750" cy="2686050"/>
          </a:xfrm>
          <a:prstGeom prst="rect">
            <a:avLst/>
          </a:prstGeom>
          <a:noFill/>
          <a:ln w="9525">
            <a:noFill/>
            <a:miter lim="800000"/>
            <a:headEnd/>
            <a:tailEnd/>
          </a:ln>
        </p:spPr>
      </p:pic>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ъект 2"/>
          <p:cNvSpPr>
            <a:spLocks noGrp="1"/>
          </p:cNvSpPr>
          <p:nvPr>
            <p:ph idx="1"/>
          </p:nvPr>
        </p:nvSpPr>
        <p:spPr/>
        <p:txBody>
          <a:bodyPr/>
          <a:lstStyle/>
          <a:p>
            <a:endParaRPr lang="ru-RU" smtClean="0"/>
          </a:p>
        </p:txBody>
      </p:sp>
      <p:pic>
        <p:nvPicPr>
          <p:cNvPr id="23554"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7" name="Облако 6"/>
          <p:cNvSpPr/>
          <p:nvPr/>
        </p:nvSpPr>
        <p:spPr>
          <a:xfrm>
            <a:off x="3913188" y="182563"/>
            <a:ext cx="4335462"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556" name="TextBox 7"/>
          <p:cNvSpPr txBox="1">
            <a:spLocks noChangeArrowheads="1"/>
          </p:cNvSpPr>
          <p:nvPr/>
        </p:nvSpPr>
        <p:spPr bwMode="auto">
          <a:xfrm>
            <a:off x="3913188" y="377825"/>
            <a:ext cx="4335462"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Ночной хищник-филин</a:t>
            </a:r>
          </a:p>
        </p:txBody>
      </p:sp>
      <p:pic>
        <p:nvPicPr>
          <p:cNvPr id="12290" name="Picture 2" descr="http://zoroastrian.ru/files/star2/filin_1.jpg"/>
          <p:cNvPicPr>
            <a:picLocks noChangeAspect="1" noChangeArrowheads="1"/>
          </p:cNvPicPr>
          <p:nvPr/>
        </p:nvPicPr>
        <p:blipFill>
          <a:blip r:embed="rId3">
            <a:extLst>
              <a:ext uri="{28A0092B-C50C-407E-A947-70E740481C1C}"/>
            </a:extLst>
          </a:blip>
          <a:srcRect/>
          <a:stretch>
            <a:fillRect/>
          </a:stretch>
        </p:blipFill>
        <p:spPr bwMode="auto">
          <a:xfrm>
            <a:off x="5002208" y="1997840"/>
            <a:ext cx="6789742" cy="4473510"/>
          </a:xfrm>
          <a:prstGeom prst="rect">
            <a:avLst/>
          </a:prstGeom>
          <a:ln>
            <a:noFill/>
          </a:ln>
          <a:effectLst>
            <a:softEdge rad="112500"/>
          </a:effectLst>
          <a:extLst>
            <a:ext uri="{909E8E84-426E-40DD-AFC4-6F175D3DCCD1}"/>
          </a:extLst>
        </p:spPr>
      </p:pic>
      <p:sp>
        <p:nvSpPr>
          <p:cNvPr id="23558" name="Прямоугольник 1"/>
          <p:cNvSpPr>
            <a:spLocks noChangeArrowheads="1"/>
          </p:cNvSpPr>
          <p:nvPr/>
        </p:nvSpPr>
        <p:spPr bwMode="auto">
          <a:xfrm>
            <a:off x="725488" y="1997075"/>
            <a:ext cx="4019550" cy="2863850"/>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Знамениты своей способностью вертеть головой: они умеют поворачивать ее на 270 градусов, т.е. практически делают полный оборот головой вокруг шеи. Это позволяет им замечать все, что происходит рядом с ними. Глаза филина приспособлены видеть даже в темноте.</a:t>
            </a:r>
          </a:p>
        </p:txBody>
      </p:sp>
      <p:pic>
        <p:nvPicPr>
          <p:cNvPr id="23559" name="Picture 2" descr="http://effects1.ru/Animacija/babochka/6-babochka-600x800.gif"/>
          <p:cNvPicPr>
            <a:picLocks noChangeAspect="1" noChangeArrowheads="1" noCrop="1"/>
          </p:cNvPicPr>
          <p:nvPr/>
        </p:nvPicPr>
        <p:blipFill>
          <a:blip r:embed="rId4"/>
          <a:srcRect/>
          <a:stretch>
            <a:fillRect/>
          </a:stretch>
        </p:blipFill>
        <p:spPr bwMode="auto">
          <a:xfrm>
            <a:off x="0" y="4175125"/>
            <a:ext cx="2011363" cy="2682875"/>
          </a:xfrm>
          <a:prstGeom prst="rect">
            <a:avLst/>
          </a:prstGeom>
          <a:noFill/>
          <a:ln w="9525">
            <a:noFill/>
            <a:miter lim="800000"/>
            <a:headEnd/>
            <a:tailEnd/>
          </a:ln>
        </p:spPr>
      </p:pic>
      <p:pic>
        <p:nvPicPr>
          <p:cNvPr id="23560" name="Рисунок 9"/>
          <p:cNvPicPr>
            <a:picLocks noChangeAspect="1"/>
          </p:cNvPicPr>
          <p:nvPr/>
        </p:nvPicPr>
        <p:blipFill>
          <a:blip r:embed="rId5"/>
          <a:srcRect/>
          <a:stretch>
            <a:fillRect/>
          </a:stretch>
        </p:blipFill>
        <p:spPr bwMode="auto">
          <a:xfrm>
            <a:off x="0" y="0"/>
            <a:ext cx="2038350" cy="2066925"/>
          </a:xfrm>
          <a:prstGeom prst="rect">
            <a:avLst/>
          </a:prstGeom>
          <a:noFill/>
          <a:ln w="9525">
            <a:noFill/>
            <a:miter lim="800000"/>
            <a:headEnd/>
            <a:tailEnd/>
          </a:ln>
        </p:spPr>
      </p:pic>
      <p:pic>
        <p:nvPicPr>
          <p:cNvPr id="23561" name="Рисунок 11"/>
          <p:cNvPicPr>
            <a:picLocks noChangeAspect="1"/>
          </p:cNvPicPr>
          <p:nvPr/>
        </p:nvPicPr>
        <p:blipFill>
          <a:blip r:embed="rId6"/>
          <a:srcRect/>
          <a:stretch>
            <a:fillRect/>
          </a:stretch>
        </p:blipFill>
        <p:spPr bwMode="auto">
          <a:xfrm>
            <a:off x="10313988" y="-3175"/>
            <a:ext cx="1878012" cy="1881188"/>
          </a:xfrm>
          <a:prstGeom prst="rect">
            <a:avLst/>
          </a:prstGeom>
          <a:noFill/>
          <a:ln w="9525">
            <a:noFill/>
            <a:miter lim="800000"/>
            <a:headEnd/>
            <a:tailEnd/>
          </a:ln>
        </p:spPr>
      </p:pic>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7" name="Облако 6"/>
          <p:cNvSpPr/>
          <p:nvPr/>
        </p:nvSpPr>
        <p:spPr>
          <a:xfrm>
            <a:off x="3694113" y="119063"/>
            <a:ext cx="4598987"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579" name="TextBox 7"/>
          <p:cNvSpPr txBox="1">
            <a:spLocks noChangeArrowheads="1"/>
          </p:cNvSpPr>
          <p:nvPr/>
        </p:nvSpPr>
        <p:spPr bwMode="auto">
          <a:xfrm>
            <a:off x="4287838" y="377825"/>
            <a:ext cx="3613150"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Стерх</a:t>
            </a:r>
          </a:p>
        </p:txBody>
      </p:sp>
      <p:sp>
        <p:nvSpPr>
          <p:cNvPr id="24580" name="Прямоугольник 1"/>
          <p:cNvSpPr>
            <a:spLocks noChangeArrowheads="1"/>
          </p:cNvSpPr>
          <p:nvPr/>
        </p:nvSpPr>
        <p:spPr bwMode="auto">
          <a:xfrm>
            <a:off x="685800" y="1690688"/>
            <a:ext cx="3995738" cy="3476625"/>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Высота составляет около 140 см, а общий вес 5-8 кг. Птица гнездится только на территории России, в Якутии и Западной Сибири. Длинные ноги помогают ему легко передвигаться по заболоченной местности, и тонкий клюв — превосходное орудие для добычи пищи. Стерх питается как растительной, так и животной пищей.</a:t>
            </a:r>
          </a:p>
        </p:txBody>
      </p:sp>
      <p:pic>
        <p:nvPicPr>
          <p:cNvPr id="1026" name="Picture 2" descr="Стерх"/>
          <p:cNvPicPr>
            <a:picLocks noChangeAspect="1" noChangeArrowheads="1"/>
          </p:cNvPicPr>
          <p:nvPr/>
        </p:nvPicPr>
        <p:blipFill>
          <a:blip r:embed="rId3">
            <a:extLst>
              <a:ext uri="{28A0092B-C50C-407E-A947-70E740481C1C}"/>
            </a:extLst>
          </a:blip>
          <a:srcRect/>
          <a:stretch>
            <a:fillRect/>
          </a:stretch>
        </p:blipFill>
        <p:spPr bwMode="auto">
          <a:xfrm>
            <a:off x="5488686" y="2992564"/>
            <a:ext cx="6286500" cy="3457576"/>
          </a:xfrm>
          <a:prstGeom prst="rect">
            <a:avLst/>
          </a:prstGeom>
          <a:ln>
            <a:noFill/>
          </a:ln>
          <a:effectLst>
            <a:softEdge rad="112500"/>
          </a:effectLst>
          <a:extLst>
            <a:ext uri="{909E8E84-426E-40DD-AFC4-6F175D3DCCD1}"/>
          </a:extLst>
        </p:spPr>
      </p:pic>
      <p:pic>
        <p:nvPicPr>
          <p:cNvPr id="24582" name="Picture 2" descr="http://sunveter.ru/uploads/posts/2013-07/1373213523_babochki28b.gif"/>
          <p:cNvPicPr>
            <a:picLocks noChangeAspect="1" noChangeArrowheads="1" noCrop="1"/>
          </p:cNvPicPr>
          <p:nvPr/>
        </p:nvPicPr>
        <p:blipFill>
          <a:blip r:embed="rId4"/>
          <a:srcRect/>
          <a:stretch>
            <a:fillRect/>
          </a:stretch>
        </p:blipFill>
        <p:spPr bwMode="auto">
          <a:xfrm>
            <a:off x="-19050" y="4699000"/>
            <a:ext cx="2159000" cy="2149475"/>
          </a:xfrm>
          <a:prstGeom prst="rect">
            <a:avLst/>
          </a:prstGeom>
          <a:noFill/>
          <a:ln w="9525">
            <a:noFill/>
            <a:miter lim="800000"/>
            <a:headEnd/>
            <a:tailEnd/>
          </a:ln>
        </p:spPr>
      </p:pic>
      <p:pic>
        <p:nvPicPr>
          <p:cNvPr id="24583" name="Рисунок 9"/>
          <p:cNvPicPr>
            <a:picLocks noChangeAspect="1"/>
          </p:cNvPicPr>
          <p:nvPr/>
        </p:nvPicPr>
        <p:blipFill>
          <a:blip r:embed="rId5"/>
          <a:srcRect/>
          <a:stretch>
            <a:fillRect/>
          </a:stretch>
        </p:blipFill>
        <p:spPr bwMode="auto">
          <a:xfrm>
            <a:off x="28575" y="0"/>
            <a:ext cx="2290763" cy="1855788"/>
          </a:xfrm>
          <a:prstGeom prst="rect">
            <a:avLst/>
          </a:prstGeom>
          <a:noFill/>
          <a:ln w="9525">
            <a:noFill/>
            <a:miter lim="800000"/>
            <a:headEnd/>
            <a:tailEnd/>
          </a:ln>
        </p:spPr>
      </p:pic>
      <p:pic>
        <p:nvPicPr>
          <p:cNvPr id="24584" name="Рисунок 11"/>
          <p:cNvPicPr>
            <a:picLocks noChangeAspect="1"/>
          </p:cNvPicPr>
          <p:nvPr/>
        </p:nvPicPr>
        <p:blipFill>
          <a:blip r:embed="rId6"/>
          <a:srcRect/>
          <a:stretch>
            <a:fillRect/>
          </a:stretch>
        </p:blipFill>
        <p:spPr bwMode="auto">
          <a:xfrm>
            <a:off x="9891713" y="0"/>
            <a:ext cx="2282825" cy="2312988"/>
          </a:xfrm>
          <a:prstGeom prst="rect">
            <a:avLst/>
          </a:prstGeom>
          <a:noFill/>
          <a:ln w="9525">
            <a:noFill/>
            <a:miter lim="800000"/>
            <a:headEnd/>
            <a:tailEnd/>
          </a:ln>
        </p:spPr>
      </p:pic>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7" name="Облако 6"/>
          <p:cNvSpPr/>
          <p:nvPr/>
        </p:nvSpPr>
        <p:spPr>
          <a:xfrm>
            <a:off x="3913188" y="182563"/>
            <a:ext cx="4349750"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5603" name="TextBox 7"/>
          <p:cNvSpPr txBox="1">
            <a:spLocks noChangeArrowheads="1"/>
          </p:cNvSpPr>
          <p:nvPr/>
        </p:nvSpPr>
        <p:spPr bwMode="auto">
          <a:xfrm>
            <a:off x="4297363" y="377825"/>
            <a:ext cx="3603625"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Белолобый гусь</a:t>
            </a:r>
          </a:p>
        </p:txBody>
      </p:sp>
      <p:sp>
        <p:nvSpPr>
          <p:cNvPr id="25604" name="Прямоугольник 1"/>
          <p:cNvSpPr>
            <a:spLocks noChangeArrowheads="1"/>
          </p:cNvSpPr>
          <p:nvPr/>
        </p:nvSpPr>
        <p:spPr bwMode="auto">
          <a:xfrm>
            <a:off x="706438" y="2352675"/>
            <a:ext cx="3683000" cy="2555875"/>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Если вы увидите птиц на воде, то почти со 100% уверенностью можно сказать, что стая прилетела на водопой. В остальное время птицы предпочитают сушу. Несмотря на это такие гуси хорошие пловцы и ныряльщики.</a:t>
            </a:r>
          </a:p>
        </p:txBody>
      </p:sp>
      <p:pic>
        <p:nvPicPr>
          <p:cNvPr id="2050" name="Picture 2" descr="Белолобый гусь у гнезда"/>
          <p:cNvPicPr>
            <a:picLocks noChangeAspect="1" noChangeArrowheads="1"/>
          </p:cNvPicPr>
          <p:nvPr/>
        </p:nvPicPr>
        <p:blipFill>
          <a:blip r:embed="rId3">
            <a:extLst>
              <a:ext uri="{28A0092B-C50C-407E-A947-70E740481C1C}"/>
            </a:extLst>
          </a:blip>
          <a:srcRect/>
          <a:stretch>
            <a:fillRect/>
          </a:stretch>
        </p:blipFill>
        <p:spPr bwMode="auto">
          <a:xfrm>
            <a:off x="4718139" y="2057400"/>
            <a:ext cx="7089178" cy="4470908"/>
          </a:xfrm>
          <a:prstGeom prst="rect">
            <a:avLst/>
          </a:prstGeom>
          <a:ln>
            <a:noFill/>
          </a:ln>
          <a:effectLst>
            <a:softEdge rad="112500"/>
          </a:effectLst>
          <a:extLst>
            <a:ext uri="{909E8E84-426E-40DD-AFC4-6F175D3DCCD1}"/>
          </a:extLst>
        </p:spPr>
      </p:pic>
      <p:pic>
        <p:nvPicPr>
          <p:cNvPr id="25606" name="Picture 2" descr="http://img-fotki.yandex.ru/get/9113/64562208.918/0_e211b_401bd5b5_L.gif"/>
          <p:cNvPicPr>
            <a:picLocks noChangeAspect="1" noChangeArrowheads="1" noCrop="1"/>
          </p:cNvPicPr>
          <p:nvPr/>
        </p:nvPicPr>
        <p:blipFill>
          <a:blip r:embed="rId4"/>
          <a:srcRect/>
          <a:stretch>
            <a:fillRect/>
          </a:stretch>
        </p:blipFill>
        <p:spPr bwMode="auto">
          <a:xfrm>
            <a:off x="0" y="4310063"/>
            <a:ext cx="2547938" cy="2547937"/>
          </a:xfrm>
          <a:prstGeom prst="rect">
            <a:avLst/>
          </a:prstGeom>
          <a:noFill/>
          <a:ln w="9525">
            <a:noFill/>
            <a:miter lim="800000"/>
            <a:headEnd/>
            <a:tailEnd/>
          </a:ln>
        </p:spPr>
      </p:pic>
      <p:pic>
        <p:nvPicPr>
          <p:cNvPr id="25607" name="Рисунок 9"/>
          <p:cNvPicPr>
            <a:picLocks noChangeAspect="1"/>
          </p:cNvPicPr>
          <p:nvPr/>
        </p:nvPicPr>
        <p:blipFill>
          <a:blip r:embed="rId5"/>
          <a:srcRect/>
          <a:stretch>
            <a:fillRect/>
          </a:stretch>
        </p:blipFill>
        <p:spPr bwMode="auto">
          <a:xfrm>
            <a:off x="0" y="0"/>
            <a:ext cx="2282825" cy="2312988"/>
          </a:xfrm>
          <a:prstGeom prst="rect">
            <a:avLst/>
          </a:prstGeom>
          <a:noFill/>
          <a:ln w="9525">
            <a:noFill/>
            <a:miter lim="800000"/>
            <a:headEnd/>
            <a:tailEnd/>
          </a:ln>
        </p:spPr>
      </p:pic>
      <p:pic>
        <p:nvPicPr>
          <p:cNvPr id="25608" name="Рисунок 10"/>
          <p:cNvPicPr>
            <a:picLocks noChangeAspect="1"/>
          </p:cNvPicPr>
          <p:nvPr/>
        </p:nvPicPr>
        <p:blipFill>
          <a:blip r:embed="rId6"/>
          <a:srcRect/>
          <a:stretch>
            <a:fillRect/>
          </a:stretch>
        </p:blipFill>
        <p:spPr bwMode="auto">
          <a:xfrm>
            <a:off x="10313988" y="-3175"/>
            <a:ext cx="1878012" cy="1881188"/>
          </a:xfrm>
          <a:prstGeom prst="rect">
            <a:avLst/>
          </a:prstGeom>
          <a:noFill/>
          <a:ln w="9525">
            <a:noFill/>
            <a:miter lim="800000"/>
            <a:headEnd/>
            <a:tailEnd/>
          </a:ln>
        </p:spPr>
      </p:pic>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7" name="Облако 6"/>
          <p:cNvSpPr/>
          <p:nvPr/>
        </p:nvSpPr>
        <p:spPr>
          <a:xfrm>
            <a:off x="3913188" y="182563"/>
            <a:ext cx="4335462"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6627" name="TextBox 7"/>
          <p:cNvSpPr txBox="1">
            <a:spLocks noChangeArrowheads="1"/>
          </p:cNvSpPr>
          <p:nvPr/>
        </p:nvSpPr>
        <p:spPr bwMode="auto">
          <a:xfrm>
            <a:off x="4287838" y="377825"/>
            <a:ext cx="3640137"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Краснозобая казарка</a:t>
            </a:r>
          </a:p>
        </p:txBody>
      </p:sp>
      <p:pic>
        <p:nvPicPr>
          <p:cNvPr id="3074" name="Picture 2" descr="http://upload.wikimedia.org/wikipedia/commons/5/5d/Chester_zoo_red_breasted_goose.jpg"/>
          <p:cNvPicPr>
            <a:picLocks noChangeAspect="1" noChangeArrowheads="1"/>
          </p:cNvPicPr>
          <p:nvPr/>
        </p:nvPicPr>
        <p:blipFill>
          <a:blip r:embed="rId3" cstate="print">
            <a:extLst>
              <a:ext uri="{28A0092B-C50C-407E-A947-70E740481C1C}"/>
            </a:extLst>
          </a:blip>
          <a:srcRect/>
          <a:stretch>
            <a:fillRect/>
          </a:stretch>
        </p:blipFill>
        <p:spPr bwMode="auto">
          <a:xfrm>
            <a:off x="4792460" y="1280160"/>
            <a:ext cx="7250951" cy="5439018"/>
          </a:xfrm>
          <a:prstGeom prst="rect">
            <a:avLst/>
          </a:prstGeom>
          <a:ln>
            <a:noFill/>
          </a:ln>
          <a:effectLst>
            <a:softEdge rad="112500"/>
          </a:effectLst>
          <a:extLst>
            <a:ext uri="{909E8E84-426E-40DD-AFC4-6F175D3DCCD1}"/>
          </a:extLst>
        </p:spPr>
      </p:pic>
      <p:sp>
        <p:nvSpPr>
          <p:cNvPr id="26629" name="Прямоугольник 1"/>
          <p:cNvSpPr>
            <a:spLocks noChangeArrowheads="1"/>
          </p:cNvSpPr>
          <p:nvPr/>
        </p:nvSpPr>
        <p:spPr bwMode="auto">
          <a:xfrm>
            <a:off x="685800" y="2106613"/>
            <a:ext cx="3913188" cy="3786187"/>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Длина тела птицы чуть больше 50 см, а ее вес колеблется от 1 до 1,7 кг. Питается исключительно растительной пищей, с чем и связан ее поздний прилет к местам гнездовья. Уже в середине сентября пернатые начинают отлет к местам зимовок. Во время этого перелета птица поедает озимые и корешки растений. Таким образом, в тундре они проводят чуть более 3-х месяцев.</a:t>
            </a:r>
          </a:p>
        </p:txBody>
      </p:sp>
      <p:pic>
        <p:nvPicPr>
          <p:cNvPr id="26630" name="Рисунок 8"/>
          <p:cNvPicPr>
            <a:picLocks noChangeAspect="1"/>
          </p:cNvPicPr>
          <p:nvPr/>
        </p:nvPicPr>
        <p:blipFill>
          <a:blip r:embed="rId4"/>
          <a:srcRect/>
          <a:stretch>
            <a:fillRect/>
          </a:stretch>
        </p:blipFill>
        <p:spPr bwMode="auto">
          <a:xfrm>
            <a:off x="28575" y="0"/>
            <a:ext cx="2809875" cy="2276475"/>
          </a:xfrm>
          <a:prstGeom prst="rect">
            <a:avLst/>
          </a:prstGeom>
          <a:noFill/>
          <a:ln w="9525">
            <a:noFill/>
            <a:miter lim="800000"/>
            <a:headEnd/>
            <a:tailEnd/>
          </a:ln>
        </p:spPr>
      </p:pic>
      <p:pic>
        <p:nvPicPr>
          <p:cNvPr id="26631" name="Рисунок 10"/>
          <p:cNvPicPr>
            <a:picLocks noChangeAspect="1"/>
          </p:cNvPicPr>
          <p:nvPr/>
        </p:nvPicPr>
        <p:blipFill>
          <a:blip r:embed="rId5"/>
          <a:srcRect/>
          <a:stretch>
            <a:fillRect/>
          </a:stretch>
        </p:blipFill>
        <p:spPr bwMode="auto">
          <a:xfrm>
            <a:off x="9891713" y="0"/>
            <a:ext cx="2282825" cy="2312988"/>
          </a:xfrm>
          <a:prstGeom prst="rect">
            <a:avLst/>
          </a:prstGeom>
          <a:noFill/>
          <a:ln w="9525">
            <a:noFill/>
            <a:miter lim="800000"/>
            <a:headEnd/>
            <a:tailEnd/>
          </a:ln>
        </p:spPr>
      </p:pic>
      <p:pic>
        <p:nvPicPr>
          <p:cNvPr id="26632" name="Picture 2" descr="http://sunveter.ru/uploads/posts/2013-07/1373213523_babochki28b.gif"/>
          <p:cNvPicPr>
            <a:picLocks noChangeAspect="1" noChangeArrowheads="1" noCrop="1"/>
          </p:cNvPicPr>
          <p:nvPr/>
        </p:nvPicPr>
        <p:blipFill>
          <a:blip r:embed="rId6"/>
          <a:srcRect/>
          <a:stretch>
            <a:fillRect/>
          </a:stretch>
        </p:blipFill>
        <p:spPr bwMode="auto">
          <a:xfrm>
            <a:off x="-19050" y="5281613"/>
            <a:ext cx="1573213" cy="1566862"/>
          </a:xfrm>
          <a:prstGeom prst="rect">
            <a:avLst/>
          </a:prstGeom>
          <a:noFill/>
          <a:ln w="9525">
            <a:noFill/>
            <a:miter lim="800000"/>
            <a:headEnd/>
            <a:tailEnd/>
          </a:ln>
        </p:spPr>
      </p:pic>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7" name="WordArt 2"/>
          <p:cNvSpPr>
            <a:spLocks noChangeArrowheads="1" noChangeShapeType="1" noTextEdit="1"/>
          </p:cNvSpPr>
          <p:nvPr/>
        </p:nvSpPr>
        <p:spPr bwMode="auto">
          <a:xfrm>
            <a:off x="1041400" y="2881313"/>
            <a:ext cx="10109200" cy="2051050"/>
          </a:xfrm>
          <a:prstGeom prst="rect">
            <a:avLst/>
          </a:prstGeom>
        </p:spPr>
        <p:txBody>
          <a:bodyPr spcFirstLastPara="1" wrap="none" fromWordArt="1">
            <a:prstTxWarp prst="textArchUp">
              <a:avLst>
                <a:gd name="adj" fmla="val 10800004"/>
              </a:avLst>
            </a:prstTxWarp>
          </a:bodyPr>
          <a:lstStyle/>
          <a:p>
            <a:pPr algn="ctr"/>
            <a:endParaRPr lang="ru-RU" sz="4400" b="1" i="1" kern="10">
              <a:ln w="9525">
                <a:solidFill>
                  <a:srgbClr val="000000"/>
                </a:solidFill>
                <a:round/>
                <a:headEnd/>
                <a:tailEnd/>
              </a:ln>
              <a:solidFill>
                <a:srgbClr val="C00000"/>
              </a:solidFill>
              <a:latin typeface="Constantia"/>
            </a:endParaRPr>
          </a:p>
        </p:txBody>
      </p:sp>
      <p:pic>
        <p:nvPicPr>
          <p:cNvPr id="27651" name="Picture 2" descr="http://effects1.ru/Animacija/babochka/6-babochka-600x800.gif"/>
          <p:cNvPicPr>
            <a:picLocks noChangeAspect="1" noChangeArrowheads="1" noCrop="1"/>
          </p:cNvPicPr>
          <p:nvPr/>
        </p:nvPicPr>
        <p:blipFill>
          <a:blip r:embed="rId3"/>
          <a:srcRect/>
          <a:stretch>
            <a:fillRect/>
          </a:stretch>
        </p:blipFill>
        <p:spPr bwMode="auto">
          <a:xfrm>
            <a:off x="0" y="4175125"/>
            <a:ext cx="2011363" cy="2682875"/>
          </a:xfrm>
          <a:prstGeom prst="rect">
            <a:avLst/>
          </a:prstGeom>
          <a:noFill/>
          <a:ln w="9525">
            <a:noFill/>
            <a:miter lim="800000"/>
            <a:headEnd/>
            <a:tailEnd/>
          </a:ln>
        </p:spPr>
      </p:pic>
      <p:pic>
        <p:nvPicPr>
          <p:cNvPr id="9" name="Picture 7"/>
          <p:cNvPicPr>
            <a:picLocks noChangeAspect="1" noChangeArrowheads="1"/>
          </p:cNvPicPr>
          <p:nvPr/>
        </p:nvPicPr>
        <p:blipFill>
          <a:blip r:embed="rId4"/>
          <a:srcRect/>
          <a:stretch>
            <a:fillRect/>
          </a:stretch>
        </p:blipFill>
        <p:spPr bwMode="auto">
          <a:xfrm>
            <a:off x="3711575" y="427038"/>
            <a:ext cx="4637088" cy="1695450"/>
          </a:xfrm>
          <a:prstGeom prst="rect">
            <a:avLst/>
          </a:prstGeom>
          <a:noFill/>
          <a:ln w="9525">
            <a:noFill/>
            <a:miter lim="800000"/>
            <a:headEnd/>
            <a:tailEnd/>
          </a:ln>
        </p:spPr>
      </p:pic>
      <p:pic>
        <p:nvPicPr>
          <p:cNvPr id="27653" name="Picture 5" descr="12"/>
          <p:cNvPicPr>
            <a:picLocks noChangeAspect="1" noChangeArrowheads="1" noCrop="1"/>
          </p:cNvPicPr>
          <p:nvPr/>
        </p:nvPicPr>
        <p:blipFill>
          <a:blip r:embed="rId5"/>
          <a:srcRect/>
          <a:stretch>
            <a:fillRect/>
          </a:stretch>
        </p:blipFill>
        <p:spPr bwMode="auto">
          <a:xfrm>
            <a:off x="8896350" y="4175125"/>
            <a:ext cx="2397125" cy="2133600"/>
          </a:xfrm>
          <a:prstGeom prst="rect">
            <a:avLst/>
          </a:prstGeom>
          <a:noFill/>
          <a:ln w="9525">
            <a:noFill/>
            <a:miter lim="800000"/>
            <a:headEnd/>
            <a:tailEnd/>
          </a:ln>
        </p:spPr>
      </p:pic>
      <p:pic>
        <p:nvPicPr>
          <p:cNvPr id="27654" name="Рисунок 10"/>
          <p:cNvPicPr>
            <a:picLocks noChangeAspect="1"/>
          </p:cNvPicPr>
          <p:nvPr/>
        </p:nvPicPr>
        <p:blipFill>
          <a:blip r:embed="rId6"/>
          <a:srcRect/>
          <a:stretch>
            <a:fillRect/>
          </a:stretch>
        </p:blipFill>
        <p:spPr bwMode="auto">
          <a:xfrm>
            <a:off x="0" y="0"/>
            <a:ext cx="2843213" cy="2881313"/>
          </a:xfrm>
          <a:prstGeom prst="rect">
            <a:avLst/>
          </a:prstGeom>
          <a:noFill/>
          <a:ln w="9525">
            <a:noFill/>
            <a:miter lim="800000"/>
            <a:headEnd/>
            <a:tailEnd/>
          </a:ln>
        </p:spPr>
      </p:pic>
      <p:pic>
        <p:nvPicPr>
          <p:cNvPr id="27655" name="Рисунок 11"/>
          <p:cNvPicPr>
            <a:picLocks noChangeAspect="1"/>
          </p:cNvPicPr>
          <p:nvPr/>
        </p:nvPicPr>
        <p:blipFill>
          <a:blip r:embed="rId7"/>
          <a:srcRect/>
          <a:stretch>
            <a:fillRect/>
          </a:stretch>
        </p:blipFill>
        <p:spPr bwMode="auto">
          <a:xfrm>
            <a:off x="10313988" y="-3175"/>
            <a:ext cx="1878012" cy="1881188"/>
          </a:xfrm>
          <a:prstGeom prst="rect">
            <a:avLst/>
          </a:prstGeom>
          <a:noFill/>
          <a:ln w="9525">
            <a:noFill/>
            <a:miter lim="800000"/>
            <a:headEnd/>
            <a:tailEnd/>
          </a:ln>
        </p:spPr>
      </p:pic>
      <p:pic>
        <p:nvPicPr>
          <p:cNvPr id="27656" name="Рисунок 13" descr="D:\картинки\детские картинки-блестяшки анимашки\krot02.png"/>
          <p:cNvPicPr>
            <a:picLocks noChangeAspect="1" noChangeArrowheads="1"/>
          </p:cNvPicPr>
          <p:nvPr/>
        </p:nvPicPr>
        <p:blipFill>
          <a:blip r:embed="rId8"/>
          <a:srcRect/>
          <a:stretch>
            <a:fillRect/>
          </a:stretch>
        </p:blipFill>
        <p:spPr bwMode="auto">
          <a:xfrm>
            <a:off x="4478338" y="3155950"/>
            <a:ext cx="1974850" cy="2868613"/>
          </a:xfrm>
          <a:prstGeom prst="rect">
            <a:avLst/>
          </a:prstGeom>
          <a:noFill/>
          <a:ln w="9525">
            <a:noFill/>
            <a:miter lim="800000"/>
            <a:headEnd/>
            <a:tailEnd/>
          </a:ln>
        </p:spPr>
      </p:pic>
      <p:pic>
        <p:nvPicPr>
          <p:cNvPr id="27657" name="Рисунок 13" descr="https://ds04.infourok.ru/uploads/ex/0bd8/0006fd2f-1e4b6637/img24.jpg"/>
          <p:cNvPicPr>
            <a:picLocks noChangeAspect="1" noChangeArrowheads="1"/>
          </p:cNvPicPr>
          <p:nvPr/>
        </p:nvPicPr>
        <p:blipFill>
          <a:blip r:embed="rId9"/>
          <a:srcRect/>
          <a:stretch>
            <a:fillRect/>
          </a:stretch>
        </p:blipFill>
        <p:spPr bwMode="auto">
          <a:xfrm>
            <a:off x="6394450" y="-3175"/>
            <a:ext cx="5738813" cy="3402013"/>
          </a:xfrm>
          <a:prstGeom prst="rect">
            <a:avLst/>
          </a:prstGeom>
          <a:noFill/>
          <a:ln w="9525">
            <a:noFill/>
            <a:miter lim="800000"/>
            <a:headEnd/>
            <a:tailEnd/>
          </a:ln>
        </p:spPr>
      </p:pic>
      <p:sp>
        <p:nvSpPr>
          <p:cNvPr id="27658" name="Прямоугольник 1"/>
          <p:cNvSpPr>
            <a:spLocks noChangeArrowheads="1"/>
          </p:cNvSpPr>
          <p:nvPr/>
        </p:nvSpPr>
        <p:spPr bwMode="auto">
          <a:xfrm>
            <a:off x="1169988" y="2708275"/>
            <a:ext cx="5813425" cy="1570038"/>
          </a:xfrm>
          <a:prstGeom prst="rect">
            <a:avLst/>
          </a:prstGeom>
          <a:noFill/>
          <a:ln w="9525">
            <a:noFill/>
            <a:miter lim="800000"/>
            <a:headEnd/>
            <a:tailEnd/>
          </a:ln>
        </p:spPr>
        <p:txBody>
          <a:bodyPr>
            <a:spAutoFit/>
          </a:bodyPr>
          <a:lstStyle/>
          <a:p>
            <a:r>
              <a:rPr lang="ru-RU" sz="4800" b="1">
                <a:solidFill>
                  <a:srgbClr val="FF0000"/>
                </a:solidFill>
              </a:rPr>
              <a:t>Спасибо за внимание!</a:t>
            </a:r>
            <a:endParaRPr lang="ru-RU" sz="4800">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nodePh="1">
                                  <p:stCondLst>
                                    <p:cond delay="0"/>
                                  </p:stCondLst>
                                  <p:endCondLst>
                                    <p:cond evt="begin" delay="0">
                                      <p:tn val="5"/>
                                    </p:cond>
                                  </p:endCondLst>
                                  <p:iterate type="lt">
                                    <p:tmPct val="50000"/>
                                  </p:iterate>
                                  <p:childTnLst>
                                    <p:set>
                                      <p:cBhvr>
                                        <p:cTn id="6" dur="1" fill="hold">
                                          <p:stCondLst>
                                            <p:cond delay="0"/>
                                          </p:stCondLst>
                                        </p:cTn>
                                        <p:tgtEl>
                                          <p:spTgt spid="7"/>
                                        </p:tgtEl>
                                        <p:attrNameLst>
                                          <p:attrName>style.visibility</p:attrName>
                                        </p:attrNameLst>
                                      </p:cBhvr>
                                      <p:to>
                                        <p:strVal val="visible"/>
                                      </p:to>
                                    </p:set>
                                    <p:set>
                                      <p:cBhvr>
                                        <p:cTn id="7" dur="455" fill="hold">
                                          <p:stCondLst>
                                            <p:cond delay="0"/>
                                          </p:stCondLst>
                                        </p:cTn>
                                        <p:tgtEl>
                                          <p:spTgt spid="7"/>
                                        </p:tgtEl>
                                        <p:attrNameLst>
                                          <p:attrName>style.rotation</p:attrName>
                                        </p:attrNameLst>
                                      </p:cBhvr>
                                      <p:to>
                                        <p:strVal val="-45.0"/>
                                      </p:to>
                                    </p:set>
                                    <p:anim calcmode="lin" valueType="num">
                                      <p:cBhvr>
                                        <p:cTn id="8"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par>
                                <p:cTn id="12" presetID="23" presetClass="entr" presetSubtype="16"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2000" fill="hold"/>
                                        <p:tgtEl>
                                          <p:spTgt spid="9"/>
                                        </p:tgtEl>
                                        <p:attrNameLst>
                                          <p:attrName>ppt_w</p:attrName>
                                        </p:attrNameLst>
                                      </p:cBhvr>
                                      <p:tavLst>
                                        <p:tav tm="100000">
                                          <p:val>
                                            <p:fltVal val="0"/>
                                          </p:val>
                                        </p:tav>
                                        <p:tav>
                                          <p:val>
                                            <p:strVal val="#ppt_w"/>
                                          </p:val>
                                        </p:tav>
                                      </p:tavLst>
                                    </p:anim>
                                    <p:anim calcmode="lin" valueType="num">
                                      <p:cBhvr>
                                        <p:cTn id="15" dur="2000" fill="hold"/>
                                        <p:tgtEl>
                                          <p:spTgt spid="9"/>
                                        </p:tgtEl>
                                        <p:attrNameLst>
                                          <p:attrName>ppt_h</p:attrName>
                                        </p:attrNameLst>
                                      </p:cBhvr>
                                      <p:tavLst>
                                        <p:tav tm="100000">
                                          <p:val>
                                            <p:fltVal val="0"/>
                                          </p:val>
                                        </p:tav>
                                        <p:tav>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14338" name="Прямоугольник 1"/>
          <p:cNvSpPr>
            <a:spLocks noChangeArrowheads="1"/>
          </p:cNvSpPr>
          <p:nvPr/>
        </p:nvSpPr>
        <p:spPr bwMode="auto">
          <a:xfrm>
            <a:off x="347663" y="1355725"/>
            <a:ext cx="5029200" cy="5262563"/>
          </a:xfrm>
          <a:prstGeom prst="rect">
            <a:avLst/>
          </a:prstGeom>
          <a:noFill/>
          <a:ln w="9525">
            <a:noFill/>
            <a:miter lim="800000"/>
            <a:headEnd/>
            <a:tailEnd/>
          </a:ln>
        </p:spPr>
        <p:txBody>
          <a:bodyPr>
            <a:spAutoFit/>
          </a:bodyPr>
          <a:lstStyle/>
          <a:p>
            <a:pPr algn="just"/>
            <a:r>
              <a:rPr lang="ru-RU" sz="2400">
                <a:latin typeface="Times New Roman" pitchFamily="18" charset="0"/>
                <a:cs typeface="Times New Roman" pitchFamily="18" charset="0"/>
              </a:rPr>
              <a:t>Ханты-Мансийский автономный округ - Югра - является уникальным природным комплексом с его географическим положением, разнообразием климатических условий, с огромным многообразием птиц. </a:t>
            </a:r>
          </a:p>
          <a:p>
            <a:pPr algn="just"/>
            <a:r>
              <a:rPr lang="ru-RU" sz="2400">
                <a:latin typeface="Times New Roman" pitchFamily="18" charset="0"/>
                <a:cs typeface="Times New Roman" pitchFamily="18" charset="0"/>
              </a:rPr>
              <a:t>	Изучение птиц ХМАО – Югры имеет более чем вековую историю, оно было начато в конце </a:t>
            </a:r>
            <a:r>
              <a:rPr lang="en-US" sz="2400">
                <a:latin typeface="Times New Roman" pitchFamily="18" charset="0"/>
                <a:cs typeface="Times New Roman" pitchFamily="18" charset="0"/>
              </a:rPr>
              <a:t>XIX </a:t>
            </a:r>
            <a:r>
              <a:rPr lang="ru-RU" sz="2400">
                <a:latin typeface="Times New Roman" pitchFamily="18" charset="0"/>
                <a:cs typeface="Times New Roman" pitchFamily="18" charset="0"/>
              </a:rPr>
              <a:t>века и на сегодняшний день здесь зарегистрировано около 250 видов птиц, из них 33 вида птиц занесено в Красную книгу ХМАО.</a:t>
            </a:r>
          </a:p>
        </p:txBody>
      </p:sp>
      <p:pic>
        <p:nvPicPr>
          <p:cNvPr id="14339" name="Рисунок 4"/>
          <p:cNvPicPr>
            <a:picLocks noChangeAspect="1"/>
          </p:cNvPicPr>
          <p:nvPr/>
        </p:nvPicPr>
        <p:blipFill>
          <a:blip r:embed="rId3"/>
          <a:srcRect/>
          <a:stretch>
            <a:fillRect/>
          </a:stretch>
        </p:blipFill>
        <p:spPr bwMode="auto">
          <a:xfrm>
            <a:off x="4876800" y="0"/>
            <a:ext cx="2098675" cy="1700213"/>
          </a:xfrm>
          <a:prstGeom prst="rect">
            <a:avLst/>
          </a:prstGeom>
          <a:noFill/>
          <a:ln w="9525">
            <a:noFill/>
            <a:miter lim="800000"/>
            <a:headEnd/>
            <a:tailEnd/>
          </a:ln>
        </p:spPr>
      </p:pic>
      <p:pic>
        <p:nvPicPr>
          <p:cNvPr id="14340" name="Рисунок 5"/>
          <p:cNvPicPr>
            <a:picLocks noChangeAspect="1"/>
          </p:cNvPicPr>
          <p:nvPr/>
        </p:nvPicPr>
        <p:blipFill>
          <a:blip r:embed="rId4"/>
          <a:srcRect/>
          <a:stretch>
            <a:fillRect/>
          </a:stretch>
        </p:blipFill>
        <p:spPr bwMode="auto">
          <a:xfrm>
            <a:off x="0" y="0"/>
            <a:ext cx="1590675" cy="1612900"/>
          </a:xfrm>
          <a:prstGeom prst="rect">
            <a:avLst/>
          </a:prstGeom>
          <a:noFill/>
          <a:ln w="9525">
            <a:noFill/>
            <a:miter lim="800000"/>
            <a:headEnd/>
            <a:tailEnd/>
          </a:ln>
        </p:spPr>
      </p:pic>
      <p:pic>
        <p:nvPicPr>
          <p:cNvPr id="14341" name="Рисунок 6"/>
          <p:cNvPicPr>
            <a:picLocks noChangeAspect="1"/>
          </p:cNvPicPr>
          <p:nvPr/>
        </p:nvPicPr>
        <p:blipFill>
          <a:blip r:embed="rId5"/>
          <a:srcRect/>
          <a:stretch>
            <a:fillRect/>
          </a:stretch>
        </p:blipFill>
        <p:spPr bwMode="auto">
          <a:xfrm>
            <a:off x="9891713" y="0"/>
            <a:ext cx="2282825" cy="2312988"/>
          </a:xfrm>
          <a:prstGeom prst="rect">
            <a:avLst/>
          </a:prstGeom>
          <a:noFill/>
          <a:ln w="9525">
            <a:noFill/>
            <a:miter lim="800000"/>
            <a:headEnd/>
            <a:tailEnd/>
          </a:ln>
        </p:spPr>
      </p:pic>
      <p:pic>
        <p:nvPicPr>
          <p:cNvPr id="14342" name="Объект 4" descr="https://avatars.mds.yandex.net/get-pdb/2344076/84432246-4ceb-4fe3-bf9f-02c7b33be622/s1200?webp=false"/>
          <p:cNvPicPr>
            <a:picLocks noGrp="1"/>
          </p:cNvPicPr>
          <p:nvPr>
            <p:ph idx="1"/>
          </p:nvPr>
        </p:nvPicPr>
        <p:blipFill>
          <a:blip r:embed="rId6"/>
          <a:srcRect/>
          <a:stretch>
            <a:fillRect/>
          </a:stretch>
        </p:blipFill>
        <p:spPr>
          <a:xfrm>
            <a:off x="6249988" y="1612900"/>
            <a:ext cx="4824412" cy="4176713"/>
          </a:xfrm>
        </p:spPr>
      </p:pic>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http://bestwallpapers.net.ru/private/img/flowers/flowers_03.04.2009_bw_015.jpg"/>
          <p:cNvPicPr>
            <a:picLocks noChangeAspect="1" noChangeArrowheads="1"/>
          </p:cNvPicPr>
          <p:nvPr/>
        </p:nvPicPr>
        <p:blipFill>
          <a:blip r:embed="rId2"/>
          <a:srcRect/>
          <a:stretch>
            <a:fillRect/>
          </a:stretch>
        </p:blipFill>
        <p:spPr bwMode="auto">
          <a:xfrm>
            <a:off x="0" y="-20638"/>
            <a:ext cx="12192000" cy="6858001"/>
          </a:xfrm>
          <a:prstGeom prst="rect">
            <a:avLst/>
          </a:prstGeom>
          <a:noFill/>
          <a:ln w="9525">
            <a:noFill/>
            <a:miter lim="800000"/>
            <a:headEnd/>
            <a:tailEnd/>
          </a:ln>
        </p:spPr>
      </p:pic>
      <p:sp>
        <p:nvSpPr>
          <p:cNvPr id="2" name="Облако 1"/>
          <p:cNvSpPr/>
          <p:nvPr/>
        </p:nvSpPr>
        <p:spPr>
          <a:xfrm>
            <a:off x="3913188" y="182563"/>
            <a:ext cx="4352925"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363" name="TextBox 2"/>
          <p:cNvSpPr txBox="1">
            <a:spLocks noChangeArrowheads="1"/>
          </p:cNvSpPr>
          <p:nvPr/>
        </p:nvSpPr>
        <p:spPr bwMode="auto">
          <a:xfrm>
            <a:off x="3565525" y="377825"/>
            <a:ext cx="5065713"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Большой пёстрый дятел</a:t>
            </a:r>
          </a:p>
        </p:txBody>
      </p:sp>
      <p:sp>
        <p:nvSpPr>
          <p:cNvPr id="15364" name="TextBox 7"/>
          <p:cNvSpPr txBox="1">
            <a:spLocks noChangeArrowheads="1"/>
          </p:cNvSpPr>
          <p:nvPr/>
        </p:nvSpPr>
        <p:spPr bwMode="auto">
          <a:xfrm>
            <a:off x="695325" y="2125663"/>
            <a:ext cx="4662488" cy="2862262"/>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В длину достигают 23 сантиметра. Весят большие дятлы не более 100 грамм. Предпочитают одинокий образ жизни, каждая особь имеет собственный кормовой участок. Но при большой плотности птиц, эти наделы могут пересекаться между собой. В таких случаях возникают конфликты, особенно сильные во время гнездования.</a:t>
            </a:r>
          </a:p>
        </p:txBody>
      </p:sp>
      <p:pic>
        <p:nvPicPr>
          <p:cNvPr id="15365" name="Picture 2" descr="http://effects1.ru/Animacija/babochka/6-babochka-600x800.gif"/>
          <p:cNvPicPr>
            <a:picLocks noChangeAspect="1" noChangeArrowheads="1" noCrop="1"/>
          </p:cNvPicPr>
          <p:nvPr/>
        </p:nvPicPr>
        <p:blipFill>
          <a:blip r:embed="rId3"/>
          <a:srcRect/>
          <a:stretch>
            <a:fillRect/>
          </a:stretch>
        </p:blipFill>
        <p:spPr bwMode="auto">
          <a:xfrm>
            <a:off x="0" y="4383088"/>
            <a:ext cx="1855788" cy="2474912"/>
          </a:xfrm>
          <a:prstGeom prst="rect">
            <a:avLst/>
          </a:prstGeom>
          <a:noFill/>
          <a:ln w="9525">
            <a:noFill/>
            <a:miter lim="800000"/>
            <a:headEnd/>
            <a:tailEnd/>
          </a:ln>
        </p:spPr>
      </p:pic>
      <p:pic>
        <p:nvPicPr>
          <p:cNvPr id="15366" name="Рисунок 9"/>
          <p:cNvPicPr>
            <a:picLocks noChangeAspect="1"/>
          </p:cNvPicPr>
          <p:nvPr/>
        </p:nvPicPr>
        <p:blipFill>
          <a:blip r:embed="rId4"/>
          <a:srcRect/>
          <a:stretch>
            <a:fillRect/>
          </a:stretch>
        </p:blipFill>
        <p:spPr bwMode="auto">
          <a:xfrm>
            <a:off x="0" y="0"/>
            <a:ext cx="2282825" cy="2312988"/>
          </a:xfrm>
          <a:prstGeom prst="rect">
            <a:avLst/>
          </a:prstGeom>
          <a:noFill/>
          <a:ln w="9525">
            <a:noFill/>
            <a:miter lim="800000"/>
            <a:headEnd/>
            <a:tailEnd/>
          </a:ln>
        </p:spPr>
      </p:pic>
      <p:pic>
        <p:nvPicPr>
          <p:cNvPr id="15367" name="Рисунок 10"/>
          <p:cNvPicPr>
            <a:picLocks noChangeAspect="1"/>
          </p:cNvPicPr>
          <p:nvPr/>
        </p:nvPicPr>
        <p:blipFill>
          <a:blip r:embed="rId5"/>
          <a:srcRect/>
          <a:stretch>
            <a:fillRect/>
          </a:stretch>
        </p:blipFill>
        <p:spPr bwMode="auto">
          <a:xfrm>
            <a:off x="10313988" y="-3175"/>
            <a:ext cx="1878012" cy="1881188"/>
          </a:xfrm>
          <a:prstGeom prst="rect">
            <a:avLst/>
          </a:prstGeom>
          <a:noFill/>
          <a:ln w="9525">
            <a:noFill/>
            <a:miter lim="800000"/>
            <a:headEnd/>
            <a:tailEnd/>
          </a:ln>
        </p:spPr>
      </p:pic>
      <p:pic>
        <p:nvPicPr>
          <p:cNvPr id="15368" name="Объект 4" descr="https://avatars.mds.yandex.net/get-pdb/1724502/04a98f03-0410-4ff1-9997-a8416925d765/s1200?webp=false"/>
          <p:cNvPicPr>
            <a:picLocks noGrp="1"/>
          </p:cNvPicPr>
          <p:nvPr>
            <p:ph idx="1"/>
          </p:nvPr>
        </p:nvPicPr>
        <p:blipFill>
          <a:blip r:embed="rId6"/>
          <a:srcRect/>
          <a:stretch>
            <a:fillRect/>
          </a:stretch>
        </p:blipFill>
        <p:spPr>
          <a:xfrm>
            <a:off x="6099175" y="1476375"/>
            <a:ext cx="4752975" cy="4392613"/>
          </a:xfrm>
        </p:spPr>
      </p:pic>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6" name="Облако 5"/>
          <p:cNvSpPr/>
          <p:nvPr/>
        </p:nvSpPr>
        <p:spPr>
          <a:xfrm>
            <a:off x="3949700" y="182563"/>
            <a:ext cx="4289425"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387" name="TextBox 6"/>
          <p:cNvSpPr txBox="1">
            <a:spLocks noChangeArrowheads="1"/>
          </p:cNvSpPr>
          <p:nvPr/>
        </p:nvSpPr>
        <p:spPr bwMode="auto">
          <a:xfrm>
            <a:off x="4279900" y="377825"/>
            <a:ext cx="3638550"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Чёрный ворон</a:t>
            </a:r>
          </a:p>
        </p:txBody>
      </p:sp>
      <p:sp>
        <p:nvSpPr>
          <p:cNvPr id="16388" name="TextBox 7"/>
          <p:cNvSpPr txBox="1">
            <a:spLocks noChangeArrowheads="1"/>
          </p:cNvSpPr>
          <p:nvPr/>
        </p:nvSpPr>
        <p:spPr bwMode="auto">
          <a:xfrm>
            <a:off x="704850" y="2125663"/>
            <a:ext cx="4076700" cy="2554287"/>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Птица с длиной туловища до 65 см. Вольная птица лесных просторов. К жилью человека старается подлетать редко.  Предпочитает старые хвойные леса. Как и деревья этих лесов, он – долгожитель, до 200 лет может прожить. </a:t>
            </a:r>
          </a:p>
        </p:txBody>
      </p:sp>
      <p:pic>
        <p:nvPicPr>
          <p:cNvPr id="2050" name="Picture 2" descr="Черный ворон - не только долгожитель среди птиц, но еще и очень интеллектуальный развитый представитель пернатых"/>
          <p:cNvPicPr>
            <a:picLocks noChangeAspect="1" noChangeArrowheads="1"/>
          </p:cNvPicPr>
          <p:nvPr/>
        </p:nvPicPr>
        <p:blipFill>
          <a:blip r:embed="rId3">
            <a:extLst>
              <a:ext uri="{28A0092B-C50C-407E-A947-70E740481C1C}"/>
            </a:extLst>
          </a:blip>
          <a:srcRect/>
          <a:stretch>
            <a:fillRect/>
          </a:stretch>
        </p:blipFill>
        <p:spPr bwMode="auto">
          <a:xfrm>
            <a:off x="4912487" y="1316736"/>
            <a:ext cx="6916928" cy="5187696"/>
          </a:xfrm>
          <a:prstGeom prst="rect">
            <a:avLst/>
          </a:prstGeom>
          <a:ln>
            <a:noFill/>
          </a:ln>
          <a:effectLst>
            <a:softEdge rad="112500"/>
          </a:effectLst>
          <a:extLst>
            <a:ext uri="{909E8E84-426E-40DD-AFC4-6F175D3DCCD1}"/>
          </a:extLst>
        </p:spPr>
      </p:pic>
      <p:pic>
        <p:nvPicPr>
          <p:cNvPr id="16390" name="Picture 2" descr="http://sunveter.ru/uploads/posts/2013-07/1373213523_babochki28b.gif"/>
          <p:cNvPicPr>
            <a:picLocks noChangeAspect="1" noChangeArrowheads="1" noCrop="1"/>
          </p:cNvPicPr>
          <p:nvPr/>
        </p:nvPicPr>
        <p:blipFill>
          <a:blip r:embed="rId4"/>
          <a:srcRect/>
          <a:stretch>
            <a:fillRect/>
          </a:stretch>
        </p:blipFill>
        <p:spPr bwMode="auto">
          <a:xfrm>
            <a:off x="-19050" y="4206875"/>
            <a:ext cx="2654300" cy="2641600"/>
          </a:xfrm>
          <a:prstGeom prst="rect">
            <a:avLst/>
          </a:prstGeom>
          <a:noFill/>
          <a:ln w="9525">
            <a:noFill/>
            <a:miter lim="800000"/>
            <a:headEnd/>
            <a:tailEnd/>
          </a:ln>
        </p:spPr>
      </p:pic>
      <p:pic>
        <p:nvPicPr>
          <p:cNvPr id="16391" name="Рисунок 8"/>
          <p:cNvPicPr>
            <a:picLocks noChangeAspect="1"/>
          </p:cNvPicPr>
          <p:nvPr/>
        </p:nvPicPr>
        <p:blipFill>
          <a:blip r:embed="rId5"/>
          <a:srcRect/>
          <a:stretch>
            <a:fillRect/>
          </a:stretch>
        </p:blipFill>
        <p:spPr bwMode="auto">
          <a:xfrm>
            <a:off x="-19050" y="-9525"/>
            <a:ext cx="2654300" cy="2149475"/>
          </a:xfrm>
          <a:prstGeom prst="rect">
            <a:avLst/>
          </a:prstGeom>
          <a:noFill/>
          <a:ln w="9525">
            <a:noFill/>
            <a:miter lim="800000"/>
            <a:headEnd/>
            <a:tailEnd/>
          </a:ln>
        </p:spPr>
      </p:pic>
      <p:pic>
        <p:nvPicPr>
          <p:cNvPr id="16392" name="Рисунок 10"/>
          <p:cNvPicPr>
            <a:picLocks noChangeAspect="1"/>
          </p:cNvPicPr>
          <p:nvPr/>
        </p:nvPicPr>
        <p:blipFill>
          <a:blip r:embed="rId6"/>
          <a:srcRect/>
          <a:stretch>
            <a:fillRect/>
          </a:stretch>
        </p:blipFill>
        <p:spPr bwMode="auto">
          <a:xfrm>
            <a:off x="9891713" y="0"/>
            <a:ext cx="2282825" cy="2312988"/>
          </a:xfrm>
          <a:prstGeom prst="rect">
            <a:avLst/>
          </a:prstGeom>
          <a:noFill/>
          <a:ln w="9525">
            <a:noFill/>
            <a:miter lim="800000"/>
            <a:headEnd/>
            <a:tailEnd/>
          </a:ln>
        </p:spPr>
      </p:pic>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6" name="Облако 5"/>
          <p:cNvSpPr/>
          <p:nvPr/>
        </p:nvSpPr>
        <p:spPr>
          <a:xfrm>
            <a:off x="3941763" y="182563"/>
            <a:ext cx="4314825"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411" name="TextBox 6"/>
          <p:cNvSpPr txBox="1">
            <a:spLocks noChangeArrowheads="1"/>
          </p:cNvSpPr>
          <p:nvPr/>
        </p:nvSpPr>
        <p:spPr bwMode="auto">
          <a:xfrm>
            <a:off x="4279900" y="377825"/>
            <a:ext cx="3648075"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Синица большая</a:t>
            </a:r>
          </a:p>
        </p:txBody>
      </p:sp>
      <p:sp>
        <p:nvSpPr>
          <p:cNvPr id="17412" name="TextBox 7"/>
          <p:cNvSpPr txBox="1">
            <a:spLocks noChangeArrowheads="1"/>
          </p:cNvSpPr>
          <p:nvPr/>
        </p:nvSpPr>
        <p:spPr bwMode="auto">
          <a:xfrm>
            <a:off x="685800" y="1844675"/>
            <a:ext cx="4897438" cy="3168650"/>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Длина тела у них 100—180 мм, а масса всего 7—25 г. Синицы питаются исключительно насекомыми. Во всех культурных странах эти птицы охраняются. Наряд самцов более яркий, чем у самок. Передвигается прыжками, очень подвижные и любопытные птицы. Селятся обычно в дуплах деревьев. Зимой они собираются стайками и греют друг друга, экономя при этом свою энергию.</a:t>
            </a:r>
          </a:p>
        </p:txBody>
      </p:sp>
      <p:pic>
        <p:nvPicPr>
          <p:cNvPr id="5122" name="Picture 2" descr="http://pokormimptic.com/wp-content/uploads/2015/03/sinica.jpg"/>
          <p:cNvPicPr>
            <a:picLocks noChangeAspect="1" noChangeArrowheads="1"/>
          </p:cNvPicPr>
          <p:nvPr/>
        </p:nvPicPr>
        <p:blipFill>
          <a:blip r:embed="rId3">
            <a:extLst>
              <a:ext uri="{28A0092B-C50C-407E-A947-70E740481C1C}"/>
            </a:extLst>
          </a:blip>
          <a:srcRect/>
          <a:stretch>
            <a:fillRect/>
          </a:stretch>
        </p:blipFill>
        <p:spPr bwMode="auto">
          <a:xfrm>
            <a:off x="5647569" y="2834641"/>
            <a:ext cx="6119362" cy="3524754"/>
          </a:xfrm>
          <a:prstGeom prst="rect">
            <a:avLst/>
          </a:prstGeom>
          <a:ln>
            <a:noFill/>
          </a:ln>
          <a:effectLst>
            <a:softEdge rad="112500"/>
          </a:effectLst>
          <a:extLst>
            <a:ext uri="{909E8E84-426E-40DD-AFC4-6F175D3DCCD1}"/>
          </a:extLst>
        </p:spPr>
      </p:pic>
      <p:pic>
        <p:nvPicPr>
          <p:cNvPr id="17414" name="Picture 2" descr="http://sunveter.ru/uploads/posts/2013-07/1373213523_babochki28b.gif"/>
          <p:cNvPicPr>
            <a:picLocks noChangeAspect="1" noChangeArrowheads="1" noCrop="1"/>
          </p:cNvPicPr>
          <p:nvPr/>
        </p:nvPicPr>
        <p:blipFill>
          <a:blip r:embed="rId4"/>
          <a:srcRect/>
          <a:stretch>
            <a:fillRect/>
          </a:stretch>
        </p:blipFill>
        <p:spPr bwMode="auto">
          <a:xfrm>
            <a:off x="-19050" y="4206875"/>
            <a:ext cx="2654300" cy="2641600"/>
          </a:xfrm>
          <a:prstGeom prst="rect">
            <a:avLst/>
          </a:prstGeom>
          <a:noFill/>
          <a:ln w="9525">
            <a:noFill/>
            <a:miter lim="800000"/>
            <a:headEnd/>
            <a:tailEnd/>
          </a:ln>
        </p:spPr>
      </p:pic>
      <p:pic>
        <p:nvPicPr>
          <p:cNvPr id="17415" name="Рисунок 9"/>
          <p:cNvPicPr>
            <a:picLocks noChangeAspect="1"/>
          </p:cNvPicPr>
          <p:nvPr/>
        </p:nvPicPr>
        <p:blipFill>
          <a:blip r:embed="rId5"/>
          <a:srcRect/>
          <a:stretch>
            <a:fillRect/>
          </a:stretch>
        </p:blipFill>
        <p:spPr bwMode="auto">
          <a:xfrm>
            <a:off x="0" y="0"/>
            <a:ext cx="1920875" cy="1946275"/>
          </a:xfrm>
          <a:prstGeom prst="rect">
            <a:avLst/>
          </a:prstGeom>
          <a:noFill/>
          <a:ln w="9525">
            <a:noFill/>
            <a:miter lim="800000"/>
            <a:headEnd/>
            <a:tailEnd/>
          </a:ln>
        </p:spPr>
      </p:pic>
      <p:pic>
        <p:nvPicPr>
          <p:cNvPr id="17416" name="Рисунок 10"/>
          <p:cNvPicPr>
            <a:picLocks noChangeAspect="1"/>
          </p:cNvPicPr>
          <p:nvPr/>
        </p:nvPicPr>
        <p:blipFill>
          <a:blip r:embed="rId6"/>
          <a:srcRect/>
          <a:stretch>
            <a:fillRect/>
          </a:stretch>
        </p:blipFill>
        <p:spPr bwMode="auto">
          <a:xfrm>
            <a:off x="10313988" y="-3175"/>
            <a:ext cx="1878012" cy="1881188"/>
          </a:xfrm>
          <a:prstGeom prst="rect">
            <a:avLst/>
          </a:prstGeom>
          <a:noFill/>
          <a:ln w="9525">
            <a:noFill/>
            <a:miter lim="800000"/>
            <a:headEnd/>
            <a:tailEnd/>
          </a:ln>
        </p:spPr>
      </p:pic>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6" name="Облако 5"/>
          <p:cNvSpPr/>
          <p:nvPr/>
        </p:nvSpPr>
        <p:spPr>
          <a:xfrm>
            <a:off x="3913188" y="182563"/>
            <a:ext cx="4335462"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435" name="TextBox 6"/>
          <p:cNvSpPr txBox="1">
            <a:spLocks noChangeArrowheads="1"/>
          </p:cNvSpPr>
          <p:nvPr/>
        </p:nvSpPr>
        <p:spPr bwMode="auto">
          <a:xfrm>
            <a:off x="4287838" y="377825"/>
            <a:ext cx="3630612"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Свиристель</a:t>
            </a:r>
          </a:p>
        </p:txBody>
      </p:sp>
      <p:sp>
        <p:nvSpPr>
          <p:cNvPr id="18436" name="TextBox 7"/>
          <p:cNvSpPr txBox="1">
            <a:spLocks noChangeArrowheads="1"/>
          </p:cNvSpPr>
          <p:nvPr/>
        </p:nvSpPr>
        <p:spPr bwMode="auto">
          <a:xfrm>
            <a:off x="658813" y="1997075"/>
            <a:ext cx="4297362" cy="2863850"/>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Питаются ягодами, мелкими плодами, почками, молодыми побегами и насекомыми. Птицы наловчились хватать комаров, стрекоз, бабочек и мошек на лету и находить личинок. Осенью с этих мест свиристелям приходится улетать не столько от холода, сколько от голода.</a:t>
            </a:r>
            <a:r>
              <a:rPr lang="ru-RU" sz="2000">
                <a:latin typeface="Calibri" pitchFamily="34" charset="0"/>
              </a:rPr>
              <a:t> </a:t>
            </a:r>
            <a:endParaRPr lang="ru-RU" sz="2000">
              <a:latin typeface="Times New Roman" pitchFamily="18" charset="0"/>
              <a:cs typeface="Times New Roman" pitchFamily="18" charset="0"/>
            </a:endParaRPr>
          </a:p>
        </p:txBody>
      </p:sp>
      <p:pic>
        <p:nvPicPr>
          <p:cNvPr id="7172" name="Picture 4" descr="http://animals-wild.ru/uploads/posts/2016-05/1464088325_sviristeli.jpg"/>
          <p:cNvPicPr>
            <a:picLocks noChangeAspect="1" noChangeArrowheads="1"/>
          </p:cNvPicPr>
          <p:nvPr/>
        </p:nvPicPr>
        <p:blipFill>
          <a:blip r:embed="rId3">
            <a:extLst>
              <a:ext uri="{28A0092B-C50C-407E-A947-70E740481C1C}"/>
            </a:extLst>
          </a:blip>
          <a:srcRect/>
          <a:stretch>
            <a:fillRect/>
          </a:stretch>
        </p:blipFill>
        <p:spPr bwMode="auto">
          <a:xfrm>
            <a:off x="5605099" y="1316736"/>
            <a:ext cx="6185073" cy="5181791"/>
          </a:xfrm>
          <a:prstGeom prst="rect">
            <a:avLst/>
          </a:prstGeom>
          <a:ln>
            <a:noFill/>
          </a:ln>
          <a:effectLst>
            <a:softEdge rad="112500"/>
          </a:effectLst>
          <a:extLst>
            <a:ext uri="{909E8E84-426E-40DD-AFC4-6F175D3DCCD1}"/>
          </a:extLst>
        </p:spPr>
      </p:pic>
      <p:pic>
        <p:nvPicPr>
          <p:cNvPr id="18438" name="Рисунок 8"/>
          <p:cNvPicPr>
            <a:picLocks noChangeAspect="1"/>
          </p:cNvPicPr>
          <p:nvPr/>
        </p:nvPicPr>
        <p:blipFill>
          <a:blip r:embed="rId4"/>
          <a:srcRect/>
          <a:stretch>
            <a:fillRect/>
          </a:stretch>
        </p:blipFill>
        <p:spPr bwMode="auto">
          <a:xfrm>
            <a:off x="0" y="0"/>
            <a:ext cx="2282825" cy="2312988"/>
          </a:xfrm>
          <a:prstGeom prst="rect">
            <a:avLst/>
          </a:prstGeom>
          <a:noFill/>
          <a:ln w="9525">
            <a:noFill/>
            <a:miter lim="800000"/>
            <a:headEnd/>
            <a:tailEnd/>
          </a:ln>
        </p:spPr>
      </p:pic>
      <p:pic>
        <p:nvPicPr>
          <p:cNvPr id="18439" name="Рисунок 9"/>
          <p:cNvPicPr>
            <a:picLocks noChangeAspect="1"/>
          </p:cNvPicPr>
          <p:nvPr/>
        </p:nvPicPr>
        <p:blipFill>
          <a:blip r:embed="rId5"/>
          <a:srcRect/>
          <a:stretch>
            <a:fillRect/>
          </a:stretch>
        </p:blipFill>
        <p:spPr bwMode="auto">
          <a:xfrm>
            <a:off x="10313988" y="-3175"/>
            <a:ext cx="1878012" cy="1881188"/>
          </a:xfrm>
          <a:prstGeom prst="rect">
            <a:avLst/>
          </a:prstGeom>
          <a:noFill/>
          <a:ln w="9525">
            <a:noFill/>
            <a:miter lim="800000"/>
            <a:headEnd/>
            <a:tailEnd/>
          </a:ln>
        </p:spPr>
      </p:pic>
      <p:pic>
        <p:nvPicPr>
          <p:cNvPr id="18440" name="Picture 2" descr="http://sunveter.ru/uploads/posts/2013-07/1373213523_babochki28b.gif"/>
          <p:cNvPicPr>
            <a:picLocks noChangeAspect="1" noChangeArrowheads="1" noCrop="1"/>
          </p:cNvPicPr>
          <p:nvPr/>
        </p:nvPicPr>
        <p:blipFill>
          <a:blip r:embed="rId6"/>
          <a:srcRect/>
          <a:stretch>
            <a:fillRect/>
          </a:stretch>
        </p:blipFill>
        <p:spPr bwMode="auto">
          <a:xfrm>
            <a:off x="-19050" y="4435475"/>
            <a:ext cx="2424113" cy="2413000"/>
          </a:xfrm>
          <a:prstGeom prst="rect">
            <a:avLst/>
          </a:prstGeom>
          <a:noFill/>
          <a:ln w="9525">
            <a:noFill/>
            <a:miter lim="800000"/>
            <a:headEnd/>
            <a:tailEnd/>
          </a:ln>
        </p:spPr>
      </p:pic>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6" name="Облако 5"/>
          <p:cNvSpPr/>
          <p:nvPr/>
        </p:nvSpPr>
        <p:spPr>
          <a:xfrm>
            <a:off x="3941763" y="182563"/>
            <a:ext cx="4344987"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459" name="TextBox 6"/>
          <p:cNvSpPr txBox="1">
            <a:spLocks noChangeArrowheads="1"/>
          </p:cNvSpPr>
          <p:nvPr/>
        </p:nvSpPr>
        <p:spPr bwMode="auto">
          <a:xfrm>
            <a:off x="4297363" y="377825"/>
            <a:ext cx="3594100"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Клёст</a:t>
            </a:r>
          </a:p>
        </p:txBody>
      </p:sp>
      <p:sp>
        <p:nvSpPr>
          <p:cNvPr id="19460" name="TextBox 7"/>
          <p:cNvSpPr txBox="1">
            <a:spLocks noChangeArrowheads="1"/>
          </p:cNvSpPr>
          <p:nvPr/>
        </p:nvSpPr>
        <p:spPr bwMode="auto">
          <a:xfrm>
            <a:off x="695325" y="1844675"/>
            <a:ext cx="3602038" cy="3168650"/>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С помощью крепкого перекрещивающегося клюва клест не только ловко вылущивает семена из еловых и сосновых шишек, но и лазает по деревьям, удерживаясь за ветки и кору клювом и используя в качестве опоры короткий вилкообразный хвост.  </a:t>
            </a:r>
          </a:p>
        </p:txBody>
      </p:sp>
      <p:pic>
        <p:nvPicPr>
          <p:cNvPr id="19461" name="Picture 2" descr="http://effects1.ru/Animacija/babochka/6-babochka-600x800.gif"/>
          <p:cNvPicPr>
            <a:picLocks noChangeAspect="1" noChangeArrowheads="1" noCrop="1"/>
          </p:cNvPicPr>
          <p:nvPr/>
        </p:nvPicPr>
        <p:blipFill>
          <a:blip r:embed="rId3"/>
          <a:srcRect/>
          <a:stretch>
            <a:fillRect/>
          </a:stretch>
        </p:blipFill>
        <p:spPr bwMode="auto">
          <a:xfrm>
            <a:off x="0" y="4175125"/>
            <a:ext cx="2011363" cy="2682875"/>
          </a:xfrm>
          <a:prstGeom prst="rect">
            <a:avLst/>
          </a:prstGeom>
          <a:noFill/>
          <a:ln w="9525">
            <a:noFill/>
            <a:miter lim="800000"/>
            <a:headEnd/>
            <a:tailEnd/>
          </a:ln>
        </p:spPr>
      </p:pic>
      <p:pic>
        <p:nvPicPr>
          <p:cNvPr id="19462" name="Рисунок 9"/>
          <p:cNvPicPr>
            <a:picLocks noChangeAspect="1"/>
          </p:cNvPicPr>
          <p:nvPr/>
        </p:nvPicPr>
        <p:blipFill>
          <a:blip r:embed="rId4"/>
          <a:srcRect/>
          <a:stretch>
            <a:fillRect/>
          </a:stretch>
        </p:blipFill>
        <p:spPr bwMode="auto">
          <a:xfrm>
            <a:off x="28575" y="0"/>
            <a:ext cx="2376488" cy="1925638"/>
          </a:xfrm>
          <a:prstGeom prst="rect">
            <a:avLst/>
          </a:prstGeom>
          <a:noFill/>
          <a:ln w="9525">
            <a:noFill/>
            <a:miter lim="800000"/>
            <a:headEnd/>
            <a:tailEnd/>
          </a:ln>
        </p:spPr>
      </p:pic>
      <p:pic>
        <p:nvPicPr>
          <p:cNvPr id="19463" name="Рисунок 10"/>
          <p:cNvPicPr>
            <a:picLocks noChangeAspect="1"/>
          </p:cNvPicPr>
          <p:nvPr/>
        </p:nvPicPr>
        <p:blipFill>
          <a:blip r:embed="rId5"/>
          <a:srcRect/>
          <a:stretch>
            <a:fillRect/>
          </a:stretch>
        </p:blipFill>
        <p:spPr bwMode="auto">
          <a:xfrm>
            <a:off x="9891713" y="0"/>
            <a:ext cx="2282825" cy="2312988"/>
          </a:xfrm>
          <a:prstGeom prst="rect">
            <a:avLst/>
          </a:prstGeom>
          <a:noFill/>
          <a:ln w="9525">
            <a:noFill/>
            <a:miter lim="800000"/>
            <a:headEnd/>
            <a:tailEnd/>
          </a:ln>
        </p:spPr>
      </p:pic>
      <p:pic>
        <p:nvPicPr>
          <p:cNvPr id="19464" name="Объект 4" descr="https://avatars.mds.yandex.net/get-pdb/1756889/661bc927-c027-4673-b107-83342692e600/s1200"/>
          <p:cNvPicPr>
            <a:picLocks/>
          </p:cNvPicPr>
          <p:nvPr/>
        </p:nvPicPr>
        <p:blipFill>
          <a:blip r:embed="rId6"/>
          <a:srcRect/>
          <a:stretch>
            <a:fillRect/>
          </a:stretch>
        </p:blipFill>
        <p:spPr bwMode="auto">
          <a:xfrm>
            <a:off x="5162550" y="1614488"/>
            <a:ext cx="5238750" cy="4167187"/>
          </a:xfrm>
          <a:prstGeom prst="rect">
            <a:avLst/>
          </a:prstGeom>
          <a:noFill/>
          <a:ln w="9525">
            <a:noFill/>
            <a:miter lim="800000"/>
            <a:headEnd/>
            <a:tailEnd/>
          </a:ln>
        </p:spPr>
      </p:pic>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6" name="Облако 5"/>
          <p:cNvSpPr/>
          <p:nvPr/>
        </p:nvSpPr>
        <p:spPr>
          <a:xfrm>
            <a:off x="3932238" y="182563"/>
            <a:ext cx="4324350"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483" name="TextBox 6"/>
          <p:cNvSpPr txBox="1">
            <a:spLocks noChangeArrowheads="1"/>
          </p:cNvSpPr>
          <p:nvPr/>
        </p:nvSpPr>
        <p:spPr bwMode="auto">
          <a:xfrm>
            <a:off x="4297363" y="377825"/>
            <a:ext cx="3584575"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Глухарь</a:t>
            </a:r>
          </a:p>
        </p:txBody>
      </p:sp>
      <p:sp>
        <p:nvSpPr>
          <p:cNvPr id="20484" name="TextBox 7"/>
          <p:cNvSpPr txBox="1">
            <a:spLocks noChangeArrowheads="1"/>
          </p:cNvSpPr>
          <p:nvPr/>
        </p:nvSpPr>
        <p:spPr bwMode="auto">
          <a:xfrm>
            <a:off x="649288" y="1382713"/>
            <a:ext cx="4360862" cy="4092575"/>
          </a:xfrm>
          <a:prstGeom prst="rect">
            <a:avLst/>
          </a:prstGeom>
          <a:noFill/>
          <a:ln w="9525">
            <a:noFill/>
            <a:miter lim="800000"/>
            <a:headEnd/>
            <a:tailEnd/>
          </a:ln>
        </p:spPr>
        <p:txBody>
          <a:bodyPr>
            <a:spAutoFit/>
          </a:bodyPr>
          <a:lstStyle/>
          <a:p>
            <a:pPr algn="ctr"/>
            <a:r>
              <a:rPr lang="ru-RU" sz="2000">
                <a:latin typeface="Calibri" pitchFamily="34" charset="0"/>
              </a:rPr>
              <a:t>Длина тела самцов глухаря достигает 1,1 м, а масса может составлять до 6,5 кг. </a:t>
            </a:r>
            <a:r>
              <a:rPr lang="ru-RU" sz="2000">
                <a:latin typeface="Times New Roman" pitchFamily="18" charset="0"/>
                <a:cs typeface="Times New Roman" pitchFamily="18" charset="0"/>
              </a:rPr>
              <a:t> </a:t>
            </a:r>
            <a:r>
              <a:rPr lang="ru-RU" sz="2000">
                <a:latin typeface="Calibri" pitchFamily="34" charset="0"/>
              </a:rPr>
              <a:t>Ведут оседлый и одиночный образ жизни. Только к зиме собираются в небольшие группы и могут кочевать на небольшие расстояния.</a:t>
            </a:r>
            <a:r>
              <a:rPr lang="ru-RU" sz="2000">
                <a:latin typeface="Times New Roman" pitchFamily="18" charset="0"/>
                <a:cs typeface="Times New Roman" pitchFamily="18" charset="0"/>
              </a:rPr>
              <a:t> </a:t>
            </a:r>
            <a:r>
              <a:rPr lang="ru-RU" sz="2000">
                <a:latin typeface="Calibri" pitchFamily="34" charset="0"/>
              </a:rPr>
              <a:t>Питаются  разнообразно: насекомыми и семенами, почками и ягодами, травой и побегами, листьями. Зимой основной едой для них является хвоя. А когда наступают лютые морозы, то он без раздумий ныряет в снег и зарывается в нем.</a:t>
            </a:r>
            <a:endParaRPr lang="ru-RU" sz="2000">
              <a:latin typeface="Times New Roman" pitchFamily="18" charset="0"/>
              <a:cs typeface="Times New Roman" pitchFamily="18" charset="0"/>
            </a:endParaRPr>
          </a:p>
        </p:txBody>
      </p:sp>
      <p:pic>
        <p:nvPicPr>
          <p:cNvPr id="20485" name="Picture 2" descr="http://sunveter.ru/uploads/posts/2013-07/1373213523_babochki28b.gif"/>
          <p:cNvPicPr>
            <a:picLocks noChangeAspect="1" noChangeArrowheads="1" noCrop="1"/>
          </p:cNvPicPr>
          <p:nvPr/>
        </p:nvPicPr>
        <p:blipFill>
          <a:blip r:embed="rId3"/>
          <a:srcRect/>
          <a:stretch>
            <a:fillRect/>
          </a:stretch>
        </p:blipFill>
        <p:spPr bwMode="auto">
          <a:xfrm>
            <a:off x="-19050" y="5175250"/>
            <a:ext cx="1681163" cy="1673225"/>
          </a:xfrm>
          <a:prstGeom prst="rect">
            <a:avLst/>
          </a:prstGeom>
          <a:noFill/>
          <a:ln w="9525">
            <a:noFill/>
            <a:miter lim="800000"/>
            <a:headEnd/>
            <a:tailEnd/>
          </a:ln>
        </p:spPr>
      </p:pic>
      <p:pic>
        <p:nvPicPr>
          <p:cNvPr id="20486" name="Рисунок 9"/>
          <p:cNvPicPr>
            <a:picLocks noChangeAspect="1"/>
          </p:cNvPicPr>
          <p:nvPr/>
        </p:nvPicPr>
        <p:blipFill>
          <a:blip r:embed="rId4"/>
          <a:srcRect/>
          <a:stretch>
            <a:fillRect/>
          </a:stretch>
        </p:blipFill>
        <p:spPr bwMode="auto">
          <a:xfrm>
            <a:off x="28575" y="0"/>
            <a:ext cx="1955800" cy="1584325"/>
          </a:xfrm>
          <a:prstGeom prst="rect">
            <a:avLst/>
          </a:prstGeom>
          <a:noFill/>
          <a:ln w="9525">
            <a:noFill/>
            <a:miter lim="800000"/>
            <a:headEnd/>
            <a:tailEnd/>
          </a:ln>
        </p:spPr>
      </p:pic>
      <p:pic>
        <p:nvPicPr>
          <p:cNvPr id="20487" name="Рисунок 11"/>
          <p:cNvPicPr>
            <a:picLocks noChangeAspect="1"/>
          </p:cNvPicPr>
          <p:nvPr/>
        </p:nvPicPr>
        <p:blipFill>
          <a:blip r:embed="rId5"/>
          <a:srcRect/>
          <a:stretch>
            <a:fillRect/>
          </a:stretch>
        </p:blipFill>
        <p:spPr bwMode="auto">
          <a:xfrm>
            <a:off x="9891713" y="0"/>
            <a:ext cx="2282825" cy="2312988"/>
          </a:xfrm>
          <a:prstGeom prst="rect">
            <a:avLst/>
          </a:prstGeom>
          <a:noFill/>
          <a:ln w="9525">
            <a:noFill/>
            <a:miter lim="800000"/>
            <a:headEnd/>
            <a:tailEnd/>
          </a:ln>
        </p:spPr>
      </p:pic>
      <p:pic>
        <p:nvPicPr>
          <p:cNvPr id="20488" name="Объект 4" descr="https://avatars.mds.yandex.net/get-pdb/1016500/b747aaf0-1964-47b0-8646-7ba1ce2a6f6a/s1200?webp=false"/>
          <p:cNvPicPr>
            <a:picLocks noGrp="1"/>
          </p:cNvPicPr>
          <p:nvPr>
            <p:ph idx="1"/>
          </p:nvPr>
        </p:nvPicPr>
        <p:blipFill>
          <a:blip r:embed="rId6"/>
          <a:srcRect/>
          <a:stretch>
            <a:fillRect/>
          </a:stretch>
        </p:blipFill>
        <p:spPr>
          <a:xfrm>
            <a:off x="5932488" y="1382713"/>
            <a:ext cx="5110162" cy="4371975"/>
          </a:xfrm>
        </p:spPr>
      </p:pic>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http://bestwallpapers.net.ru/private/img/flowers/flowers_03.04.2009_bw_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8" name="Облако 7"/>
          <p:cNvSpPr/>
          <p:nvPr/>
        </p:nvSpPr>
        <p:spPr>
          <a:xfrm>
            <a:off x="3941763" y="182563"/>
            <a:ext cx="4324350" cy="9144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507" name="TextBox 8"/>
          <p:cNvSpPr txBox="1">
            <a:spLocks noChangeArrowheads="1"/>
          </p:cNvSpPr>
          <p:nvPr/>
        </p:nvSpPr>
        <p:spPr bwMode="auto">
          <a:xfrm>
            <a:off x="4297363" y="377825"/>
            <a:ext cx="3630612" cy="523875"/>
          </a:xfrm>
          <a:prstGeom prst="rect">
            <a:avLst/>
          </a:prstGeom>
          <a:noFill/>
          <a:ln w="9525">
            <a:noFill/>
            <a:miter lim="800000"/>
            <a:headEnd/>
            <a:tailEnd/>
          </a:ln>
        </p:spPr>
        <p:txBody>
          <a:bodyPr>
            <a:spAutoFit/>
          </a:bodyPr>
          <a:lstStyle/>
          <a:p>
            <a:pPr algn="ctr"/>
            <a:r>
              <a:rPr lang="ru-RU" sz="2800" b="1">
                <a:latin typeface="Times New Roman" pitchFamily="18" charset="0"/>
                <a:cs typeface="Times New Roman" pitchFamily="18" charset="0"/>
              </a:rPr>
              <a:t>Орлан-белохвост</a:t>
            </a:r>
          </a:p>
        </p:txBody>
      </p:sp>
      <p:sp>
        <p:nvSpPr>
          <p:cNvPr id="21508" name="TextBox 9"/>
          <p:cNvSpPr txBox="1">
            <a:spLocks noChangeArrowheads="1"/>
          </p:cNvSpPr>
          <p:nvPr/>
        </p:nvSpPr>
        <p:spPr bwMode="auto">
          <a:xfrm>
            <a:off x="500063" y="2125663"/>
            <a:ext cx="3797300" cy="3170237"/>
          </a:xfrm>
          <a:prstGeom prst="rect">
            <a:avLst/>
          </a:prstGeom>
          <a:noFill/>
          <a:ln w="9525">
            <a:noFill/>
            <a:miter lim="800000"/>
            <a:headEnd/>
            <a:tailEnd/>
          </a:ln>
        </p:spPr>
        <p:txBody>
          <a:bodyPr>
            <a:spAutoFit/>
          </a:bodyPr>
          <a:lstStyle/>
          <a:p>
            <a:pPr algn="ctr"/>
            <a:r>
              <a:rPr lang="ru-RU" sz="2000">
                <a:latin typeface="Times New Roman" pitchFamily="18" charset="0"/>
                <a:cs typeface="Times New Roman" pitchFamily="18" charset="0"/>
              </a:rPr>
              <a:t>Длина тела которой может достигать метра, а вес — от трех до семи килограммов. Хищник летает над водоплавающими, в результате чего те ныряют под воду в попытке избежать цепких когтей. Но когда запас воздуха подходит к концу, добыча выныривает, и тут уж хищник не промахнется.  </a:t>
            </a:r>
          </a:p>
        </p:txBody>
      </p:sp>
      <p:pic>
        <p:nvPicPr>
          <p:cNvPr id="21509" name="Picture 2" descr="http://img-fotki.yandex.ru/get/9113/64562208.918/0_e211b_401bd5b5_L.gif"/>
          <p:cNvPicPr>
            <a:picLocks noChangeAspect="1" noChangeArrowheads="1" noCrop="1"/>
          </p:cNvPicPr>
          <p:nvPr/>
        </p:nvPicPr>
        <p:blipFill>
          <a:blip r:embed="rId3"/>
          <a:srcRect/>
          <a:stretch>
            <a:fillRect/>
          </a:stretch>
        </p:blipFill>
        <p:spPr bwMode="auto">
          <a:xfrm>
            <a:off x="0" y="4552950"/>
            <a:ext cx="2305050" cy="2305050"/>
          </a:xfrm>
          <a:prstGeom prst="rect">
            <a:avLst/>
          </a:prstGeom>
          <a:noFill/>
          <a:ln w="9525">
            <a:noFill/>
            <a:miter lim="800000"/>
            <a:headEnd/>
            <a:tailEnd/>
          </a:ln>
        </p:spPr>
      </p:pic>
      <p:pic>
        <p:nvPicPr>
          <p:cNvPr id="21510" name="Рисунок 11"/>
          <p:cNvPicPr>
            <a:picLocks noChangeAspect="1"/>
          </p:cNvPicPr>
          <p:nvPr/>
        </p:nvPicPr>
        <p:blipFill>
          <a:blip r:embed="rId4"/>
          <a:srcRect/>
          <a:stretch>
            <a:fillRect/>
          </a:stretch>
        </p:blipFill>
        <p:spPr bwMode="auto">
          <a:xfrm>
            <a:off x="0" y="0"/>
            <a:ext cx="2282825" cy="2312988"/>
          </a:xfrm>
          <a:prstGeom prst="rect">
            <a:avLst/>
          </a:prstGeom>
          <a:noFill/>
          <a:ln w="9525">
            <a:noFill/>
            <a:miter lim="800000"/>
            <a:headEnd/>
            <a:tailEnd/>
          </a:ln>
        </p:spPr>
      </p:pic>
      <p:pic>
        <p:nvPicPr>
          <p:cNvPr id="21511" name="Рисунок 13"/>
          <p:cNvPicPr>
            <a:picLocks noChangeAspect="1"/>
          </p:cNvPicPr>
          <p:nvPr/>
        </p:nvPicPr>
        <p:blipFill>
          <a:blip r:embed="rId5"/>
          <a:srcRect/>
          <a:stretch>
            <a:fillRect/>
          </a:stretch>
        </p:blipFill>
        <p:spPr bwMode="auto">
          <a:xfrm>
            <a:off x="10313988" y="-3175"/>
            <a:ext cx="1878012" cy="1881188"/>
          </a:xfrm>
          <a:prstGeom prst="rect">
            <a:avLst/>
          </a:prstGeom>
          <a:noFill/>
          <a:ln w="9525">
            <a:noFill/>
            <a:miter lim="800000"/>
            <a:headEnd/>
            <a:tailEnd/>
          </a:ln>
        </p:spPr>
      </p:pic>
      <p:pic>
        <p:nvPicPr>
          <p:cNvPr id="21512" name="Объект 4" descr="https://avatars.mds.yandex.net/get-pdb/1732919/99b5c16e-4d05-4684-87c6-18725a32307e/s1200?webp=false"/>
          <p:cNvPicPr>
            <a:picLocks noGrp="1"/>
          </p:cNvPicPr>
          <p:nvPr>
            <p:ph idx="1"/>
          </p:nvPr>
        </p:nvPicPr>
        <p:blipFill>
          <a:blip r:embed="rId6"/>
          <a:srcRect/>
          <a:stretch>
            <a:fillRect/>
          </a:stretch>
        </p:blipFill>
        <p:spPr>
          <a:xfrm>
            <a:off x="5457825" y="1943100"/>
            <a:ext cx="5573713" cy="4240213"/>
          </a:xfrm>
        </p:spPr>
      </p:pic>
    </p:spTree>
  </p:cSld>
  <p:clrMapOvr>
    <a:masterClrMapping/>
  </p:clrMapOvr>
  <p:transition spd="slow">
    <p:fade/>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363</TotalTime>
  <Words>601</Words>
  <Application>Microsoft Office PowerPoint</Application>
  <PresentationFormat>Произвольный</PresentationFormat>
  <Paragraphs>31</Paragraphs>
  <Slides>15</Slides>
  <Notes>1</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1</vt:i4>
      </vt:variant>
      <vt:variant>
        <vt:lpstr>Заголовки слайдов</vt:lpstr>
      </vt:variant>
      <vt:variant>
        <vt:i4>15</vt:i4>
      </vt:variant>
    </vt:vector>
  </HeadingPairs>
  <TitlesOfParts>
    <vt:vector size="20" baseType="lpstr">
      <vt:lpstr>Calibri</vt:lpstr>
      <vt:lpstr>Arial</vt:lpstr>
      <vt:lpstr>Calibri Light</vt:lpstr>
      <vt:lpstr>Times New Roman</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Company>CtrlSoft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Оля</cp:lastModifiedBy>
  <cp:revision>49</cp:revision>
  <dcterms:created xsi:type="dcterms:W3CDTF">2016-05-12T13:42:54Z</dcterms:created>
  <dcterms:modified xsi:type="dcterms:W3CDTF">2022-02-22T04:14:30Z</dcterms:modified>
</cp:coreProperties>
</file>