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61" r:id="rId3"/>
    <p:sldId id="265" r:id="rId4"/>
    <p:sldId id="257" r:id="rId5"/>
    <p:sldId id="258" r:id="rId6"/>
    <p:sldId id="259" r:id="rId7"/>
    <p:sldId id="268" r:id="rId8"/>
    <p:sldId id="260" r:id="rId9"/>
    <p:sldId id="262" r:id="rId10"/>
    <p:sldId id="266" r:id="rId11"/>
    <p:sldId id="267" r:id="rId12"/>
    <p:sldId id="263" r:id="rId13"/>
    <p:sldId id="264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ользователь Windows" initials="ПW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8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EDC70A-F854-45C3-B692-5DA810CD8A23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51528-C71A-46AF-ACDE-29CBA8B86D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8371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51528-C71A-46AF-ACDE-29CBA8B86D2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9608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798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970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828386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338357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2307788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8352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23349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9437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8999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25108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0801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0504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7864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21532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8589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9364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E6030-A86A-49BE-ACEA-B822C70985EC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1B714E5-4BC1-4711-854B-F873E8988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0182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23292" y="1383323"/>
            <a:ext cx="10316308" cy="3723249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8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ВИНОВЕН - ОТВЕЧАЙ</a:t>
            </a:r>
            <a:endParaRPr lang="ru-RU" sz="8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924800" y="1"/>
            <a:ext cx="4267200" cy="30948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BD04947_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894101">
            <a:off x="1000119" y="5080366"/>
            <a:ext cx="1896527" cy="15962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4550662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user\Desktop\шко-ьник-умает-и-по-учает-и-ея-4476061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99471" y="85386"/>
            <a:ext cx="8567224" cy="3466705"/>
          </a:xfrm>
          <a:prstGeom prst="rect">
            <a:avLst/>
          </a:prstGeom>
          <a:noFill/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363369" y="3123028"/>
          <a:ext cx="9537898" cy="2419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8949"/>
                <a:gridCol w="4768949"/>
              </a:tblGrid>
              <a:tr h="1144426">
                <a:tc>
                  <a:txBody>
                    <a:bodyPr/>
                    <a:lstStyle/>
                    <a:p>
                      <a:pPr algn="ctr"/>
                      <a:endParaRPr lang="ru-RU" sz="3200" dirty="0" smtClean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ПРЕСТУПЛЕНИЕ</a:t>
                      </a:r>
                      <a:endParaRPr lang="ru-RU" sz="32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 smtClean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ПРОСТУПОК</a:t>
                      </a:r>
                      <a:endParaRPr lang="ru-RU" sz="32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75217"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3,</a:t>
                      </a:r>
                      <a:r>
                        <a:rPr lang="ru-RU" sz="3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5, 7, 9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1, 2, 4, 6, 8, 10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Критерии оценивания</a:t>
            </a:r>
            <a:endParaRPr lang="ru-RU" b="1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33711" y="1786597"/>
            <a:ext cx="9312811" cy="4124625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16 – 14 баллов – «5»</a:t>
            </a:r>
          </a:p>
          <a:p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13 – 11 баллов – «4»</a:t>
            </a:r>
          </a:p>
          <a:p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10 – 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баллов – «3»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14" descr="209.gif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26215" y="1895589"/>
            <a:ext cx="4665785" cy="4962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90033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Рефлексия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1348" y="900332"/>
            <a:ext cx="8215532" cy="577009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4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Облако </a:t>
            </a:r>
            <a:r>
              <a:rPr lang="ru-RU" sz="4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«тегов», которые необходимо дополнить. </a:t>
            </a:r>
          </a:p>
          <a:p>
            <a:pPr lvl="1"/>
            <a:r>
              <a:rPr lang="ru-RU" sz="4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я узнал...</a:t>
            </a:r>
          </a:p>
          <a:p>
            <a:pPr lvl="1"/>
            <a:r>
              <a:rPr lang="ru-RU" sz="4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трудно…</a:t>
            </a:r>
          </a:p>
          <a:p>
            <a:pPr lvl="1"/>
            <a:r>
              <a:rPr lang="ru-RU" sz="4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понял, что…</a:t>
            </a:r>
          </a:p>
          <a:p>
            <a:pPr lvl="1"/>
            <a:r>
              <a:rPr lang="ru-RU" sz="4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научился…</a:t>
            </a:r>
          </a:p>
          <a:p>
            <a:pPr lvl="1"/>
            <a:r>
              <a:rPr lang="ru-RU" sz="4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смог…</a:t>
            </a:r>
          </a:p>
          <a:p>
            <a:pPr lvl="1"/>
            <a:r>
              <a:rPr lang="ru-RU" sz="4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интересно узнать, что…</a:t>
            </a:r>
          </a:p>
          <a:p>
            <a:pPr lvl="1"/>
            <a:r>
              <a:rPr lang="ru-RU" sz="4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 удивило…</a:t>
            </a:r>
          </a:p>
          <a:p>
            <a:pPr lvl="1"/>
            <a:r>
              <a:rPr lang="ru-RU" sz="4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захотелось… и т.д.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3" name="Picture 3" descr="H:\УРОК С ИНКЛЮЗ\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34062" y="3432517"/>
            <a:ext cx="4257938" cy="3425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1572948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633046"/>
            <a:ext cx="8915400" cy="493776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  <a:p>
            <a:pPr algn="ctr">
              <a:buNone/>
            </a:pPr>
            <a:endParaRPr lang="en-US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§6, вопросы. 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Записи в тетради.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Продумайте ответы на вопросы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Написать ответное письмо Миши С., отбывающему наказание в воспитательно –трудовой колонии.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BD04947_.WM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894101">
            <a:off x="591181" y="4645698"/>
            <a:ext cx="2331928" cy="19627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95944661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3216370"/>
          </a:xfrm>
        </p:spPr>
        <p:txBody>
          <a:bodyPr/>
          <a:lstStyle/>
          <a:p>
            <a:pPr algn="ctr"/>
            <a:r>
              <a:rPr lang="ru-RU" b="1" dirty="0" smtClean="0">
                <a:latin typeface="Arial Black" pitchFamily="34" charset="0"/>
              </a:rPr>
              <a:t/>
            </a:r>
            <a:br>
              <a:rPr lang="ru-RU" b="1" dirty="0" smtClean="0">
                <a:latin typeface="Arial Black" pitchFamily="34" charset="0"/>
              </a:rPr>
            </a:br>
            <a:r>
              <a:rPr lang="ru-RU" b="1" dirty="0" smtClean="0">
                <a:latin typeface="Arial Black" pitchFamily="34" charset="0"/>
              </a:rPr>
              <a:t/>
            </a:r>
            <a:br>
              <a:rPr lang="ru-RU" b="1" dirty="0" smtClean="0">
                <a:latin typeface="Arial Black" pitchFamily="34" charset="0"/>
              </a:rPr>
            </a:br>
            <a:r>
              <a:rPr lang="ru-RU" b="1" dirty="0" smtClean="0">
                <a:latin typeface="Arial Black" pitchFamily="34" charset="0"/>
              </a:rPr>
              <a:t/>
            </a:r>
            <a:br>
              <a:rPr lang="ru-RU" b="1" dirty="0" smtClean="0">
                <a:latin typeface="Arial Black" pitchFamily="34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Arial Black" pitchFamily="34" charset="0"/>
              </a:rPr>
              <a:t>Спасибо за работу!</a:t>
            </a:r>
            <a:endParaRPr lang="ru-RU" sz="6000" b="1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deviantnoe-povedenie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"/>
            <a:ext cx="2376877" cy="2475914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7619" y="323556"/>
            <a:ext cx="11024382" cy="65344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	В школе десятиклассник позвал семиклассника в туалет и сказал, чтобы завтра он принес пачку сигарет.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	Вера Иванова заплатила налог за земельный участок.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	Водитель такси остановился на красный сигнал светофора.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	Парень нацарапал на крыле чужого автомобиля какой-то рисунок.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	Гражданка Р. Похитила у пассажира кошелек с деньгами.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	Пассажир оплатил проезд в общественном транспорте.</a:t>
            </a:r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616590" y="365761"/>
          <a:ext cx="9355016" cy="15312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7508"/>
                <a:gridCol w="4677508"/>
              </a:tblGrid>
              <a:tr h="101267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Законопослушное поведение</a:t>
                      </a:r>
                      <a:endParaRPr lang="ru-RU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Противозаконное поведение</a:t>
                      </a:r>
                      <a:endParaRPr lang="ru-RU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44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4714685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33377" y="168812"/>
          <a:ext cx="10367890" cy="6485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3945"/>
                <a:gridCol w="5183945"/>
              </a:tblGrid>
              <a:tr h="1606211"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Законопослушное поведение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Противозаконное поведение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78995">
                <a:tc>
                  <a:txBody>
                    <a:bodyPr/>
                    <a:lstStyle/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2) </a:t>
                      </a: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Вера Иванова заплатила налог за земельный участок.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2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Водитель такси остановился на красный сигнал светофора.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en-US" sz="2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Пассажир оплатил проезд в общественном транспорте.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школе десятиклассник позвал семиклассника в туалет и сказал, чтобы завтра он принес пачку сигарет.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</a:t>
                      </a:r>
                      <a:r>
                        <a:rPr lang="en-US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Парень нацарапал на крыле чужого автомобиля какой-то рисунок.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en-US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Гражданка Р. Похитила у пассажира кошелек с деньгами.</a:t>
                      </a:r>
                    </a:p>
                    <a:p>
                      <a:pPr algn="just"/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 descr="BD04947_.WM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894101">
            <a:off x="1371839" y="4927211"/>
            <a:ext cx="2030117" cy="1708701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D04947_.WM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894101">
            <a:off x="10359535" y="318882"/>
            <a:ext cx="1598560" cy="134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1" y="337626"/>
            <a:ext cx="9622302" cy="900332"/>
          </a:xfrm>
        </p:spPr>
        <p:txBody>
          <a:bodyPr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ЗАКОНОПОСЛУШНОЕ ПОВЕДЕНИЕ 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50498" y="1266092"/>
            <a:ext cx="10663312" cy="559190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2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Законопослушное поведение </a:t>
            </a:r>
            <a:r>
              <a:rPr lang="en-US" sz="32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endParaRPr lang="en-US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требованиям закона,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общества.</a:t>
            </a:r>
          </a:p>
          <a:p>
            <a:pPr marL="0" indent="0" algn="just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Признаки: </a:t>
            </a:r>
          </a:p>
          <a:p>
            <a:pPr algn="just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граниченно  установленными правовыми нормами;</a:t>
            </a:r>
          </a:p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активная, осознанная, добровольная и полезная для общества деятельность;</a:t>
            </a:r>
          </a:p>
          <a:p>
            <a:pPr algn="just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естное выполнение своих обязанностей;</a:t>
            </a:r>
          </a:p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должно быть распространено среди большинства населения.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94513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450166"/>
            <a:ext cx="10170941" cy="970671"/>
          </a:xfrm>
        </p:spPr>
        <p:txBody>
          <a:bodyPr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ПРОТИВОЗАКОННОЕ ПОВЕДЕНИЕ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1175" y="1505243"/>
            <a:ext cx="10501534" cy="495417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Противозаконное</a:t>
            </a:r>
            <a:r>
              <a:rPr lang="ru-RU" sz="32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 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такое поведение, которое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запрещено законом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причиняет вред людям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всему обществу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Признаки: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апрещено законом;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овершено против жизни и здоровья;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редит людям, всему обществу;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иновность.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C:\Users\user\Desktop\pv_5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412481" y="3412098"/>
            <a:ext cx="3779518" cy="3445901"/>
          </a:xfrm>
          <a:prstGeom prst="rect">
            <a:avLst/>
          </a:prstGeom>
          <a:noFill/>
        </p:spPr>
      </p:pic>
      <p:pic>
        <p:nvPicPr>
          <p:cNvPr id="8" name="Рисунок 7" descr="BD04947_.WM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894101">
            <a:off x="263774" y="171789"/>
            <a:ext cx="1802675" cy="15172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2664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4677" y="269631"/>
            <a:ext cx="9839935" cy="2121877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Законопослушные люди составляют большую часть нашего общества – люди хотят жить в обстановке, где царят порядок и справедливость.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130062" y="1905000"/>
            <a:ext cx="7219940" cy="460716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839755802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3711" y="624110"/>
            <a:ext cx="8820443" cy="128089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Arial Black" pitchFamily="34" charset="0"/>
                <a:cs typeface="Aharoni" pitchFamily="2" charset="-79"/>
              </a:rPr>
              <a:t>ЗНАТЬ ЗАКОН С МОЛОДУ</a:t>
            </a:r>
            <a:endParaRPr lang="ru-RU" sz="4400" dirty="0"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https://ds04.infourok.ru/uploads/ex/0560/00060c57-2aa4330e/img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4717" y="1486328"/>
            <a:ext cx="7724188" cy="5371672"/>
          </a:xfrm>
          <a:prstGeom prst="rect">
            <a:avLst/>
          </a:prstGeom>
          <a:noFill/>
        </p:spPr>
      </p:pic>
      <p:pic>
        <p:nvPicPr>
          <p:cNvPr id="1026" name="Picture 2" descr="http://park72.ru/wp-content/uploads/2016/03/DSC_0001-1-e14569848751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43961" cy="18147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8831" y="0"/>
            <a:ext cx="10703169" cy="6858001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правонарушений</a:t>
            </a:r>
          </a:p>
          <a:p>
            <a:pPr marL="0" indent="0" algn="ctr">
              <a:buNone/>
            </a:pP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64878749"/>
              </p:ext>
            </p:extLst>
          </p:nvPr>
        </p:nvGraphicFramePr>
        <p:xfrm>
          <a:off x="1519312" y="604910"/>
          <a:ext cx="10543736" cy="59816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71848"/>
                <a:gridCol w="3585944"/>
                <a:gridCol w="3585944"/>
              </a:tblGrid>
              <a:tr h="2173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ПРАВОНАРУШЕНИЕ</a:t>
                      </a:r>
                      <a:endParaRPr lang="ru-RU" sz="20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ПРЕСТУПЛЕНИЯ</a:t>
                      </a:r>
                      <a:endParaRPr lang="ru-RU" sz="20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ПРОСТУПОК</a:t>
                      </a:r>
                      <a:endParaRPr lang="ru-RU" sz="20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624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Против здоровья и жизни человека, против чести и достоинства, против прав и свобод граждан, против собственности, общественной безопасности и порядка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Мелкое хулиганство, нарушение правил ПДД, пожарной безопасности, экологических правил, причинение вреда чужому имуществу, нарушение дисциплины по месту работы и учебы.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99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каких законах содержится перечень нарушений и виды наказаний?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Уголовный кодекс РФ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Административный кодекс РФ, Гражданский кодекс РФ, Трудовой кодекс РФ.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0192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Наказания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Исправительно-трудовые работы, лишение свободы.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Предупреждение, штраф, лишение специальных прав, возмещение причиненного ущерба, замечание, объявление выговора, увольнение, исключение.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4781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887728154"/>
              </p:ext>
            </p:extLst>
          </p:nvPr>
        </p:nvGraphicFramePr>
        <p:xfrm>
          <a:off x="2332892" y="562709"/>
          <a:ext cx="9577753" cy="13645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88391"/>
                <a:gridCol w="4789362"/>
              </a:tblGrid>
              <a:tr h="6821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ПРЕСТУПЛЕНИЕ</a:t>
                      </a:r>
                      <a:endParaRPr lang="ru-RU" sz="24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ПРОСТУПОК</a:t>
                      </a:r>
                      <a:endParaRPr lang="ru-RU" sz="24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23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856935" y="590844"/>
            <a:ext cx="10058401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1) Мелкое хулиганство, 2) оскорбление, 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3) терроризм, 4) нарушение правил дорожного движения, 5) убийство, 6) нарушение Устава школы, 7) побои, 8) нецензурная брань в общественных местах, 9) кража, 10) безбилетный проезд в общественном транспорте.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BD04947_.WM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894101">
            <a:off x="10119086" y="5144075"/>
            <a:ext cx="1808315" cy="15220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7054393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640</TotalTime>
  <Words>445</Words>
  <Application>Microsoft Office PowerPoint</Application>
  <PresentationFormat>Произвольный</PresentationFormat>
  <Paragraphs>93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Легкий дым</vt:lpstr>
      <vt:lpstr>ВИНОВЕН - ОТВЕЧАЙ</vt:lpstr>
      <vt:lpstr>Слайд 2</vt:lpstr>
      <vt:lpstr>Слайд 3</vt:lpstr>
      <vt:lpstr>ЗАКОНОПОСЛУШНОЕ ПОВЕДЕНИЕ </vt:lpstr>
      <vt:lpstr>ПРОТИВОЗАКОННОЕ ПОВЕДЕНИЕ</vt:lpstr>
      <vt:lpstr>Законопослушные люди составляют большую часть нашего общества – люди хотят жить в обстановке, где царят порядок и справедливость.</vt:lpstr>
      <vt:lpstr>ЗНАТЬ ЗАКОН С МОЛОДУ</vt:lpstr>
      <vt:lpstr>Слайд 8</vt:lpstr>
      <vt:lpstr>Слайд 9</vt:lpstr>
      <vt:lpstr>Слайд 10</vt:lpstr>
      <vt:lpstr>Критерии оценивания</vt:lpstr>
      <vt:lpstr>Рефлексия </vt:lpstr>
      <vt:lpstr>Слайд 13</vt:lpstr>
      <vt:lpstr>   Спасибо за работу!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ВИНОВЕН - ОТВЕЧАЙ</dc:title>
  <dc:creator>26 кабинет</dc:creator>
  <cp:lastModifiedBy>Пользователь Windows</cp:lastModifiedBy>
  <cp:revision>27</cp:revision>
  <dcterms:created xsi:type="dcterms:W3CDTF">2017-11-22T01:44:18Z</dcterms:created>
  <dcterms:modified xsi:type="dcterms:W3CDTF">2021-03-17T07:04:13Z</dcterms:modified>
</cp:coreProperties>
</file>