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7" r:id="rId1"/>
  </p:sldMasterIdLst>
  <p:sldIdLst>
    <p:sldId id="263" r:id="rId2"/>
    <p:sldId id="259" r:id="rId3"/>
    <p:sldId id="264" r:id="rId4"/>
    <p:sldId id="258" r:id="rId5"/>
    <p:sldId id="261" r:id="rId6"/>
    <p:sldId id="257" r:id="rId7"/>
    <p:sldId id="260" r:id="rId8"/>
    <p:sldId id="265" r:id="rId9"/>
    <p:sldId id="262" r:id="rId10"/>
    <p:sldId id="266" r:id="rId11"/>
    <p:sldId id="267" r:id="rId12"/>
    <p:sldId id="268" r:id="rId13"/>
    <p:sldId id="269" r:id="rId14"/>
    <p:sldId id="270" r:id="rId15"/>
    <p:sldId id="271" r:id="rId16"/>
    <p:sldId id="273"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9" d="100"/>
          <a:sy n="89" d="100"/>
        </p:scale>
        <p:origin x="46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216653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2656785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737235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1752199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238599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836654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3735841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1384717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3674977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DE6CDC-503B-49B4-AB3D-420F8E8C35AF}" type="datetimeFigureOut">
              <a:rPr lang="ru-RU" smtClean="0"/>
              <a:t>15.02.2021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2132492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7DE6CDC-503B-49B4-AB3D-420F8E8C35AF}" type="datetimeFigureOut">
              <a:rPr lang="ru-RU" smtClean="0"/>
              <a:t>15.02.2021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308219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7DE6CDC-503B-49B4-AB3D-420F8E8C35AF}" type="datetimeFigureOut">
              <a:rPr lang="ru-RU" smtClean="0"/>
              <a:t>15.02.2021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237050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7DE6CDC-503B-49B4-AB3D-420F8E8C35AF}" type="datetimeFigureOut">
              <a:rPr lang="ru-RU" smtClean="0"/>
              <a:t>15.02.2021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3706887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6CDC-503B-49B4-AB3D-420F8E8C35AF}" type="datetimeFigureOut">
              <a:rPr lang="ru-RU" smtClean="0"/>
              <a:t>15.02.2021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4241638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DE6CDC-503B-49B4-AB3D-420F8E8C35AF}" type="datetimeFigureOut">
              <a:rPr lang="ru-RU" smtClean="0"/>
              <a:t>15.02.2021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2067978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DE6CDC-503B-49B4-AB3D-420F8E8C35AF}" type="datetimeFigureOut">
              <a:rPr lang="ru-RU" smtClean="0"/>
              <a:t>15.02.2021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D967D1A-B699-4176-BC61-EB03628DB3A5}" type="slidenum">
              <a:rPr lang="ru-RU" smtClean="0"/>
              <a:t>‹#›</a:t>
            </a:fld>
            <a:endParaRPr lang="ru-RU"/>
          </a:p>
        </p:txBody>
      </p:sp>
    </p:spTree>
    <p:extLst>
      <p:ext uri="{BB962C8B-B14F-4D97-AF65-F5344CB8AC3E}">
        <p14:creationId xmlns:p14="http://schemas.microsoft.com/office/powerpoint/2010/main" val="1641669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7DE6CDC-503B-49B4-AB3D-420F8E8C35AF}" type="datetimeFigureOut">
              <a:rPr lang="ru-RU" smtClean="0"/>
              <a:t>15.02.2021</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D967D1A-B699-4176-BC61-EB03628DB3A5}" type="slidenum">
              <a:rPr lang="ru-RU" smtClean="0"/>
              <a:t>‹#›</a:t>
            </a:fld>
            <a:endParaRPr lang="ru-RU"/>
          </a:p>
        </p:txBody>
      </p:sp>
    </p:spTree>
    <p:extLst>
      <p:ext uri="{BB962C8B-B14F-4D97-AF65-F5344CB8AC3E}">
        <p14:creationId xmlns:p14="http://schemas.microsoft.com/office/powerpoint/2010/main" val="1050734609"/>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6343" y="263045"/>
            <a:ext cx="8596668" cy="1320800"/>
          </a:xfrm>
        </p:spPr>
        <p:txBody>
          <a:bodyPr/>
          <a:lstStyle/>
          <a:p>
            <a:r>
              <a:rPr lang="en-US" dirty="0" smtClean="0"/>
              <a:t>What </a:t>
            </a:r>
            <a:r>
              <a:rPr lang="en-US" dirty="0"/>
              <a:t>do you </a:t>
            </a:r>
            <a:r>
              <a:rPr lang="en-US" dirty="0" smtClean="0"/>
              <a:t>see</a:t>
            </a:r>
            <a:r>
              <a:rPr lang="ru-RU" dirty="0"/>
              <a:t> </a:t>
            </a:r>
            <a:r>
              <a:rPr lang="en-US" dirty="0" smtClean="0"/>
              <a:t>in the pictures? </a:t>
            </a:r>
            <a:r>
              <a:rPr lang="en-US" dirty="0"/>
              <a:t>What are we going to discuss at this lesson? </a:t>
            </a:r>
            <a:endParaRPr lang="ru-RU" dirty="0"/>
          </a:p>
        </p:txBody>
      </p:sp>
      <p:sp>
        <p:nvSpPr>
          <p:cNvPr id="5" name="Подзаголовок 4"/>
          <p:cNvSpPr txBox="1">
            <a:spLocks/>
          </p:cNvSpPr>
          <p:nvPr/>
        </p:nvSpPr>
        <p:spPr>
          <a:xfrm>
            <a:off x="7004649" y="1661313"/>
            <a:ext cx="1526873" cy="336496"/>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dirty="0" smtClean="0">
                <a:solidFill>
                  <a:schemeClr val="tx1">
                    <a:lumMod val="85000"/>
                    <a:lumOff val="15000"/>
                  </a:schemeClr>
                </a:solidFill>
              </a:rPr>
              <a:t>Winter</a:t>
            </a:r>
            <a:endParaRPr lang="ru-RU" sz="2400" dirty="0" smtClean="0">
              <a:solidFill>
                <a:schemeClr val="tx1">
                  <a:lumMod val="85000"/>
                  <a:lumOff val="15000"/>
                </a:schemeClr>
              </a:solidFill>
            </a:endParaRPr>
          </a:p>
        </p:txBody>
      </p:sp>
      <p:sp>
        <p:nvSpPr>
          <p:cNvPr id="6" name="Подзаголовок 4"/>
          <p:cNvSpPr txBox="1">
            <a:spLocks/>
          </p:cNvSpPr>
          <p:nvPr/>
        </p:nvSpPr>
        <p:spPr>
          <a:xfrm>
            <a:off x="1147718" y="1661313"/>
            <a:ext cx="1112805" cy="420751"/>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dirty="0" smtClean="0">
                <a:solidFill>
                  <a:schemeClr val="tx1">
                    <a:lumMod val="85000"/>
                    <a:lumOff val="15000"/>
                  </a:schemeClr>
                </a:solidFill>
                <a:latin typeface="+mj-lt"/>
              </a:rPr>
              <a:t>Spring</a:t>
            </a:r>
            <a:endParaRPr lang="ru-RU" sz="2400" dirty="0" smtClean="0">
              <a:solidFill>
                <a:schemeClr val="tx1">
                  <a:lumMod val="85000"/>
                  <a:lumOff val="15000"/>
                </a:schemeClr>
              </a:solidFill>
              <a:latin typeface="+mj-lt"/>
            </a:endParaRPr>
          </a:p>
        </p:txBody>
      </p:sp>
      <p:sp>
        <p:nvSpPr>
          <p:cNvPr id="7" name="Подзаголовок 4"/>
          <p:cNvSpPr txBox="1">
            <a:spLocks/>
          </p:cNvSpPr>
          <p:nvPr/>
        </p:nvSpPr>
        <p:spPr>
          <a:xfrm>
            <a:off x="2907102" y="1661313"/>
            <a:ext cx="1500996" cy="420751"/>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dirty="0" smtClean="0">
                <a:solidFill>
                  <a:schemeClr val="tx1">
                    <a:lumMod val="85000"/>
                    <a:lumOff val="15000"/>
                  </a:schemeClr>
                </a:solidFill>
              </a:rPr>
              <a:t>Summer</a:t>
            </a:r>
            <a:endParaRPr lang="ru-RU" sz="2400" dirty="0" smtClean="0">
              <a:solidFill>
                <a:schemeClr val="tx1">
                  <a:lumMod val="85000"/>
                  <a:lumOff val="15000"/>
                </a:schemeClr>
              </a:solidFill>
            </a:endParaRPr>
          </a:p>
        </p:txBody>
      </p:sp>
      <p:sp>
        <p:nvSpPr>
          <p:cNvPr id="8" name="Подзаголовок 4"/>
          <p:cNvSpPr txBox="1">
            <a:spLocks/>
          </p:cNvSpPr>
          <p:nvPr/>
        </p:nvSpPr>
        <p:spPr>
          <a:xfrm>
            <a:off x="5054677" y="1651898"/>
            <a:ext cx="1427936" cy="420751"/>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sz="2400" dirty="0" smtClean="0">
                <a:solidFill>
                  <a:schemeClr val="tx1">
                    <a:lumMod val="85000"/>
                    <a:lumOff val="15000"/>
                  </a:schemeClr>
                </a:solidFill>
              </a:rPr>
              <a:t>Autumn</a:t>
            </a:r>
            <a:endParaRPr lang="ru-RU" sz="2400" dirty="0" smtClean="0">
              <a:solidFill>
                <a:schemeClr val="tx1">
                  <a:lumMod val="85000"/>
                  <a:lumOff val="15000"/>
                </a:schemeClr>
              </a:solidFill>
            </a:endParaRPr>
          </a:p>
        </p:txBody>
      </p:sp>
      <p:pic>
        <p:nvPicPr>
          <p:cNvPr id="10" name="Объект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2979" y="2065862"/>
            <a:ext cx="8377120" cy="4709803"/>
          </a:xfrm>
        </p:spPr>
      </p:pic>
    </p:spTree>
    <p:extLst>
      <p:ext uri="{BB962C8B-B14F-4D97-AF65-F5344CB8AC3E}">
        <p14:creationId xmlns:p14="http://schemas.microsoft.com/office/powerpoint/2010/main" val="256161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Gap filling</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83" y="1768415"/>
            <a:ext cx="12166818" cy="3607203"/>
          </a:xfrm>
        </p:spPr>
      </p:pic>
    </p:spTree>
    <p:extLst>
      <p:ext uri="{BB962C8B-B14F-4D97-AF65-F5344CB8AC3E}">
        <p14:creationId xmlns:p14="http://schemas.microsoft.com/office/powerpoint/2010/main" val="24268368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Check your answers</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689511"/>
            <a:ext cx="12304258" cy="2873862"/>
          </a:xfrm>
        </p:spPr>
      </p:pic>
    </p:spTree>
    <p:extLst>
      <p:ext uri="{BB962C8B-B14F-4D97-AF65-F5344CB8AC3E}">
        <p14:creationId xmlns:p14="http://schemas.microsoft.com/office/powerpoint/2010/main" val="2690636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334" y="293299"/>
            <a:ext cx="3707237" cy="6452558"/>
          </a:xfr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4571" y="4520239"/>
            <a:ext cx="3304019" cy="1672454"/>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8590" y="521622"/>
            <a:ext cx="3551628" cy="5637637"/>
          </a:xfrm>
          <a:prstGeom prst="rect">
            <a:avLst/>
          </a:prstGeom>
        </p:spPr>
      </p:pic>
      <p:pic>
        <p:nvPicPr>
          <p:cNvPr id="13" name="Рисунок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4572" y="521622"/>
            <a:ext cx="3216646" cy="3998617"/>
          </a:xfrm>
          <a:prstGeom prst="rect">
            <a:avLst/>
          </a:prstGeom>
        </p:spPr>
      </p:pic>
    </p:spTree>
    <p:extLst>
      <p:ext uri="{BB962C8B-B14F-4D97-AF65-F5344CB8AC3E}">
        <p14:creationId xmlns:p14="http://schemas.microsoft.com/office/powerpoint/2010/main" val="30106272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7552" y="135147"/>
            <a:ext cx="8596668" cy="1320800"/>
          </a:xfrm>
        </p:spPr>
        <p:txBody>
          <a:bodyPr/>
          <a:lstStyle/>
          <a:p>
            <a:r>
              <a:rPr lang="ru-RU" dirty="0" smtClean="0"/>
              <a:t>Игра </a:t>
            </a:r>
            <a:r>
              <a:rPr lang="en-US" dirty="0" smtClean="0"/>
              <a:t>“Guess the season”</a:t>
            </a:r>
            <a:endParaRPr lang="ru-RU" dirty="0"/>
          </a:p>
        </p:txBody>
      </p:sp>
      <p:sp>
        <p:nvSpPr>
          <p:cNvPr id="3" name="Объект 2"/>
          <p:cNvSpPr>
            <a:spLocks noGrp="1"/>
          </p:cNvSpPr>
          <p:nvPr>
            <p:ph idx="1"/>
          </p:nvPr>
        </p:nvSpPr>
        <p:spPr>
          <a:xfrm>
            <a:off x="256716" y="5173141"/>
            <a:ext cx="4300108" cy="1609156"/>
          </a:xfrm>
        </p:spPr>
        <p:txBody>
          <a:bodyPr/>
          <a:lstStyle/>
          <a:p>
            <a:pPr marL="0" indent="0">
              <a:buNone/>
            </a:pPr>
            <a:r>
              <a:rPr lang="en-US" b="1" dirty="0" smtClean="0"/>
              <a:t>above zero- </a:t>
            </a:r>
            <a:r>
              <a:rPr lang="ru-RU" dirty="0" smtClean="0"/>
              <a:t>выше(нуля)</a:t>
            </a:r>
          </a:p>
          <a:p>
            <a:pPr marL="0" indent="0">
              <a:buNone/>
            </a:pPr>
            <a:r>
              <a:rPr lang="en-US" b="1" dirty="0"/>
              <a:t>b</a:t>
            </a:r>
            <a:r>
              <a:rPr lang="en-US" b="1" dirty="0" smtClean="0"/>
              <a:t>elow zero-</a:t>
            </a:r>
            <a:r>
              <a:rPr lang="ru-RU" dirty="0" smtClean="0"/>
              <a:t>ниже (нуля)</a:t>
            </a:r>
            <a:endParaRPr lang="en-US" dirty="0" smtClean="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84835" y="3479872"/>
            <a:ext cx="3897542" cy="2772293"/>
          </a:xfrm>
          <a:prstGeom prst="rect">
            <a:avLst/>
          </a:prstGeom>
        </p:spPr>
      </p:pic>
      <p:sp>
        <p:nvSpPr>
          <p:cNvPr id="7" name="Объект 2"/>
          <p:cNvSpPr txBox="1">
            <a:spLocks/>
          </p:cNvSpPr>
          <p:nvPr/>
        </p:nvSpPr>
        <p:spPr>
          <a:xfrm>
            <a:off x="2406770" y="1539486"/>
            <a:ext cx="5934974"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smtClean="0"/>
          </a:p>
          <a:p>
            <a:pPr marL="0" indent="0">
              <a:buNone/>
            </a:pPr>
            <a:endParaRPr lang="en-US" dirty="0" smtClean="0"/>
          </a:p>
        </p:txBody>
      </p:sp>
      <p:graphicFrame>
        <p:nvGraphicFramePr>
          <p:cNvPr id="8" name="Таблица 7"/>
          <p:cNvGraphicFramePr>
            <a:graphicFrameLocks noGrp="1"/>
          </p:cNvGraphicFramePr>
          <p:nvPr>
            <p:extLst>
              <p:ext uri="{D42A27DB-BD31-4B8C-83A1-F6EECF244321}">
                <p14:modId xmlns:p14="http://schemas.microsoft.com/office/powerpoint/2010/main" val="3957865306"/>
              </p:ext>
            </p:extLst>
          </p:nvPr>
        </p:nvGraphicFramePr>
        <p:xfrm>
          <a:off x="89139" y="952549"/>
          <a:ext cx="6527319" cy="4114800"/>
        </p:xfrm>
        <a:graphic>
          <a:graphicData uri="http://schemas.openxmlformats.org/drawingml/2006/table">
            <a:tbl>
              <a:tblPr firstRow="1" bandRow="1">
                <a:tableStyleId>{5C22544A-7EE6-4342-B048-85BDC9FD1C3A}</a:tableStyleId>
              </a:tblPr>
              <a:tblGrid>
                <a:gridCol w="2175773"/>
                <a:gridCol w="2175773"/>
                <a:gridCol w="2175773"/>
              </a:tblGrid>
              <a:tr h="589105">
                <a:tc>
                  <a:txBody>
                    <a:bodyPr/>
                    <a:lstStyle/>
                    <a:p>
                      <a:pPr algn="ctr"/>
                      <a:r>
                        <a:rPr lang="en-US" dirty="0" smtClean="0"/>
                        <a:t>Nouns</a:t>
                      </a:r>
                      <a:endParaRPr lang="ru-RU" dirty="0" smtClean="0"/>
                    </a:p>
                    <a:p>
                      <a:pPr algn="ctr"/>
                      <a:r>
                        <a:rPr lang="en-US" dirty="0" smtClean="0"/>
                        <a:t>(</a:t>
                      </a:r>
                      <a:r>
                        <a:rPr lang="ru-RU" dirty="0" smtClean="0"/>
                        <a:t>существительные)</a:t>
                      </a:r>
                      <a:endParaRPr lang="ru-RU" dirty="0"/>
                    </a:p>
                  </a:txBody>
                  <a:tcPr/>
                </a:tc>
                <a:tc>
                  <a:txBody>
                    <a:bodyPr/>
                    <a:lstStyle/>
                    <a:p>
                      <a:pPr algn="ctr"/>
                      <a:r>
                        <a:rPr lang="en-US" dirty="0" smtClean="0"/>
                        <a:t>Adjectives</a:t>
                      </a:r>
                      <a:endParaRPr lang="ru-RU" dirty="0" smtClean="0"/>
                    </a:p>
                    <a:p>
                      <a:pPr algn="ctr"/>
                      <a:r>
                        <a:rPr lang="en-US" dirty="0" smtClean="0"/>
                        <a:t>(</a:t>
                      </a:r>
                      <a:r>
                        <a:rPr lang="ru-RU" dirty="0" smtClean="0"/>
                        <a:t>прилагательные)</a:t>
                      </a:r>
                      <a:endParaRPr lang="ru-RU" dirty="0"/>
                    </a:p>
                  </a:txBody>
                  <a:tcPr/>
                </a:tc>
                <a:tc>
                  <a:txBody>
                    <a:bodyPr/>
                    <a:lstStyle/>
                    <a:p>
                      <a:pPr algn="ctr"/>
                      <a:r>
                        <a:rPr lang="en-US" dirty="0" smtClean="0"/>
                        <a:t>Verbs</a:t>
                      </a:r>
                      <a:endParaRPr lang="ru-RU" dirty="0" smtClean="0"/>
                    </a:p>
                    <a:p>
                      <a:pPr algn="ctr"/>
                      <a:r>
                        <a:rPr lang="en-US" dirty="0" smtClean="0"/>
                        <a:t>(</a:t>
                      </a:r>
                      <a:r>
                        <a:rPr lang="ru-RU" dirty="0" smtClean="0"/>
                        <a:t>глаголы)</a:t>
                      </a:r>
                      <a:endParaRPr lang="ru-RU" dirty="0"/>
                    </a:p>
                  </a:txBody>
                  <a:tcPr/>
                </a:tc>
              </a:tr>
              <a:tr h="327698">
                <a:tc>
                  <a:txBody>
                    <a:bodyPr/>
                    <a:lstStyle/>
                    <a:p>
                      <a:r>
                        <a:rPr lang="en-US" dirty="0" smtClean="0"/>
                        <a:t>snow(</a:t>
                      </a:r>
                      <a:r>
                        <a:rPr lang="ru-RU" dirty="0" smtClean="0"/>
                        <a:t>снег)</a:t>
                      </a:r>
                      <a:endParaRPr lang="ru-RU" dirty="0"/>
                    </a:p>
                  </a:txBody>
                  <a:tcPr/>
                </a:tc>
                <a:tc>
                  <a:txBody>
                    <a:bodyPr/>
                    <a:lstStyle/>
                    <a:p>
                      <a:r>
                        <a:rPr lang="en-US" dirty="0" smtClean="0"/>
                        <a:t>snowy</a:t>
                      </a:r>
                      <a:endParaRPr lang="ru-RU" dirty="0"/>
                    </a:p>
                  </a:txBody>
                  <a:tcPr/>
                </a:tc>
                <a:tc>
                  <a:txBody>
                    <a:bodyPr/>
                    <a:lstStyle/>
                    <a:p>
                      <a:r>
                        <a:rPr lang="en-US" dirty="0" smtClean="0"/>
                        <a:t>snow</a:t>
                      </a:r>
                      <a:endParaRPr lang="ru-RU" dirty="0"/>
                    </a:p>
                  </a:txBody>
                  <a:tcPr/>
                </a:tc>
              </a:tr>
              <a:tr h="327698">
                <a:tc>
                  <a:txBody>
                    <a:bodyPr/>
                    <a:lstStyle/>
                    <a:p>
                      <a:r>
                        <a:rPr lang="en-US" dirty="0" smtClean="0"/>
                        <a:t>rain(</a:t>
                      </a:r>
                      <a:r>
                        <a:rPr lang="ru-RU" dirty="0" smtClean="0"/>
                        <a:t>дождь)</a:t>
                      </a:r>
                      <a:endParaRPr lang="ru-RU" dirty="0"/>
                    </a:p>
                  </a:txBody>
                  <a:tcPr/>
                </a:tc>
                <a:tc>
                  <a:txBody>
                    <a:bodyPr/>
                    <a:lstStyle/>
                    <a:p>
                      <a:r>
                        <a:rPr lang="en-US" dirty="0" smtClean="0"/>
                        <a:t>rainy</a:t>
                      </a:r>
                      <a:endParaRPr lang="ru-RU" dirty="0"/>
                    </a:p>
                  </a:txBody>
                  <a:tcPr/>
                </a:tc>
                <a:tc>
                  <a:txBody>
                    <a:bodyPr/>
                    <a:lstStyle/>
                    <a:p>
                      <a:r>
                        <a:rPr lang="en-US" dirty="0" smtClean="0"/>
                        <a:t>rain</a:t>
                      </a:r>
                      <a:endParaRPr lang="ru-RU" dirty="0"/>
                    </a:p>
                  </a:txBody>
                  <a:tcPr/>
                </a:tc>
              </a:tr>
              <a:tr h="327698">
                <a:tc>
                  <a:txBody>
                    <a:bodyPr/>
                    <a:lstStyle/>
                    <a:p>
                      <a:r>
                        <a:rPr lang="en-US" dirty="0" smtClean="0"/>
                        <a:t>wind</a:t>
                      </a:r>
                      <a:r>
                        <a:rPr lang="ru-RU" dirty="0" smtClean="0"/>
                        <a:t>(ветер)</a:t>
                      </a:r>
                      <a:endParaRPr lang="ru-RU" dirty="0"/>
                    </a:p>
                  </a:txBody>
                  <a:tcPr/>
                </a:tc>
                <a:tc>
                  <a:txBody>
                    <a:bodyPr/>
                    <a:lstStyle/>
                    <a:p>
                      <a:r>
                        <a:rPr lang="en-US" dirty="0" smtClean="0"/>
                        <a:t>windy</a:t>
                      </a:r>
                      <a:endParaRPr lang="ru-RU" dirty="0"/>
                    </a:p>
                  </a:txBody>
                  <a:tcPr/>
                </a:tc>
                <a:tc>
                  <a:txBody>
                    <a:bodyPr/>
                    <a:lstStyle/>
                    <a:p>
                      <a:r>
                        <a:rPr lang="en-US" dirty="0" smtClean="0"/>
                        <a:t>-</a:t>
                      </a:r>
                      <a:endParaRPr lang="ru-RU" dirty="0"/>
                    </a:p>
                  </a:txBody>
                  <a:tcPr/>
                </a:tc>
              </a:tr>
              <a:tr h="327698">
                <a:tc>
                  <a:txBody>
                    <a:bodyPr/>
                    <a:lstStyle/>
                    <a:p>
                      <a:r>
                        <a:rPr lang="en-US" dirty="0" smtClean="0"/>
                        <a:t>-</a:t>
                      </a:r>
                      <a:endParaRPr lang="ru-RU" dirty="0"/>
                    </a:p>
                  </a:txBody>
                  <a:tcPr/>
                </a:tc>
                <a:tc>
                  <a:txBody>
                    <a:bodyPr/>
                    <a:lstStyle/>
                    <a:p>
                      <a:r>
                        <a:rPr lang="ru-RU" dirty="0" smtClean="0"/>
                        <a:t>с</a:t>
                      </a:r>
                      <a:r>
                        <a:rPr lang="en-US" dirty="0" smtClean="0"/>
                        <a:t>old</a:t>
                      </a:r>
                      <a:r>
                        <a:rPr lang="ru-RU" dirty="0" smtClean="0"/>
                        <a:t> (холодный)</a:t>
                      </a:r>
                      <a:endParaRPr lang="ru-RU" dirty="0"/>
                    </a:p>
                  </a:txBody>
                  <a:tcPr/>
                </a:tc>
                <a:tc>
                  <a:txBody>
                    <a:bodyPr/>
                    <a:lstStyle/>
                    <a:p>
                      <a:r>
                        <a:rPr lang="en-US" dirty="0" smtClean="0"/>
                        <a:t>freeze(</a:t>
                      </a:r>
                      <a:r>
                        <a:rPr lang="ru-RU" dirty="0" smtClean="0"/>
                        <a:t>подмораживает)</a:t>
                      </a:r>
                      <a:endParaRPr lang="ru-RU" dirty="0"/>
                    </a:p>
                  </a:txBody>
                  <a:tcPr/>
                </a:tc>
              </a:tr>
              <a:tr h="327698">
                <a:tc>
                  <a:txBody>
                    <a:bodyPr/>
                    <a:lstStyle/>
                    <a:p>
                      <a:r>
                        <a:rPr lang="en-US" dirty="0" smtClean="0"/>
                        <a:t>-</a:t>
                      </a:r>
                      <a:endParaRPr lang="ru-RU" dirty="0"/>
                    </a:p>
                  </a:txBody>
                  <a:tcPr/>
                </a:tc>
                <a:tc>
                  <a:txBody>
                    <a:bodyPr/>
                    <a:lstStyle/>
                    <a:p>
                      <a:r>
                        <a:rPr lang="en-US" dirty="0" smtClean="0"/>
                        <a:t>-</a:t>
                      </a:r>
                      <a:endParaRPr lang="ru-RU" dirty="0"/>
                    </a:p>
                  </a:txBody>
                  <a:tcPr/>
                </a:tc>
                <a:tc>
                  <a:txBody>
                    <a:bodyPr/>
                    <a:lstStyle/>
                    <a:p>
                      <a:endParaRPr lang="ru-RU" dirty="0"/>
                    </a:p>
                  </a:txBody>
                  <a:tcPr/>
                </a:tc>
              </a:tr>
              <a:tr h="327698">
                <a:tc>
                  <a:txBody>
                    <a:bodyPr/>
                    <a:lstStyle/>
                    <a:p>
                      <a:r>
                        <a:rPr lang="en-US" dirty="0" smtClean="0"/>
                        <a:t>-</a:t>
                      </a:r>
                      <a:endParaRPr lang="ru-RU" dirty="0"/>
                    </a:p>
                  </a:txBody>
                  <a:tcPr/>
                </a:tc>
                <a:tc>
                  <a:txBody>
                    <a:bodyPr/>
                    <a:lstStyle/>
                    <a:p>
                      <a:r>
                        <a:rPr lang="en-US" dirty="0" smtClean="0"/>
                        <a:t>warm</a:t>
                      </a:r>
                      <a:r>
                        <a:rPr lang="ru-RU" dirty="0" smtClean="0"/>
                        <a:t>(теплый)</a:t>
                      </a:r>
                      <a:endParaRPr lang="ru-RU" dirty="0"/>
                    </a:p>
                  </a:txBody>
                  <a:tcPr/>
                </a:tc>
                <a:tc>
                  <a:txBody>
                    <a:bodyPr/>
                    <a:lstStyle/>
                    <a:p>
                      <a:r>
                        <a:rPr lang="en-US" dirty="0" smtClean="0"/>
                        <a:t>-</a:t>
                      </a:r>
                      <a:endParaRPr lang="ru-RU" dirty="0"/>
                    </a:p>
                  </a:txBody>
                  <a:tcPr/>
                </a:tc>
              </a:tr>
              <a:tr h="327698">
                <a:tc>
                  <a:txBody>
                    <a:bodyPr/>
                    <a:lstStyle/>
                    <a:p>
                      <a:r>
                        <a:rPr lang="en-US" dirty="0" smtClean="0"/>
                        <a:t>-</a:t>
                      </a:r>
                    </a:p>
                  </a:txBody>
                  <a:tcPr/>
                </a:tc>
                <a:tc>
                  <a:txBody>
                    <a:bodyPr/>
                    <a:lstStyle/>
                    <a:p>
                      <a:r>
                        <a:rPr lang="en-US" dirty="0" smtClean="0"/>
                        <a:t>-</a:t>
                      </a:r>
                      <a:endParaRPr lang="ru-RU" dirty="0"/>
                    </a:p>
                  </a:txBody>
                  <a:tcPr/>
                </a:tc>
                <a:tc>
                  <a:txBody>
                    <a:bodyPr/>
                    <a:lstStyle/>
                    <a:p>
                      <a:r>
                        <a:rPr lang="en-US" dirty="0" smtClean="0"/>
                        <a:t>melt</a:t>
                      </a:r>
                      <a:r>
                        <a:rPr lang="ru-RU" dirty="0" smtClean="0"/>
                        <a:t>(тает)</a:t>
                      </a:r>
                      <a:endParaRPr lang="ru-RU" dirty="0"/>
                    </a:p>
                  </a:txBody>
                  <a:tcPr/>
                </a:tc>
              </a:tr>
              <a:tr h="327698">
                <a:tc>
                  <a:txBody>
                    <a:bodyPr/>
                    <a:lstStyle/>
                    <a:p>
                      <a:r>
                        <a:rPr lang="en-US" dirty="0" smtClean="0"/>
                        <a:t>-</a:t>
                      </a:r>
                    </a:p>
                  </a:txBody>
                  <a:tcPr/>
                </a:tc>
                <a:tc>
                  <a:txBody>
                    <a:bodyPr/>
                    <a:lstStyle/>
                    <a:p>
                      <a:r>
                        <a:rPr lang="en-US" dirty="0" smtClean="0"/>
                        <a:t>hot(</a:t>
                      </a:r>
                      <a:r>
                        <a:rPr lang="ru-RU" dirty="0" smtClean="0"/>
                        <a:t>жаркий)</a:t>
                      </a:r>
                      <a:endParaRPr lang="ru-RU" dirty="0"/>
                    </a:p>
                  </a:txBody>
                  <a:tcPr/>
                </a:tc>
                <a:tc>
                  <a:txBody>
                    <a:bodyPr/>
                    <a:lstStyle/>
                    <a:p>
                      <a:r>
                        <a:rPr lang="en-US" dirty="0" smtClean="0"/>
                        <a:t>-</a:t>
                      </a:r>
                      <a:endParaRPr lang="ru-RU" dirty="0"/>
                    </a:p>
                  </a:txBody>
                  <a:tcPr/>
                </a:tc>
              </a:tr>
            </a:tbl>
          </a:graphicData>
        </a:graphic>
      </p:graphicFrame>
      <p:sp>
        <p:nvSpPr>
          <p:cNvPr id="9" name="Объект 2"/>
          <p:cNvSpPr txBox="1">
            <a:spLocks/>
          </p:cNvSpPr>
          <p:nvPr/>
        </p:nvSpPr>
        <p:spPr>
          <a:xfrm>
            <a:off x="7239159" y="1079412"/>
            <a:ext cx="2333285"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Is it winter?</a:t>
            </a:r>
          </a:p>
          <a:p>
            <a:r>
              <a:rPr lang="en-US" dirty="0" smtClean="0"/>
              <a:t>Is it spring?</a:t>
            </a:r>
          </a:p>
          <a:p>
            <a:r>
              <a:rPr lang="en-US" dirty="0" smtClean="0"/>
              <a:t>Is it summer?</a:t>
            </a:r>
          </a:p>
          <a:p>
            <a:r>
              <a:rPr lang="en-US" dirty="0" smtClean="0"/>
              <a:t>Is it autumn?</a:t>
            </a:r>
            <a:endParaRPr lang="ru-RU" dirty="0"/>
          </a:p>
        </p:txBody>
      </p:sp>
    </p:spTree>
    <p:extLst>
      <p:ext uri="{BB962C8B-B14F-4D97-AF65-F5344CB8AC3E}">
        <p14:creationId xmlns:p14="http://schemas.microsoft.com/office/powerpoint/2010/main" val="2819958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Homework</a:t>
            </a:r>
            <a:endParaRPr lang="ru-RU" dirty="0"/>
          </a:p>
        </p:txBody>
      </p:sp>
      <p:sp>
        <p:nvSpPr>
          <p:cNvPr id="3" name="Объект 2"/>
          <p:cNvSpPr>
            <a:spLocks noGrp="1"/>
          </p:cNvSpPr>
          <p:nvPr>
            <p:ph idx="1"/>
          </p:nvPr>
        </p:nvSpPr>
        <p:spPr>
          <a:xfrm>
            <a:off x="677334" y="1526875"/>
            <a:ext cx="8596668" cy="5244861"/>
          </a:xfrm>
        </p:spPr>
        <p:txBody>
          <a:bodyPr>
            <a:normAutofit/>
          </a:bodyPr>
          <a:lstStyle/>
          <a:p>
            <a:pPr marL="0" indent="0" algn="ctr">
              <a:buNone/>
            </a:pPr>
            <a:r>
              <a:rPr lang="en-US" sz="3200" i="1" dirty="0" smtClean="0"/>
              <a:t>Write a letter to a pen friend about the weather in your region. Answer these questions:</a:t>
            </a:r>
          </a:p>
          <a:p>
            <a:pPr marL="0" indent="0" algn="ctr">
              <a:buNone/>
            </a:pPr>
            <a:r>
              <a:rPr lang="ru-RU" sz="3200" b="1" u="sng" dirty="0" smtClean="0"/>
              <a:t>Напиши письмо другу и в письме ответь на следующие вопросы:</a:t>
            </a:r>
            <a:endParaRPr lang="en-US" sz="3200" b="1" u="sng" dirty="0" smtClean="0"/>
          </a:p>
          <a:p>
            <a:r>
              <a:rPr lang="en-US" sz="3200" dirty="0"/>
              <a:t>What </a:t>
            </a:r>
            <a:r>
              <a:rPr lang="en-US" sz="3200" dirty="0" smtClean="0"/>
              <a:t>is </a:t>
            </a:r>
            <a:r>
              <a:rPr lang="en-US" sz="3200" dirty="0"/>
              <a:t>the weather </a:t>
            </a:r>
            <a:r>
              <a:rPr lang="en-US" sz="3200" dirty="0" smtClean="0"/>
              <a:t>like in </a:t>
            </a:r>
            <a:r>
              <a:rPr lang="en-US" sz="3200" dirty="0"/>
              <a:t>your region? </a:t>
            </a:r>
            <a:endParaRPr lang="en-US" sz="3200" dirty="0" smtClean="0"/>
          </a:p>
          <a:p>
            <a:r>
              <a:rPr lang="en-US" sz="3200" dirty="0" smtClean="0"/>
              <a:t>What </a:t>
            </a:r>
            <a:r>
              <a:rPr lang="en-US" sz="3200" dirty="0"/>
              <a:t>is your </a:t>
            </a:r>
            <a:r>
              <a:rPr lang="en-US" sz="3200" dirty="0" err="1"/>
              <a:t>favourite</a:t>
            </a:r>
            <a:r>
              <a:rPr lang="en-US" sz="3200" dirty="0"/>
              <a:t> season?</a:t>
            </a:r>
          </a:p>
          <a:p>
            <a:endParaRPr lang="ru-RU" dirty="0"/>
          </a:p>
        </p:txBody>
      </p:sp>
    </p:spTree>
    <p:extLst>
      <p:ext uri="{BB962C8B-B14F-4D97-AF65-F5344CB8AC3E}">
        <p14:creationId xmlns:p14="http://schemas.microsoft.com/office/powerpoint/2010/main" val="39052429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Начни письмо так:</a:t>
            </a:r>
            <a:endParaRPr lang="ru-RU" dirty="0"/>
          </a:p>
        </p:txBody>
      </p:sp>
      <p:sp>
        <p:nvSpPr>
          <p:cNvPr id="3" name="Объект 2"/>
          <p:cNvSpPr>
            <a:spLocks noGrp="1"/>
          </p:cNvSpPr>
          <p:nvPr>
            <p:ph idx="1"/>
          </p:nvPr>
        </p:nvSpPr>
        <p:spPr/>
        <p:txBody>
          <a:bodyPr>
            <a:normAutofit lnSpcReduction="10000"/>
          </a:bodyPr>
          <a:lstStyle/>
          <a:p>
            <a:pPr marL="0" indent="0">
              <a:buNone/>
            </a:pPr>
            <a:r>
              <a:rPr lang="en-US" sz="3600" dirty="0" smtClean="0"/>
              <a:t>Dear Mike,</a:t>
            </a:r>
          </a:p>
          <a:p>
            <a:pPr marL="0" indent="0">
              <a:buNone/>
            </a:pPr>
            <a:r>
              <a:rPr lang="en-US" sz="3600" dirty="0" smtClean="0"/>
              <a:t>Thanks a lot for your letter. I was glad to get your letter.</a:t>
            </a:r>
          </a:p>
          <a:p>
            <a:pPr marL="0" indent="0">
              <a:buNone/>
            </a:pPr>
            <a:r>
              <a:rPr lang="en-US" sz="3600" dirty="0" smtClean="0"/>
              <a:t>In your letter you asked me about the weather in my region and what season I like the most. Well, In Russia the weather is…</a:t>
            </a:r>
          </a:p>
        </p:txBody>
      </p:sp>
    </p:spTree>
    <p:extLst>
      <p:ext uri="{BB962C8B-B14F-4D97-AF65-F5344CB8AC3E}">
        <p14:creationId xmlns:p14="http://schemas.microsoft.com/office/powerpoint/2010/main" val="81421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9146" y="212785"/>
            <a:ext cx="8596668" cy="1320800"/>
          </a:xfrm>
        </p:spPr>
        <p:txBody>
          <a:bodyPr/>
          <a:lstStyle/>
          <a:p>
            <a:r>
              <a:rPr lang="en-US" dirty="0" smtClean="0"/>
              <a:t>Let`s reflect!</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8469" y="750499"/>
            <a:ext cx="8143334" cy="6107501"/>
          </a:xfrm>
        </p:spPr>
      </p:pic>
    </p:spTree>
    <p:extLst>
      <p:ext uri="{BB962C8B-B14F-4D97-AF65-F5344CB8AC3E}">
        <p14:creationId xmlns:p14="http://schemas.microsoft.com/office/powerpoint/2010/main" val="4124481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marL="0" indent="0" algn="ctr">
              <a:buNone/>
            </a:pPr>
            <a:endParaRPr lang="en-US" sz="4400" dirty="0" smtClean="0"/>
          </a:p>
          <a:p>
            <a:pPr marL="0" indent="0" algn="ctr">
              <a:buNone/>
            </a:pPr>
            <a:r>
              <a:rPr lang="en-US" sz="4400" dirty="0" smtClean="0"/>
              <a:t>Thank you for your work!</a:t>
            </a:r>
            <a:endParaRPr lang="ru-RU" sz="4400" dirty="0"/>
          </a:p>
        </p:txBody>
      </p:sp>
    </p:spTree>
    <p:extLst>
      <p:ext uri="{BB962C8B-B14F-4D97-AF65-F5344CB8AC3E}">
        <p14:creationId xmlns:p14="http://schemas.microsoft.com/office/powerpoint/2010/main" val="1570709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150237" y="316038"/>
            <a:ext cx="7766936" cy="895804"/>
          </a:xfrm>
        </p:spPr>
        <p:txBody>
          <a:bodyPr/>
          <a:lstStyle/>
          <a:p>
            <a:r>
              <a:rPr lang="en-US" dirty="0" smtClean="0"/>
              <a:t>Weather in my region</a:t>
            </a:r>
            <a:endParaRPr lang="ru-RU" dirty="0"/>
          </a:p>
        </p:txBody>
      </p:sp>
      <p:sp>
        <p:nvSpPr>
          <p:cNvPr id="5" name="Подзаголовок 4"/>
          <p:cNvSpPr>
            <a:spLocks noGrp="1"/>
          </p:cNvSpPr>
          <p:nvPr>
            <p:ph type="subTitle" idx="1"/>
          </p:nvPr>
        </p:nvSpPr>
        <p:spPr>
          <a:xfrm>
            <a:off x="8479766" y="5549840"/>
            <a:ext cx="3712234" cy="1096899"/>
          </a:xfrm>
        </p:spPr>
        <p:txBody>
          <a:bodyPr>
            <a:normAutofit/>
          </a:bodyPr>
          <a:lstStyle/>
          <a:p>
            <a:r>
              <a:rPr lang="ru-RU" sz="1600" i="1" u="sng" dirty="0" smtClean="0">
                <a:solidFill>
                  <a:schemeClr val="tx1">
                    <a:lumMod val="85000"/>
                    <a:lumOff val="15000"/>
                  </a:schemeClr>
                </a:solidFill>
              </a:rPr>
              <a:t>Пичугина Ю.С.</a:t>
            </a:r>
          </a:p>
          <a:p>
            <a:r>
              <a:rPr lang="ru-RU" sz="1600" i="1" u="sng" dirty="0">
                <a:solidFill>
                  <a:schemeClr val="tx1">
                    <a:lumMod val="85000"/>
                    <a:lumOff val="15000"/>
                  </a:schemeClr>
                </a:solidFill>
              </a:rPr>
              <a:t>у</a:t>
            </a:r>
            <a:r>
              <a:rPr lang="ru-RU" sz="1600" i="1" u="sng" dirty="0" smtClean="0">
                <a:solidFill>
                  <a:schemeClr val="tx1">
                    <a:lumMod val="85000"/>
                    <a:lumOff val="15000"/>
                  </a:schemeClr>
                </a:solidFill>
              </a:rPr>
              <a:t>читель английского языка</a:t>
            </a:r>
            <a:endParaRPr lang="ru-RU" sz="1600" i="1" u="sng" dirty="0">
              <a:solidFill>
                <a:schemeClr val="tx1">
                  <a:lumMod val="85000"/>
                  <a:lumOff val="15000"/>
                </a:schemeClr>
              </a:solidFill>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8431" y="1605352"/>
            <a:ext cx="7158742" cy="4218544"/>
          </a:xfrm>
          <a:prstGeom prst="rect">
            <a:avLst/>
          </a:prstGeom>
        </p:spPr>
      </p:pic>
      <p:sp>
        <p:nvSpPr>
          <p:cNvPr id="7" name="Подзаголовок 4"/>
          <p:cNvSpPr txBox="1">
            <a:spLocks/>
          </p:cNvSpPr>
          <p:nvPr/>
        </p:nvSpPr>
        <p:spPr>
          <a:xfrm>
            <a:off x="4882550" y="6372683"/>
            <a:ext cx="698739" cy="420751"/>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ru-RU" dirty="0" smtClean="0">
                <a:solidFill>
                  <a:schemeClr val="tx1">
                    <a:lumMod val="85000"/>
                    <a:lumOff val="15000"/>
                  </a:schemeClr>
                </a:solidFill>
              </a:rPr>
              <a:t>2021</a:t>
            </a:r>
          </a:p>
        </p:txBody>
      </p:sp>
    </p:spTree>
    <p:extLst>
      <p:ext uri="{BB962C8B-B14F-4D97-AF65-F5344CB8AC3E}">
        <p14:creationId xmlns:p14="http://schemas.microsoft.com/office/powerpoint/2010/main" val="36375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288" y="161026"/>
            <a:ext cx="8596668" cy="1320800"/>
          </a:xfrm>
        </p:spPr>
        <p:txBody>
          <a:bodyPr/>
          <a:lstStyle/>
          <a:p>
            <a:r>
              <a:rPr lang="en-US" dirty="0" smtClean="0"/>
              <a:t>Seasons</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2754" y="740195"/>
            <a:ext cx="6590582" cy="5988854"/>
          </a:xfrm>
        </p:spPr>
      </p:pic>
    </p:spTree>
    <p:extLst>
      <p:ext uri="{BB962C8B-B14F-4D97-AF65-F5344CB8AC3E}">
        <p14:creationId xmlns:p14="http://schemas.microsoft.com/office/powerpoint/2010/main" val="9597555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Объект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9411" y="-3160"/>
            <a:ext cx="10110158" cy="6861160"/>
          </a:xfrm>
        </p:spPr>
      </p:pic>
      <p:sp>
        <p:nvSpPr>
          <p:cNvPr id="6" name="Прямоугольник 5"/>
          <p:cNvSpPr/>
          <p:nvPr/>
        </p:nvSpPr>
        <p:spPr>
          <a:xfrm>
            <a:off x="802256" y="609600"/>
            <a:ext cx="8160589" cy="5878532"/>
          </a:xfrm>
          <a:prstGeom prst="rect">
            <a:avLst/>
          </a:prstGeom>
        </p:spPr>
        <p:txBody>
          <a:bodyPr wrap="square">
            <a:spAutoFit/>
          </a:bodyPr>
          <a:lstStyle/>
          <a:p>
            <a:pPr indent="450215" algn="just"/>
            <a:r>
              <a:rPr lang="en-US" sz="2000" b="1" i="1" dirty="0" smtClean="0">
                <a:latin typeface="Times New Roman" panose="02020603050405020304" pitchFamily="18" charset="0"/>
              </a:rPr>
              <a:t>You </a:t>
            </a:r>
            <a:r>
              <a:rPr lang="en-US" sz="2000" b="1" i="1" dirty="0">
                <a:latin typeface="Times New Roman" panose="02020603050405020304" pitchFamily="18" charset="0"/>
              </a:rPr>
              <a:t>have received a letter from your pen friend Mike who writes</a:t>
            </a:r>
            <a:endParaRPr lang="ru-RU" sz="2000" dirty="0"/>
          </a:p>
          <a:p>
            <a:pPr indent="450215" algn="just"/>
            <a:r>
              <a:rPr lang="en-US" sz="2000" b="1" i="1" u="sng" dirty="0" smtClean="0">
                <a:latin typeface="Times New Roman" panose="02020603050405020304" pitchFamily="18" charset="0"/>
                <a:cs typeface="Times New Roman" panose="02020603050405020304" pitchFamily="18" charset="0"/>
              </a:rPr>
              <a:t>Read and </a:t>
            </a:r>
            <a:r>
              <a:rPr lang="en-US" sz="2000" b="1" i="1" u="sng" dirty="0">
                <a:latin typeface="Times New Roman" panose="02020603050405020304" pitchFamily="18" charset="0"/>
                <a:cs typeface="Times New Roman" panose="02020603050405020304" pitchFamily="18" charset="0"/>
              </a:rPr>
              <a:t>u</a:t>
            </a:r>
            <a:r>
              <a:rPr lang="en-US" sz="2000" b="1" i="1" u="sng" dirty="0" smtClean="0">
                <a:effectLst/>
                <a:latin typeface="Times New Roman" panose="02020603050405020304" pitchFamily="18" charset="0"/>
                <a:cs typeface="Times New Roman" panose="02020603050405020304" pitchFamily="18" charset="0"/>
              </a:rPr>
              <a:t>nderline the unknown words in the letter.</a:t>
            </a:r>
            <a:endParaRPr lang="ru-RU" sz="2000" u="sng" dirty="0" smtClean="0">
              <a:effectLst/>
            </a:endParaRPr>
          </a:p>
          <a:p>
            <a:pPr indent="450215" algn="just"/>
            <a:endParaRPr lang="en-US" sz="2400" b="1" i="1" dirty="0" smtClean="0">
              <a:effectLst/>
              <a:latin typeface="Bradley Hand ITC" panose="03070402050302030203" pitchFamily="66" charset="0"/>
            </a:endParaRPr>
          </a:p>
          <a:p>
            <a:pPr indent="450215" algn="just"/>
            <a:r>
              <a:rPr lang="en-US" sz="2400" b="1" i="1" dirty="0" smtClean="0">
                <a:effectLst/>
                <a:latin typeface="Bradley Hand ITC" panose="03070402050302030203" pitchFamily="66" charset="0"/>
              </a:rPr>
              <a:t>…Britain has quite a cold climate. The weather here is often rainy and cloudy. It usually snows in winter and it is very cold. The sky is grey and cloudy most of the time. In autumn, it’s often quite windy. Spring is not very warm and it rains a lot. Summer is usually warm and sunny, but sometimes it’s cloudy and rainy.</a:t>
            </a:r>
            <a:endParaRPr lang="ru-RU" sz="2400" dirty="0" smtClean="0">
              <a:effectLst/>
            </a:endParaRPr>
          </a:p>
          <a:p>
            <a:pPr indent="450215" algn="just"/>
            <a:r>
              <a:rPr lang="en-US" sz="2400" b="1" i="1" dirty="0" smtClean="0">
                <a:latin typeface="Bradley Hand ITC" panose="03070402050302030203" pitchFamily="66" charset="0"/>
              </a:rPr>
              <a:t>The </a:t>
            </a:r>
            <a:r>
              <a:rPr lang="en-US" sz="2400" b="1" i="1" dirty="0" smtClean="0">
                <a:effectLst/>
                <a:latin typeface="Bradley Hand ITC" panose="03070402050302030203" pitchFamily="66" charset="0"/>
              </a:rPr>
              <a:t>weather</a:t>
            </a:r>
            <a:r>
              <a:rPr lang="en-US" sz="2400" b="1" i="1" dirty="0">
                <a:latin typeface="Bradley Hand ITC" panose="03070402050302030203" pitchFamily="66" charset="0"/>
              </a:rPr>
              <a:t> </a:t>
            </a:r>
            <a:r>
              <a:rPr lang="en-US" sz="2400" b="1" i="1" dirty="0" smtClean="0">
                <a:latin typeface="Bradley Hand ITC" panose="03070402050302030203" pitchFamily="66" charset="0"/>
              </a:rPr>
              <a:t>is changeable</a:t>
            </a:r>
            <a:r>
              <a:rPr lang="en-US" sz="2400" b="1" i="1" dirty="0" smtClean="0">
                <a:effectLst/>
                <a:latin typeface="Bradley Hand ITC" panose="03070402050302030203" pitchFamily="66" charset="0"/>
              </a:rPr>
              <a:t> in Britain. You always need to carry an umbrella with you because it often rains.</a:t>
            </a:r>
            <a:r>
              <a:rPr lang="en-US" sz="2400" dirty="0" smtClean="0">
                <a:effectLst/>
              </a:rPr>
              <a:t> </a:t>
            </a:r>
            <a:r>
              <a:rPr lang="en-US" sz="2400" b="1" i="1" dirty="0" smtClean="0">
                <a:effectLst/>
                <a:latin typeface="Bradley Hand ITC" panose="03070402050302030203" pitchFamily="66" charset="0"/>
              </a:rPr>
              <a:t>What about the weather in your region? What is your </a:t>
            </a:r>
            <a:r>
              <a:rPr lang="en-US" sz="2400" b="1" i="1" dirty="0" err="1" smtClean="0">
                <a:effectLst/>
                <a:latin typeface="Bradley Hand ITC" panose="03070402050302030203" pitchFamily="66" charset="0"/>
              </a:rPr>
              <a:t>favourite</a:t>
            </a:r>
            <a:r>
              <a:rPr lang="en-US" sz="2400" b="1" i="1" dirty="0" smtClean="0">
                <a:effectLst/>
                <a:latin typeface="Bradley Hand ITC" panose="03070402050302030203" pitchFamily="66" charset="0"/>
              </a:rPr>
              <a:t> season?</a:t>
            </a:r>
            <a:endParaRPr lang="ru-RU" sz="2400" b="1" dirty="0" smtClean="0">
              <a:effectLst/>
            </a:endParaRPr>
          </a:p>
          <a:p>
            <a:pPr indent="450215" algn="just"/>
            <a:r>
              <a:rPr lang="en-US" sz="2400" b="1" i="1" dirty="0" smtClean="0">
                <a:effectLst/>
                <a:latin typeface="Bradley Hand ITC" panose="03070402050302030203" pitchFamily="66" charset="0"/>
              </a:rPr>
              <a:t>Take care and keep in touch!</a:t>
            </a:r>
            <a:endParaRPr lang="ru-RU" sz="2400" dirty="0" smtClean="0">
              <a:effectLst/>
            </a:endParaRPr>
          </a:p>
          <a:p>
            <a:pPr indent="450215" algn="just"/>
            <a:r>
              <a:rPr lang="en-US" sz="2400" b="1" i="1" dirty="0" smtClean="0">
                <a:effectLst/>
                <a:latin typeface="Bradley Hand ITC" panose="03070402050302030203" pitchFamily="66" charset="0"/>
              </a:rPr>
              <a:t>Yours,</a:t>
            </a:r>
            <a:endParaRPr lang="ru-RU" sz="2400" dirty="0" smtClean="0">
              <a:effectLst/>
            </a:endParaRPr>
          </a:p>
          <a:p>
            <a:pPr indent="450215" algn="just"/>
            <a:r>
              <a:rPr lang="en-US" sz="2400" b="1" i="1" dirty="0" smtClean="0">
                <a:effectLst/>
                <a:latin typeface="Bradley Hand ITC" panose="03070402050302030203" pitchFamily="66" charset="0"/>
              </a:rPr>
              <a:t>Mike</a:t>
            </a:r>
            <a:endParaRPr lang="ru-RU" sz="2400" dirty="0">
              <a:effectLst/>
            </a:endParaRPr>
          </a:p>
        </p:txBody>
      </p:sp>
    </p:spTree>
    <p:extLst>
      <p:ext uri="{BB962C8B-B14F-4D97-AF65-F5344CB8AC3E}">
        <p14:creationId xmlns:p14="http://schemas.microsoft.com/office/powerpoint/2010/main" val="37967215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Lesson objectives</a:t>
            </a:r>
            <a:r>
              <a:rPr lang="ru-RU" dirty="0" smtClean="0"/>
              <a:t/>
            </a:r>
            <a:br>
              <a:rPr lang="ru-RU" dirty="0" smtClean="0"/>
            </a:br>
            <a:r>
              <a:rPr lang="ru-RU" sz="3200" i="1" dirty="0" smtClean="0">
                <a:solidFill>
                  <a:srgbClr val="92D050"/>
                </a:solidFill>
              </a:rPr>
              <a:t>Цели урока</a:t>
            </a:r>
            <a:endParaRPr lang="ru-RU" sz="3200" i="1" dirty="0">
              <a:solidFill>
                <a:srgbClr val="92D050"/>
              </a:solidFill>
            </a:endParaRPr>
          </a:p>
        </p:txBody>
      </p:sp>
      <p:sp>
        <p:nvSpPr>
          <p:cNvPr id="3" name="Объект 2"/>
          <p:cNvSpPr>
            <a:spLocks noGrp="1"/>
          </p:cNvSpPr>
          <p:nvPr>
            <p:ph idx="1"/>
          </p:nvPr>
        </p:nvSpPr>
        <p:spPr>
          <a:xfrm>
            <a:off x="677334" y="1930400"/>
            <a:ext cx="8596668" cy="4609377"/>
          </a:xfrm>
        </p:spPr>
        <p:txBody>
          <a:bodyPr/>
          <a:lstStyle/>
          <a:p>
            <a:r>
              <a:rPr lang="en-US" sz="2800" dirty="0" smtClean="0"/>
              <a:t>learn new vocabulary</a:t>
            </a:r>
          </a:p>
          <a:p>
            <a:r>
              <a:rPr lang="en-US" sz="2800" dirty="0"/>
              <a:t>use new vocabulary in sentences and in </a:t>
            </a:r>
            <a:r>
              <a:rPr lang="en-US" sz="2800" dirty="0" smtClean="0"/>
              <a:t>speech</a:t>
            </a:r>
          </a:p>
          <a:p>
            <a:r>
              <a:rPr lang="en-US" sz="2800" dirty="0"/>
              <a:t>l</a:t>
            </a:r>
            <a:r>
              <a:rPr lang="en-US" sz="2800" dirty="0" smtClean="0"/>
              <a:t>earn how to talk about the weather using grammatical constructions: </a:t>
            </a:r>
          </a:p>
          <a:p>
            <a:pPr marL="0" indent="0">
              <a:buNone/>
            </a:pPr>
            <a:r>
              <a:rPr lang="en-US" sz="2800" dirty="0" smtClean="0"/>
              <a:t>It </a:t>
            </a:r>
            <a:r>
              <a:rPr lang="en-US" sz="2800" dirty="0" err="1" smtClean="0"/>
              <a:t>is+ADJECTIVE</a:t>
            </a:r>
            <a:r>
              <a:rPr lang="en-US" sz="2800" dirty="0" smtClean="0"/>
              <a:t> and </a:t>
            </a:r>
            <a:r>
              <a:rPr lang="en-US" sz="2800" dirty="0" err="1" smtClean="0"/>
              <a:t>It+VERB</a:t>
            </a:r>
            <a:endParaRPr lang="en-US" sz="2800" dirty="0" smtClean="0"/>
          </a:p>
          <a:p>
            <a:r>
              <a:rPr lang="en-US" sz="2800" dirty="0"/>
              <a:t>make up sentences using It </a:t>
            </a:r>
            <a:r>
              <a:rPr lang="en-US" sz="2800" dirty="0" err="1"/>
              <a:t>is+ADJECTIVE</a:t>
            </a:r>
            <a:r>
              <a:rPr lang="en-US" sz="2800" dirty="0"/>
              <a:t> and </a:t>
            </a:r>
            <a:r>
              <a:rPr lang="en-US" sz="2800" dirty="0" err="1" smtClean="0"/>
              <a:t>It+VERB</a:t>
            </a:r>
            <a:r>
              <a:rPr lang="en-US" sz="2800" dirty="0" smtClean="0"/>
              <a:t> </a:t>
            </a:r>
            <a:r>
              <a:rPr lang="en-US" sz="2800" dirty="0"/>
              <a:t>in writing and in </a:t>
            </a:r>
            <a:r>
              <a:rPr lang="en-US" sz="2800" dirty="0" smtClean="0"/>
              <a:t>speaking</a:t>
            </a:r>
          </a:p>
          <a:p>
            <a:endParaRPr lang="en-US" dirty="0" smtClean="0"/>
          </a:p>
          <a:p>
            <a:endParaRPr lang="en-US" dirty="0" smtClean="0"/>
          </a:p>
          <a:p>
            <a:endParaRPr lang="en-US" dirty="0" smtClean="0"/>
          </a:p>
          <a:p>
            <a:endParaRPr lang="en-US" dirty="0" smtClean="0"/>
          </a:p>
          <a:p>
            <a:endParaRPr lang="en-US" dirty="0" smtClean="0"/>
          </a:p>
          <a:p>
            <a:endParaRPr lang="ru-RU" dirty="0"/>
          </a:p>
        </p:txBody>
      </p:sp>
    </p:spTree>
    <p:extLst>
      <p:ext uri="{BB962C8B-B14F-4D97-AF65-F5344CB8AC3E}">
        <p14:creationId xmlns:p14="http://schemas.microsoft.com/office/powerpoint/2010/main" val="2291614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56936" y="365125"/>
            <a:ext cx="6668219" cy="6061554"/>
          </a:xfrm>
        </p:spPr>
        <p:txBody>
          <a:bodyPr/>
          <a:lstStyle/>
          <a:p>
            <a:endParaRPr lang="ru-RU" dirty="0"/>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445" y="0"/>
            <a:ext cx="9859993" cy="6691386"/>
          </a:xfrm>
        </p:spPr>
      </p:pic>
      <p:sp>
        <p:nvSpPr>
          <p:cNvPr id="7" name="Прямоугольник 6"/>
          <p:cNvSpPr/>
          <p:nvPr/>
        </p:nvSpPr>
        <p:spPr>
          <a:xfrm>
            <a:off x="793630" y="681489"/>
            <a:ext cx="8160589" cy="5139869"/>
          </a:xfrm>
          <a:prstGeom prst="rect">
            <a:avLst/>
          </a:prstGeom>
        </p:spPr>
        <p:txBody>
          <a:bodyPr wrap="square">
            <a:spAutoFit/>
          </a:bodyPr>
          <a:lstStyle/>
          <a:p>
            <a:pPr indent="450215" algn="just"/>
            <a:r>
              <a:rPr lang="en-US" sz="2000" b="1" i="1" dirty="0" smtClean="0">
                <a:effectLst/>
                <a:latin typeface="Times New Roman" panose="02020603050405020304" pitchFamily="18" charset="0"/>
              </a:rPr>
              <a:t>You have received a letter from your pen friend Mike who writes</a:t>
            </a:r>
            <a:endParaRPr lang="ru-RU" dirty="0" smtClean="0">
              <a:effectLst/>
            </a:endParaRPr>
          </a:p>
          <a:p>
            <a:pPr indent="450215" algn="just"/>
            <a:r>
              <a:rPr lang="en-US" sz="2000" b="1" i="1" dirty="0" smtClean="0">
                <a:effectLst/>
                <a:latin typeface="Bradley Hand ITC" panose="03070402050302030203" pitchFamily="66" charset="0"/>
              </a:rPr>
              <a:t> </a:t>
            </a:r>
            <a:endParaRPr lang="ru-RU" dirty="0" smtClean="0">
              <a:effectLst/>
            </a:endParaRPr>
          </a:p>
          <a:p>
            <a:pPr indent="450215" algn="just"/>
            <a:r>
              <a:rPr lang="en-US" sz="2400" b="1" i="1" dirty="0" smtClean="0">
                <a:effectLst/>
                <a:latin typeface="Bradley Hand ITC" panose="03070402050302030203" pitchFamily="66" charset="0"/>
              </a:rPr>
              <a:t>…Britain has quite a cold </a:t>
            </a:r>
            <a:r>
              <a:rPr lang="en-US" sz="2400" b="1" i="1" dirty="0" smtClean="0">
                <a:solidFill>
                  <a:srgbClr val="FF0000"/>
                </a:solidFill>
                <a:effectLst/>
                <a:latin typeface="Bradley Hand ITC" panose="03070402050302030203" pitchFamily="66" charset="0"/>
              </a:rPr>
              <a:t>climate</a:t>
            </a:r>
            <a:r>
              <a:rPr lang="en-US" sz="2400" b="1" i="1" dirty="0" smtClean="0">
                <a:effectLst/>
                <a:latin typeface="Bradley Hand ITC" panose="03070402050302030203" pitchFamily="66" charset="0"/>
              </a:rPr>
              <a:t>. The </a:t>
            </a:r>
            <a:r>
              <a:rPr lang="en-US" sz="2400" b="1" i="1" dirty="0" smtClean="0">
                <a:solidFill>
                  <a:srgbClr val="FF0000"/>
                </a:solidFill>
                <a:effectLst/>
                <a:latin typeface="Bradley Hand ITC" panose="03070402050302030203" pitchFamily="66" charset="0"/>
              </a:rPr>
              <a:t>weather</a:t>
            </a:r>
            <a:r>
              <a:rPr lang="en-US" sz="2400" b="1" i="1" dirty="0" smtClean="0">
                <a:effectLst/>
                <a:latin typeface="Bradley Hand ITC" panose="03070402050302030203" pitchFamily="66" charset="0"/>
              </a:rPr>
              <a:t> here is often </a:t>
            </a:r>
            <a:r>
              <a:rPr lang="en-US" sz="2400" b="1" i="1" dirty="0" smtClean="0">
                <a:solidFill>
                  <a:srgbClr val="FF0000"/>
                </a:solidFill>
                <a:effectLst/>
                <a:latin typeface="Bradley Hand ITC" panose="03070402050302030203" pitchFamily="66" charset="0"/>
              </a:rPr>
              <a:t>rainy</a:t>
            </a:r>
            <a:r>
              <a:rPr lang="en-US" sz="2400" b="1" i="1" dirty="0" smtClean="0">
                <a:effectLst/>
                <a:latin typeface="Bradley Hand ITC" panose="03070402050302030203" pitchFamily="66" charset="0"/>
              </a:rPr>
              <a:t> and </a:t>
            </a:r>
            <a:r>
              <a:rPr lang="en-US" sz="2400" b="1" i="1" dirty="0" smtClean="0">
                <a:solidFill>
                  <a:srgbClr val="FF0000"/>
                </a:solidFill>
                <a:effectLst/>
                <a:latin typeface="Bradley Hand ITC" panose="03070402050302030203" pitchFamily="66" charset="0"/>
              </a:rPr>
              <a:t>cloudy</a:t>
            </a:r>
            <a:r>
              <a:rPr lang="en-US" sz="2400" b="1" i="1" dirty="0" smtClean="0">
                <a:effectLst/>
                <a:latin typeface="Bradley Hand ITC" panose="03070402050302030203" pitchFamily="66" charset="0"/>
              </a:rPr>
              <a:t>. </a:t>
            </a:r>
            <a:r>
              <a:rPr lang="en-US" sz="2400" b="1" i="1" dirty="0" smtClean="0">
                <a:solidFill>
                  <a:srgbClr val="FF0000"/>
                </a:solidFill>
                <a:effectLst/>
                <a:latin typeface="Bradley Hand ITC" panose="03070402050302030203" pitchFamily="66" charset="0"/>
              </a:rPr>
              <a:t>It</a:t>
            </a:r>
            <a:r>
              <a:rPr lang="en-US" sz="2400" b="1" i="1" dirty="0" smtClean="0">
                <a:effectLst/>
                <a:latin typeface="Bradley Hand ITC" panose="03070402050302030203" pitchFamily="66" charset="0"/>
              </a:rPr>
              <a:t> usually </a:t>
            </a:r>
            <a:r>
              <a:rPr lang="en-US" sz="2400" b="1" i="1" dirty="0" smtClean="0">
                <a:solidFill>
                  <a:srgbClr val="FF0000"/>
                </a:solidFill>
                <a:effectLst/>
                <a:latin typeface="Bradley Hand ITC" panose="03070402050302030203" pitchFamily="66" charset="0"/>
              </a:rPr>
              <a:t>snows</a:t>
            </a:r>
            <a:r>
              <a:rPr lang="en-US" sz="2400" b="1" i="1" dirty="0" smtClean="0">
                <a:effectLst/>
                <a:latin typeface="Bradley Hand ITC" panose="03070402050302030203" pitchFamily="66" charset="0"/>
              </a:rPr>
              <a:t> in winter and it is very </a:t>
            </a:r>
            <a:r>
              <a:rPr lang="en-US" sz="2400" b="1" i="1" dirty="0" smtClean="0">
                <a:solidFill>
                  <a:srgbClr val="FF0000"/>
                </a:solidFill>
                <a:effectLst/>
                <a:latin typeface="Bradley Hand ITC" panose="03070402050302030203" pitchFamily="66" charset="0"/>
              </a:rPr>
              <a:t>cold</a:t>
            </a:r>
            <a:r>
              <a:rPr lang="en-US" sz="2400" b="1" i="1" dirty="0" smtClean="0">
                <a:effectLst/>
                <a:latin typeface="Bradley Hand ITC" panose="03070402050302030203" pitchFamily="66" charset="0"/>
              </a:rPr>
              <a:t>. The sky is grey and cloudy most of the time. In autumn, it’s often quite </a:t>
            </a:r>
            <a:r>
              <a:rPr lang="en-US" sz="2400" b="1" i="1" dirty="0" smtClean="0">
                <a:solidFill>
                  <a:srgbClr val="FF0000"/>
                </a:solidFill>
                <a:effectLst/>
                <a:latin typeface="Bradley Hand ITC" panose="03070402050302030203" pitchFamily="66" charset="0"/>
              </a:rPr>
              <a:t>windy</a:t>
            </a:r>
            <a:r>
              <a:rPr lang="en-US" sz="2400" b="1" i="1" dirty="0" smtClean="0">
                <a:effectLst/>
                <a:latin typeface="Bradley Hand ITC" panose="03070402050302030203" pitchFamily="66" charset="0"/>
              </a:rPr>
              <a:t>. Spring is not very </a:t>
            </a:r>
            <a:r>
              <a:rPr lang="en-US" sz="2400" b="1" i="1" dirty="0" smtClean="0">
                <a:solidFill>
                  <a:srgbClr val="FF0000"/>
                </a:solidFill>
                <a:effectLst/>
                <a:latin typeface="Bradley Hand ITC" panose="03070402050302030203" pitchFamily="66" charset="0"/>
              </a:rPr>
              <a:t>warm</a:t>
            </a:r>
            <a:r>
              <a:rPr lang="en-US" sz="2400" b="1" i="1" dirty="0" smtClean="0">
                <a:effectLst/>
                <a:latin typeface="Bradley Hand ITC" panose="03070402050302030203" pitchFamily="66" charset="0"/>
              </a:rPr>
              <a:t> and </a:t>
            </a:r>
            <a:r>
              <a:rPr lang="en-US" sz="2400" b="1" i="1" dirty="0" smtClean="0">
                <a:solidFill>
                  <a:srgbClr val="FF0000"/>
                </a:solidFill>
                <a:effectLst/>
                <a:latin typeface="Bradley Hand ITC" panose="03070402050302030203" pitchFamily="66" charset="0"/>
              </a:rPr>
              <a:t>it rains </a:t>
            </a:r>
            <a:r>
              <a:rPr lang="en-US" sz="2400" b="1" i="1" dirty="0" smtClean="0">
                <a:effectLst/>
                <a:latin typeface="Bradley Hand ITC" panose="03070402050302030203" pitchFamily="66" charset="0"/>
              </a:rPr>
              <a:t>a lot. Summer is usually warm and </a:t>
            </a:r>
            <a:r>
              <a:rPr lang="en-US" sz="2400" b="1" i="1" dirty="0" smtClean="0">
                <a:solidFill>
                  <a:srgbClr val="FF0000"/>
                </a:solidFill>
                <a:effectLst/>
                <a:latin typeface="Bradley Hand ITC" panose="03070402050302030203" pitchFamily="66" charset="0"/>
              </a:rPr>
              <a:t>sunny</a:t>
            </a:r>
            <a:r>
              <a:rPr lang="en-US" sz="2400" b="1" i="1" dirty="0" smtClean="0">
                <a:effectLst/>
                <a:latin typeface="Bradley Hand ITC" panose="03070402050302030203" pitchFamily="66" charset="0"/>
              </a:rPr>
              <a:t>, but sometimes </a:t>
            </a:r>
            <a:r>
              <a:rPr lang="en-US" sz="2400" b="1" i="1" dirty="0" smtClean="0">
                <a:solidFill>
                  <a:srgbClr val="FF0000"/>
                </a:solidFill>
                <a:effectLst/>
                <a:latin typeface="Bradley Hand ITC" panose="03070402050302030203" pitchFamily="66" charset="0"/>
              </a:rPr>
              <a:t>it’s cloudy </a:t>
            </a:r>
            <a:r>
              <a:rPr lang="en-US" sz="2400" b="1" i="1" dirty="0" smtClean="0">
                <a:effectLst/>
                <a:latin typeface="Bradley Hand ITC" panose="03070402050302030203" pitchFamily="66" charset="0"/>
              </a:rPr>
              <a:t>and </a:t>
            </a:r>
            <a:r>
              <a:rPr lang="en-US" sz="2400" b="1" i="1" dirty="0" smtClean="0">
                <a:solidFill>
                  <a:srgbClr val="FF0000"/>
                </a:solidFill>
                <a:effectLst/>
                <a:latin typeface="Bradley Hand ITC" panose="03070402050302030203" pitchFamily="66" charset="0"/>
              </a:rPr>
              <a:t>rainy.</a:t>
            </a:r>
            <a:endParaRPr lang="ru-RU" sz="2400" dirty="0" smtClean="0">
              <a:effectLst/>
            </a:endParaRPr>
          </a:p>
          <a:p>
            <a:pPr indent="450215" algn="just"/>
            <a:r>
              <a:rPr lang="en-US" sz="2400" b="1" i="1" dirty="0" smtClean="0">
                <a:latin typeface="Bradley Hand ITC" panose="03070402050302030203" pitchFamily="66" charset="0"/>
              </a:rPr>
              <a:t>The </a:t>
            </a:r>
            <a:r>
              <a:rPr lang="en-US" sz="2400" b="1" i="1" dirty="0" smtClean="0">
                <a:solidFill>
                  <a:srgbClr val="FF0000"/>
                </a:solidFill>
                <a:effectLst/>
                <a:latin typeface="Bradley Hand ITC" panose="03070402050302030203" pitchFamily="66" charset="0"/>
              </a:rPr>
              <a:t>weather</a:t>
            </a:r>
            <a:r>
              <a:rPr lang="en-US" sz="2400" b="1" i="1" dirty="0">
                <a:latin typeface="Bradley Hand ITC" panose="03070402050302030203" pitchFamily="66" charset="0"/>
              </a:rPr>
              <a:t> </a:t>
            </a:r>
            <a:r>
              <a:rPr lang="en-US" sz="2400" b="1" i="1" dirty="0" smtClean="0">
                <a:latin typeface="Bradley Hand ITC" panose="03070402050302030203" pitchFamily="66" charset="0"/>
              </a:rPr>
              <a:t>is changeable</a:t>
            </a:r>
            <a:r>
              <a:rPr lang="en-US" sz="2400" b="1" i="1" dirty="0" smtClean="0">
                <a:effectLst/>
                <a:latin typeface="Bradley Hand ITC" panose="03070402050302030203" pitchFamily="66" charset="0"/>
              </a:rPr>
              <a:t> in Britain. You always need to carry an umbrella with you because </a:t>
            </a:r>
            <a:r>
              <a:rPr lang="en-US" sz="2400" b="1" i="1" dirty="0" smtClean="0">
                <a:solidFill>
                  <a:srgbClr val="FF0000"/>
                </a:solidFill>
                <a:effectLst/>
                <a:latin typeface="Bradley Hand ITC" panose="03070402050302030203" pitchFamily="66" charset="0"/>
              </a:rPr>
              <a:t>it </a:t>
            </a:r>
            <a:r>
              <a:rPr lang="en-US" sz="2400" b="1" i="1" dirty="0" smtClean="0">
                <a:latin typeface="Bradley Hand ITC" panose="03070402050302030203" pitchFamily="66" charset="0"/>
              </a:rPr>
              <a:t>often </a:t>
            </a:r>
            <a:r>
              <a:rPr lang="en-US" sz="2400" b="1" i="1" dirty="0" smtClean="0">
                <a:solidFill>
                  <a:srgbClr val="FF0000"/>
                </a:solidFill>
                <a:effectLst/>
                <a:latin typeface="Bradley Hand ITC" panose="03070402050302030203" pitchFamily="66" charset="0"/>
              </a:rPr>
              <a:t>rains</a:t>
            </a:r>
            <a:r>
              <a:rPr lang="en-US" sz="2400" b="1" i="1" dirty="0" smtClean="0">
                <a:effectLst/>
                <a:latin typeface="Bradley Hand ITC" panose="03070402050302030203" pitchFamily="66" charset="0"/>
              </a:rPr>
              <a:t>.</a:t>
            </a:r>
            <a:r>
              <a:rPr lang="en-US" sz="2400" dirty="0" smtClean="0">
                <a:effectLst/>
              </a:rPr>
              <a:t> </a:t>
            </a:r>
            <a:r>
              <a:rPr lang="en-US" sz="2400" b="1" i="1" dirty="0" smtClean="0">
                <a:effectLst/>
                <a:latin typeface="Bradley Hand ITC" panose="03070402050302030203" pitchFamily="66" charset="0"/>
              </a:rPr>
              <a:t>What about the weather in your region? What is your </a:t>
            </a:r>
            <a:r>
              <a:rPr lang="en-US" sz="2400" b="1" i="1" dirty="0" err="1" smtClean="0">
                <a:effectLst/>
                <a:latin typeface="Bradley Hand ITC" panose="03070402050302030203" pitchFamily="66" charset="0"/>
              </a:rPr>
              <a:t>favourite</a:t>
            </a:r>
            <a:r>
              <a:rPr lang="en-US" sz="2400" b="1" i="1" dirty="0" smtClean="0">
                <a:effectLst/>
                <a:latin typeface="Bradley Hand ITC" panose="03070402050302030203" pitchFamily="66" charset="0"/>
              </a:rPr>
              <a:t> </a:t>
            </a:r>
            <a:r>
              <a:rPr lang="en-US" sz="2400" b="1" i="1" dirty="0" smtClean="0">
                <a:solidFill>
                  <a:srgbClr val="FF0000"/>
                </a:solidFill>
                <a:effectLst/>
                <a:latin typeface="Bradley Hand ITC" panose="03070402050302030203" pitchFamily="66" charset="0"/>
              </a:rPr>
              <a:t>season</a:t>
            </a:r>
            <a:r>
              <a:rPr lang="en-US" sz="2400" b="1" i="1" dirty="0" smtClean="0">
                <a:effectLst/>
                <a:latin typeface="Bradley Hand ITC" panose="03070402050302030203" pitchFamily="66" charset="0"/>
              </a:rPr>
              <a:t>?</a:t>
            </a:r>
            <a:endParaRPr lang="ru-RU" sz="2400" b="1" dirty="0" smtClean="0">
              <a:effectLst/>
            </a:endParaRPr>
          </a:p>
          <a:p>
            <a:pPr indent="450215" algn="just"/>
            <a:r>
              <a:rPr lang="en-US" sz="2400" b="1" i="1" dirty="0" smtClean="0">
                <a:effectLst/>
                <a:latin typeface="Bradley Hand ITC" panose="03070402050302030203" pitchFamily="66" charset="0"/>
              </a:rPr>
              <a:t>Take care and keep in touch!</a:t>
            </a:r>
            <a:endParaRPr lang="ru-RU" sz="2400" dirty="0" smtClean="0">
              <a:effectLst/>
            </a:endParaRPr>
          </a:p>
          <a:p>
            <a:pPr indent="450215" algn="just"/>
            <a:r>
              <a:rPr lang="en-US" sz="2400" b="1" i="1" dirty="0" smtClean="0">
                <a:effectLst/>
                <a:latin typeface="Bradley Hand ITC" panose="03070402050302030203" pitchFamily="66" charset="0"/>
              </a:rPr>
              <a:t>Yours,</a:t>
            </a:r>
            <a:endParaRPr lang="ru-RU" sz="2400" dirty="0" smtClean="0">
              <a:effectLst/>
            </a:endParaRPr>
          </a:p>
          <a:p>
            <a:pPr indent="450215" algn="just"/>
            <a:r>
              <a:rPr lang="en-US" sz="2400" b="1" i="1" dirty="0" smtClean="0">
                <a:effectLst/>
                <a:latin typeface="Bradley Hand ITC" panose="03070402050302030203" pitchFamily="66" charset="0"/>
              </a:rPr>
              <a:t>Mike</a:t>
            </a:r>
            <a:endParaRPr lang="ru-RU" sz="2400" dirty="0">
              <a:effectLst/>
            </a:endParaRPr>
          </a:p>
        </p:txBody>
      </p:sp>
    </p:spTree>
    <p:extLst>
      <p:ext uri="{BB962C8B-B14F-4D97-AF65-F5344CB8AC3E}">
        <p14:creationId xmlns:p14="http://schemas.microsoft.com/office/powerpoint/2010/main" val="7639803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6416" y="1637101"/>
            <a:ext cx="9195758" cy="4449975"/>
          </a:xfrm>
        </p:spPr>
      </p:pic>
      <p:sp>
        <p:nvSpPr>
          <p:cNvPr id="5" name="Заголовок 1"/>
          <p:cNvSpPr>
            <a:spLocks noGrp="1"/>
          </p:cNvSpPr>
          <p:nvPr>
            <p:ph type="title"/>
          </p:nvPr>
        </p:nvSpPr>
        <p:spPr>
          <a:xfrm>
            <a:off x="774604" y="316301"/>
            <a:ext cx="8596668" cy="1320800"/>
          </a:xfrm>
        </p:spPr>
        <p:txBody>
          <a:bodyPr>
            <a:normAutofit fontScale="90000"/>
          </a:bodyPr>
          <a:lstStyle/>
          <a:p>
            <a:r>
              <a:rPr lang="en-US" dirty="0" smtClean="0"/>
              <a:t>IT IS+ADJECTIVE</a:t>
            </a:r>
            <a:r>
              <a:rPr lang="ru-RU" dirty="0" smtClean="0"/>
              <a:t> </a:t>
            </a:r>
            <a:r>
              <a:rPr lang="en-US" dirty="0" smtClean="0"/>
              <a:t>(</a:t>
            </a:r>
            <a:r>
              <a:rPr lang="ru-RU" dirty="0" smtClean="0"/>
              <a:t>прилагательное)= Какая погода?</a:t>
            </a:r>
            <a:br>
              <a:rPr lang="ru-RU" dirty="0" smtClean="0"/>
            </a:br>
            <a:endParaRPr lang="ru-RU" dirty="0"/>
          </a:p>
        </p:txBody>
      </p:sp>
    </p:spTree>
    <p:extLst>
      <p:ext uri="{BB962C8B-B14F-4D97-AF65-F5344CB8AC3E}">
        <p14:creationId xmlns:p14="http://schemas.microsoft.com/office/powerpoint/2010/main" val="1431292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2443" y="183955"/>
            <a:ext cx="8596668" cy="1320800"/>
          </a:xfrm>
        </p:spPr>
        <p:txBody>
          <a:bodyPr>
            <a:normAutofit fontScale="90000"/>
          </a:bodyPr>
          <a:lstStyle/>
          <a:p>
            <a:r>
              <a:rPr lang="en-US" dirty="0"/>
              <a:t>But adjectives to describe </a:t>
            </a:r>
            <a:r>
              <a:rPr lang="en-US" b="1" dirty="0"/>
              <a:t>temperature</a:t>
            </a:r>
            <a:r>
              <a:rPr lang="en-US" dirty="0"/>
              <a:t> don’t normally end in Y:</a:t>
            </a:r>
            <a:r>
              <a:rPr lang="ru-RU" dirty="0"/>
              <a:t/>
            </a:r>
            <a:br>
              <a:rPr lang="ru-RU" dirty="0"/>
            </a:br>
            <a:endParaRPr lang="ru-RU" dirty="0"/>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935" y="1504755"/>
            <a:ext cx="9730597" cy="5264093"/>
          </a:xfrm>
          <a:prstGeom prst="rect">
            <a:avLst/>
          </a:prstGeom>
        </p:spPr>
      </p:pic>
    </p:spTree>
    <p:extLst>
      <p:ext uri="{BB962C8B-B14F-4D97-AF65-F5344CB8AC3E}">
        <p14:creationId xmlns:p14="http://schemas.microsoft.com/office/powerpoint/2010/main" val="2288152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IT +VERB(</a:t>
            </a:r>
            <a:r>
              <a:rPr lang="ru-RU" dirty="0" smtClean="0"/>
              <a:t>глагол)= Что происходит? (действие)</a:t>
            </a:r>
            <a:endParaRPr lang="ru-RU" dirty="0"/>
          </a:p>
        </p:txBody>
      </p:sp>
      <p:sp>
        <p:nvSpPr>
          <p:cNvPr id="3" name="Объект 2"/>
          <p:cNvSpPr>
            <a:spLocks noGrp="1"/>
          </p:cNvSpPr>
          <p:nvPr>
            <p:ph idx="1"/>
          </p:nvPr>
        </p:nvSpPr>
        <p:spPr/>
        <p:txBody>
          <a:bodyPr>
            <a:normAutofit fontScale="92500"/>
          </a:bodyPr>
          <a:lstStyle/>
          <a:p>
            <a:r>
              <a:rPr lang="ru-RU" sz="4000" dirty="0"/>
              <a:t>к глаголу добавляется окончание –s. </a:t>
            </a:r>
            <a:endParaRPr lang="ru-RU" sz="4000" dirty="0" smtClean="0"/>
          </a:p>
          <a:p>
            <a:pPr marL="0" indent="0">
              <a:buNone/>
            </a:pPr>
            <a:r>
              <a:rPr lang="en-US" sz="4000" dirty="0" smtClean="0"/>
              <a:t>It </a:t>
            </a:r>
            <a:r>
              <a:rPr lang="en-US" sz="4000" dirty="0"/>
              <a:t>snow</a:t>
            </a:r>
            <a:r>
              <a:rPr lang="en-US" sz="4000" dirty="0">
                <a:solidFill>
                  <a:schemeClr val="accent5"/>
                </a:solidFill>
              </a:rPr>
              <a:t>s</a:t>
            </a:r>
            <a:r>
              <a:rPr lang="ru-RU" sz="4000" dirty="0" smtClean="0"/>
              <a:t>.</a:t>
            </a:r>
            <a:r>
              <a:rPr lang="en-US" sz="4000" dirty="0" smtClean="0"/>
              <a:t>(</a:t>
            </a:r>
            <a:r>
              <a:rPr lang="ru-RU" sz="4000" dirty="0" smtClean="0"/>
              <a:t>Идёт снег)</a:t>
            </a:r>
          </a:p>
          <a:p>
            <a:pPr marL="0" indent="0">
              <a:buNone/>
            </a:pPr>
            <a:r>
              <a:rPr lang="en-US" sz="4000" dirty="0" smtClean="0"/>
              <a:t>It melt</a:t>
            </a:r>
            <a:r>
              <a:rPr lang="en-US" sz="4000" dirty="0" smtClean="0">
                <a:solidFill>
                  <a:schemeClr val="accent5"/>
                </a:solidFill>
              </a:rPr>
              <a:t>s</a:t>
            </a:r>
            <a:r>
              <a:rPr lang="en-US" sz="4000" dirty="0" smtClean="0"/>
              <a:t>.</a:t>
            </a:r>
            <a:r>
              <a:rPr lang="ru-RU" sz="4000" dirty="0" smtClean="0"/>
              <a:t>(Тает)</a:t>
            </a:r>
            <a:endParaRPr lang="en-US" sz="4000" dirty="0" smtClean="0"/>
          </a:p>
          <a:p>
            <a:pPr marL="0" indent="0">
              <a:buNone/>
            </a:pPr>
            <a:r>
              <a:rPr lang="en-US" sz="4000" dirty="0" smtClean="0"/>
              <a:t>It rain</a:t>
            </a:r>
            <a:r>
              <a:rPr lang="en-US" sz="4000" dirty="0" smtClean="0">
                <a:solidFill>
                  <a:schemeClr val="accent5"/>
                </a:solidFill>
              </a:rPr>
              <a:t>s</a:t>
            </a:r>
            <a:r>
              <a:rPr lang="en-US" sz="4000" dirty="0" smtClean="0"/>
              <a:t>.</a:t>
            </a:r>
            <a:r>
              <a:rPr lang="ru-RU" sz="4000" dirty="0" smtClean="0"/>
              <a:t>(Идёт дождь)</a:t>
            </a:r>
            <a:endParaRPr lang="en-US" sz="4000" dirty="0" smtClean="0"/>
          </a:p>
          <a:p>
            <a:pPr marL="0" indent="0">
              <a:buNone/>
            </a:pPr>
            <a:r>
              <a:rPr lang="en-US" sz="4000" dirty="0" smtClean="0"/>
              <a:t>It freeze</a:t>
            </a:r>
            <a:r>
              <a:rPr lang="en-US" sz="4000" dirty="0" smtClean="0">
                <a:solidFill>
                  <a:schemeClr val="accent5"/>
                </a:solidFill>
              </a:rPr>
              <a:t>s</a:t>
            </a:r>
            <a:r>
              <a:rPr lang="en-US" sz="4000" dirty="0" smtClean="0"/>
              <a:t>.</a:t>
            </a:r>
            <a:r>
              <a:rPr lang="ru-RU" sz="4000" dirty="0" smtClean="0"/>
              <a:t>(Морозит)</a:t>
            </a:r>
          </a:p>
          <a:p>
            <a:pPr marL="0" indent="0">
              <a:buNone/>
            </a:pPr>
            <a:endParaRPr lang="ru-RU" dirty="0"/>
          </a:p>
        </p:txBody>
      </p:sp>
    </p:spTree>
    <p:extLst>
      <p:ext uri="{BB962C8B-B14F-4D97-AF65-F5344CB8AC3E}">
        <p14:creationId xmlns:p14="http://schemas.microsoft.com/office/powerpoint/2010/main" val="3338910903"/>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526</TotalTime>
  <Words>476</Words>
  <Application>Microsoft Office PowerPoint</Application>
  <PresentationFormat>Широкоэкранный</PresentationFormat>
  <Paragraphs>93</Paragraphs>
  <Slides>17</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17</vt:i4>
      </vt:variant>
    </vt:vector>
  </HeadingPairs>
  <TitlesOfParts>
    <vt:vector size="23" baseType="lpstr">
      <vt:lpstr>Arial</vt:lpstr>
      <vt:lpstr>Bradley Hand ITC</vt:lpstr>
      <vt:lpstr>Times New Roman</vt:lpstr>
      <vt:lpstr>Trebuchet MS</vt:lpstr>
      <vt:lpstr>Wingdings 3</vt:lpstr>
      <vt:lpstr>Грань</vt:lpstr>
      <vt:lpstr>What do you see in the pictures? What are we going to discuss at this lesson? </vt:lpstr>
      <vt:lpstr>Weather in my region</vt:lpstr>
      <vt:lpstr>Seasons</vt:lpstr>
      <vt:lpstr>Презентация PowerPoint</vt:lpstr>
      <vt:lpstr>Lesson objectives Цели урока</vt:lpstr>
      <vt:lpstr>Презентация PowerPoint</vt:lpstr>
      <vt:lpstr>IT IS+ADJECTIVE (прилагательное)= Какая погода? </vt:lpstr>
      <vt:lpstr>But adjectives to describe temperature don’t normally end in Y: </vt:lpstr>
      <vt:lpstr>IT +VERB(глагол)= Что происходит? (действие)</vt:lpstr>
      <vt:lpstr>Gap filling</vt:lpstr>
      <vt:lpstr>Check your answers</vt:lpstr>
      <vt:lpstr>Презентация PowerPoint</vt:lpstr>
      <vt:lpstr>Игра “Guess the season”</vt:lpstr>
      <vt:lpstr>Homework</vt:lpstr>
      <vt:lpstr>Начни письмо так:</vt:lpstr>
      <vt:lpstr>Let`s reflect!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Julia</dc:creator>
  <cp:lastModifiedBy>Julia</cp:lastModifiedBy>
  <cp:revision>31</cp:revision>
  <dcterms:created xsi:type="dcterms:W3CDTF">2021-02-07T15:35:15Z</dcterms:created>
  <dcterms:modified xsi:type="dcterms:W3CDTF">2021-02-14T21:35:31Z</dcterms:modified>
</cp:coreProperties>
</file>