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96" r:id="rId2"/>
    <p:sldId id="256" r:id="rId3"/>
    <p:sldId id="290" r:id="rId4"/>
    <p:sldId id="270" r:id="rId5"/>
    <p:sldId id="271" r:id="rId6"/>
    <p:sldId id="272" r:id="rId7"/>
    <p:sldId id="273" r:id="rId8"/>
    <p:sldId id="274" r:id="rId9"/>
    <p:sldId id="275" r:id="rId10"/>
    <p:sldId id="263" r:id="rId11"/>
    <p:sldId id="295" r:id="rId12"/>
    <p:sldId id="276" r:id="rId13"/>
    <p:sldId id="277" r:id="rId14"/>
    <p:sldId id="278" r:id="rId15"/>
    <p:sldId id="279" r:id="rId16"/>
    <p:sldId id="280" r:id="rId17"/>
    <p:sldId id="294" r:id="rId18"/>
    <p:sldId id="281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7" r:id="rId27"/>
    <p:sldId id="298" r:id="rId28"/>
    <p:sldId id="299" r:id="rId29"/>
    <p:sldId id="26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FF0000"/>
    <a:srgbClr val="FF00FF"/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63" autoAdjust="0"/>
    <p:restoredTop sz="94671" autoAdjust="0"/>
  </p:normalViewPr>
  <p:slideViewPr>
    <p:cSldViewPr>
      <p:cViewPr>
        <p:scale>
          <a:sx n="66" d="100"/>
          <a:sy n="66" d="100"/>
        </p:scale>
        <p:origin x="-1506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D5B6BB-F50D-4154-9112-FF4BC9D7AA32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A52A8-029F-47BF-853A-2AE335C753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639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A52A8-029F-47BF-853A-2AE335C753F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6129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3.wav"/><Relationship Id="rId7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3.wav"/><Relationship Id="rId7" Type="http://schemas.openxmlformats.org/officeDocument/2006/relationships/image" Target="../media/image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3.wav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3.wav"/><Relationship Id="rId7" Type="http://schemas.microsoft.com/office/2007/relationships/hdphoto" Target="../media/hdphoto1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0.png"/><Relationship Id="rId4" Type="http://schemas.openxmlformats.org/officeDocument/2006/relationships/audio" Target="../media/audio2.wav"/><Relationship Id="rId9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3.wav"/><Relationship Id="rId7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3.wav"/><Relationship Id="rId7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3.wav"/><Relationship Id="rId7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10" Type="http://schemas.microsoft.com/office/2007/relationships/hdphoto" Target="../media/hdphoto2.wdp"/><Relationship Id="rId4" Type="http://schemas.openxmlformats.org/officeDocument/2006/relationships/image" Target="../media/image16.jpeg"/><Relationship Id="rId9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3.wav"/><Relationship Id="rId7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10" Type="http://schemas.microsoft.com/office/2007/relationships/hdphoto" Target="../media/hdphoto4.wdp"/><Relationship Id="rId4" Type="http://schemas.openxmlformats.org/officeDocument/2006/relationships/image" Target="../media/image16.jpeg"/><Relationship Id="rId9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ng.com/images/search?view=detailV2&amp;ccid=5wOUzAhY&amp;id=A5D0A7B678BFB9245EA861D4AEE0AF8BE4634D14&amp;thid=OIP.5wOUzAhYcHUfWcmclaL4-AEsDh&amp;q=%d0%bb%d0%b0%d0%bd%d0%b4%d1%8b%d1%88&amp;simid=608011553790298019&amp;selectedIndex=51&amp;ipm=vs&amp;ajaxhist=0" TargetMode="External"/><Relationship Id="rId13" Type="http://schemas.openxmlformats.org/officeDocument/2006/relationships/hyperlink" Target="https://www.inmoment.ru/beauty/health-body/useful-properties-products-r3.html" TargetMode="External"/><Relationship Id="rId3" Type="http://schemas.openxmlformats.org/officeDocument/2006/relationships/hyperlink" Target="http://www.bing.com/images/search?view=detailV2&amp;ccid=4Penytl9&amp;id=29C4045CEA78C05CBAC3A8416E9E1AB4A910881E&amp;thid=OIP.4Penytl9mFO1Kx4h2uLAJgEsEc&amp;q=%d0%bb%d0%b8%d0%bf%d0%b0&amp;simid=607987716741270884&amp;selectedIndex=0&amp;ajaxhist=0" TargetMode="External"/><Relationship Id="rId7" Type="http://schemas.openxmlformats.org/officeDocument/2006/relationships/hyperlink" Target="http://files.nicwebsite.ru/rucenter6787/image/1017_5.jpg" TargetMode="External"/><Relationship Id="rId12" Type="http://schemas.openxmlformats.org/officeDocument/2006/relationships/hyperlink" Target="http://sunveter.ru/tags/%E1%E0%E1%EE%F7%EA%E8/" TargetMode="External"/><Relationship Id="rId17" Type="http://schemas.openxmlformats.org/officeDocument/2006/relationships/hyperlink" Target="http://kladraz.ru/blogs/zoja-pavlovna-ivanova/yekologicheskaja-viktorina-dlja-shkolnikov-4-7-klasov.html" TargetMode="External"/><Relationship Id="rId2" Type="http://schemas.openxmlformats.org/officeDocument/2006/relationships/hyperlink" Target="http://www.bing.com/images/search?view=detailV2&amp;ccid=KAWkwD7i&amp;id=5FF2EAAB828F7BD8FFF198F22EDD71839D390C3C&amp;thid=OIP.KAWkwD7iGiJ4Vaie8q7N7wFNC7&amp;q=%d0%b2%d0%b8%d0%ba%d1%82%d0%be%d1%80%d0%b8%d1%8f+%d1%80%d0%b5%d0%b3%d0%b8%d1%8f&amp;simid=608054696745307545&amp;selectedIndex=1&amp;ajaxhist=0" TargetMode="External"/><Relationship Id="rId16" Type="http://schemas.openxmlformats.org/officeDocument/2006/relationships/hyperlink" Target="https://www.livemaster.ru/item/17809929-tsvety-i-floristika-alenkij-tsvetochek-polimernaya-glina-tsv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ing.com/images/search?view=detailV2&amp;ccid=6EeO/DzR&amp;id=AF46ACD03055D7ED68BEAFC7639DEE5D4314319B&amp;thid=OIP.6EeO_DzRtLT0Puj2ifWk7QEsCo&amp;q=%d0%b1%d0%b0%d0%bc%d0%b1%d1%83%d0%ba&amp;simid=608006270993500265&amp;selectedIndex=3" TargetMode="External"/><Relationship Id="rId11" Type="http://schemas.openxmlformats.org/officeDocument/2006/relationships/hyperlink" Target="https://www.pressfoto.ru/image-609168" TargetMode="External"/><Relationship Id="rId5" Type="http://schemas.openxmlformats.org/officeDocument/2006/relationships/hyperlink" Target="http://www.bing.com/images/search?view=detailV2&amp;ccid=FyDpsZdm&amp;id=2F9DC01B44BAE8F7EF92F7F3228CE7ABCF0F7636&amp;thid=OIP.FyDpsZdmoDy3eVSfNIloiwDuEs&amp;q=%d1%80%d0%b0%d1%84%d1%84%d0%bb%d0%b5%d0%b7%d0%b8%d1%8f&amp;simid=607998226504943279&amp;selectedIndex=5&amp;ajaxhist=0" TargetMode="External"/><Relationship Id="rId15" Type="http://schemas.openxmlformats.org/officeDocument/2006/relationships/hyperlink" Target="https://im0-tub-ru.yandex.net/i?id=4411369d9d8acc092e0ba237e7c95ab8-l&amp;n=33&amp;w=640&amp;h=256&amp;q=60" TargetMode="External"/><Relationship Id="rId10" Type="http://schemas.openxmlformats.org/officeDocument/2006/relationships/hyperlink" Target="http://www.bing.com/images/search?view=detailV2&amp;ccid=KgDN6Q74&amp;id=2FB71E2C4BD4DDBD7682FAE8ADEC4780D0D2981A&amp;thid=OIP.KgDN6Q749POYF12FOUk41AEsDh&amp;q=%d0%b4%d1%83%d1%88%d0%b8%d1%86%d0%b0&amp;simid=608037426677743752&amp;selectedIndex=1&amp;ajaxhist=0" TargetMode="External"/><Relationship Id="rId4" Type="http://schemas.openxmlformats.org/officeDocument/2006/relationships/hyperlink" Target="http://www.bing.com/images/search?view=detailV2&amp;ccid=SEuQjPf+&amp;id=B62D1164C412293218446AA831F7EF67196993E0&amp;thid=OIP.SEuQjPf-k3jQXh7N-LSnmAEsDh&amp;q=%d0%bf%d0%be%d0%bb%d1%8b%d0%bd%d1%8c&amp;simid=608022849565231823&amp;selectedIndex=7&amp;ajaxhist=0" TargetMode="External"/><Relationship Id="rId9" Type="http://schemas.openxmlformats.org/officeDocument/2006/relationships/hyperlink" Target="http://www.bing.com/images/search?view=detailV2&amp;ccid=Zoqkzsq0&amp;id=7161C9B235637EA1ADAE49B4C4B9B0B1D8D8BB03&amp;thid=OIP.Zoqkzsq0dBW-xmqb2fIpeAEsDH&amp;q=%d0%b8%d1%80%d0%b8%d1%81&amp;simid=608042464684478237&amp;selectedIndex=2&amp;ajaxhist=0" TargetMode="External"/><Relationship Id="rId14" Type="http://schemas.openxmlformats.org/officeDocument/2006/relationships/hyperlink" Target="https://im0-tub-ru.yandex.net/i?id=528c811b17899d2ec3271820c0af5f4d-l&amp;n=33&amp;w=480&amp;h=362&amp;q=60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ng.com/images/search?view=detailV2&amp;ccid=KgDN6Q74&amp;id=2FB71E2C4BD4DDBD7682FAE8ADEC4780D0D2981A&amp;thid=OIP.KgDN6Q749POYF12FOUk41AEsDh&amp;q=%d0%b4%d1%83%d1%88%d0%b8%d1%86%d0%b0&amp;simid=608037426677743752&amp;selectedIndex=1&amp;ajaxhist=0" TargetMode="External"/><Relationship Id="rId3" Type="http://schemas.openxmlformats.org/officeDocument/2006/relationships/hyperlink" Target="http://sunveter.ru/tags/%E1%E0%E1%EE%F7%EA%E8/" TargetMode="External"/><Relationship Id="rId7" Type="http://schemas.openxmlformats.org/officeDocument/2006/relationships/hyperlink" Target="https://www.livemaster.ru/item/17809929-tsvety-i-floristika-alenkij-tsvetochek-polimernaya-glina-tsve" TargetMode="External"/><Relationship Id="rId2" Type="http://schemas.openxmlformats.org/officeDocument/2006/relationships/hyperlink" Target="https://www.pressfoto.ru/image-60916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0-tub-ru.yandex.net/i?id=4411369d9d8acc092e0ba237e7c95ab8-l&amp;n=33&amp;w=640&amp;h=256&amp;q=60" TargetMode="External"/><Relationship Id="rId5" Type="http://schemas.openxmlformats.org/officeDocument/2006/relationships/hyperlink" Target="https://im0-tub-ru.yandex.net/i?id=528c811b17899d2ec3271820c0af5f4d-l&amp;n=33&amp;w=480&amp;h=362&amp;q=60" TargetMode="External"/><Relationship Id="rId4" Type="http://schemas.openxmlformats.org/officeDocument/2006/relationships/hyperlink" Target="https://www.inmoment.ru/beauty/health-body/useful-properties-products-r3.html" TargetMode="External"/><Relationship Id="rId9" Type="http://schemas.openxmlformats.org/officeDocument/2006/relationships/hyperlink" Target="http://www.bing.com/images/search?view=detailV2&amp;ccid=Zoqkzsq0&amp;id=7161C9B235637EA1ADAE49B4C4B9B0B1D8D8BB03&amp;thid=OIP.Zoqkzsq0dBW-xmqb2fIpeAEsDH&amp;q=%d0%b8%d1%80%d0%b8%d1%81&amp;simid=608042464684478237&amp;selectedIndex=2&amp;ajaxhist=0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ng.com/images/search?view=detailV2&amp;ccid=SEuQjPf+&amp;id=B62D1164C412293218446AA831F7EF67196993E0&amp;thid=OIP.SEuQjPf-k3jQXh7N-LSnmAEsDh&amp;q=%d0%bf%d0%be%d0%bb%d1%8b%d0%bd%d1%8c&amp;simid=608022849565231823&amp;selectedIndex=7&amp;ajaxhist=0" TargetMode="External"/><Relationship Id="rId3" Type="http://schemas.openxmlformats.org/officeDocument/2006/relationships/hyperlink" Target="http://www.bing.com/images/search?view=detailV2&amp;ccid=5wOUzAhY&amp;id=A5D0A7B678BFB9245EA861D4AEE0AF8BE4634D14&amp;thid=OIP.5wOUzAhYcHUfWcmclaL4-AEsDh&amp;q=%d0%bb%d0%b0%d0%bd%d0%b4%d1%8b%d1%88&amp;simid=608011553790298019&amp;selectedIndex=51&amp;ipm=vs&amp;ajaxhist=0" TargetMode="External"/><Relationship Id="rId7" Type="http://schemas.openxmlformats.org/officeDocument/2006/relationships/hyperlink" Target="http://www.bing.com/images/search?view=detailV2&amp;ccid=4Penytl9&amp;id=29C4045CEA78C05CBAC3A8416E9E1AB4A910881E&amp;thid=OIP.4Penytl9mFO1Kx4h2uLAJgEsEc&amp;q=%d0%bb%d0%b8%d0%bf%d0%b0&amp;simid=607987716741270884&amp;selectedIndex=0&amp;ajaxhist=0" TargetMode="External"/><Relationship Id="rId2" Type="http://schemas.openxmlformats.org/officeDocument/2006/relationships/hyperlink" Target="http://files.nicwebsite.ru/rucenter6787/image/1017_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ing.com/images/search?view=detailV2&amp;ccid=KAWkwD7i&amp;id=5FF2EAAB828F7BD8FFF198F22EDD71839D390C3C&amp;thid=OIP.KAWkwD7iGiJ4Vaie8q7N7wFNC7&amp;q=%d0%b2%d0%b8%d0%ba%d1%82%d0%be%d1%80%d0%b8%d1%8f+%d1%80%d0%b5%d0%b3%d0%b8%d1%8f&amp;simid=608054696745307545&amp;selectedIndex=1&amp;ajaxhist=0" TargetMode="External"/><Relationship Id="rId5" Type="http://schemas.openxmlformats.org/officeDocument/2006/relationships/hyperlink" Target="http://www.bing.com/images/search?view=detailV2&amp;ccid=6EeO/DzR&amp;id=AF46ACD03055D7ED68BEAFC7639DEE5D4314319B&amp;thid=OIP.6EeO_DzRtLT0Puj2ifWk7QEsCo&amp;q=%d0%b1%d0%b0%d0%bc%d0%b1%d1%83%d0%ba&amp;simid=608006270993500265&amp;selectedIndex=3" TargetMode="External"/><Relationship Id="rId4" Type="http://schemas.openxmlformats.org/officeDocument/2006/relationships/hyperlink" Target="http://www.bing.com/images/search?view=detailV2&amp;ccid=FyDpsZdm&amp;id=2F9DC01B44BAE8F7EF92F7F3228CE7ABCF0F7636&amp;thid=OIP.FyDpsZdmoDy3eVSfNIloiwDuEs&amp;q=%d1%80%d0%b0%d1%84%d1%84%d0%bb%d0%b5%d0%b7%d0%b8%d1%8f&amp;simid=607998226504943279&amp;selectedIndex=5&amp;ajaxhist=0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319070" cy="18470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Кожевникова Маргарита Михайловна,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учитель биологии и химии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МКОУ ХМР «СОШ </a:t>
            </a:r>
            <a:r>
              <a:rPr lang="ru-RU" dirty="0" err="1" smtClean="0">
                <a:solidFill>
                  <a:srgbClr val="0070C0"/>
                </a:solidFill>
              </a:rPr>
              <a:t>д.Согом</a:t>
            </a:r>
            <a:r>
              <a:rPr lang="ru-RU" dirty="0" smtClean="0">
                <a:solidFill>
                  <a:srgbClr val="0070C0"/>
                </a:solidFill>
              </a:rPr>
              <a:t>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192" y="2213286"/>
            <a:ext cx="88832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66"/>
                </a:solidFill>
              </a:rPr>
              <a:t>Интерактивная игра </a:t>
            </a:r>
          </a:p>
          <a:p>
            <a:pPr algn="ctr"/>
            <a:r>
              <a:rPr lang="ru-RU" sz="4000" b="1" i="1" dirty="0" smtClean="0">
                <a:solidFill>
                  <a:srgbClr val="FF0066"/>
                </a:solidFill>
              </a:rPr>
              <a:t>«Путешествие в Царство растений»</a:t>
            </a:r>
            <a:endParaRPr lang="ru-RU" sz="4000" b="1" i="1" dirty="0">
              <a:solidFill>
                <a:srgbClr val="FF0066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232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1185" y="44771"/>
            <a:ext cx="82809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Задание 2.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«Отгадай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загадки»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4025" y="1368211"/>
            <a:ext cx="82980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Отгадайте загадки. Для проверки ответа нажмите на бабочку.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Для перехода на следующий слайд нажмите           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1" name="Управляющая кнопка: далее 10">
            <a:hlinkClick r:id="" action="ppaction://noaction" highlightClick="1"/>
          </p:cNvPr>
          <p:cNvSpPr/>
          <p:nvPr/>
        </p:nvSpPr>
        <p:spPr>
          <a:xfrm>
            <a:off x="7593168" y="2247601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5114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90602" y="260648"/>
            <a:ext cx="38574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загадки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968534"/>
            <a:ext cx="3420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за дерево такое Угощает снегирей?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Снег лежит, трещат морозы,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 а ягоды вкусней.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75762"/>
            <a:ext cx="4466171" cy="4341118"/>
          </a:xfrm>
          <a:prstGeom prst="rect">
            <a:avLst/>
          </a:prstGeom>
        </p:spPr>
      </p:pic>
      <p:pic>
        <p:nvPicPr>
          <p:cNvPr id="7171" name="Picture 3" descr="E:\Images\properties-mountain-ash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988" y="2377839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15406" y="5301208"/>
            <a:ext cx="1572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Рябина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837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28000" decel="7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277 C -1.38889E-6 -0.00254 0.11493 -0.07678 0.11493 -0.07655 C 0.12899 -0.0858 0.24531 -0.12442 0.26719 -0.12442 C 0.29219 -0.12442 0.38038 -0.10546 0.43264 -0.06799 C 0.43264 -0.06776 0.46927 -0.0525 0.49393 -0.02428 C 0.51458 -0.00277 0.54167 0.03608 0.5566 0.06129 L 0.58351 0.12674 " pathEditMode="relative" rAng="0" ptsTypes="ffffaAf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3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90602" y="260648"/>
            <a:ext cx="38574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загадки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1321" y="970131"/>
            <a:ext cx="3780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за дерево растет?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Снег в июле нам несет.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снег не тает,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воздухе летает.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75762"/>
            <a:ext cx="4466171" cy="4341118"/>
          </a:xfrm>
          <a:prstGeom prst="rect">
            <a:avLst/>
          </a:prstGeom>
        </p:spPr>
      </p:pic>
      <p:pic>
        <p:nvPicPr>
          <p:cNvPr id="7" name="Рисунок 6" descr="E:\Images\9d2fc5b563df155eade71d483f63969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85684"/>
            <a:ext cx="3744416" cy="50405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11560" y="1585684"/>
            <a:ext cx="15225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Тополь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82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28400" decel="716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277 C -1.38889E-6 -0.00254 0.11493 -0.07678 0.11493 -0.07655 C 0.12899 -0.0858 0.24531 -0.12442 0.26719 -0.12442 C 0.29219 -0.12442 0.38038 -0.10546 0.43264 -0.06799 C 0.43264 -0.06776 0.46927 -0.0525 0.49393 -0.02428 C 0.51458 -0.00277 0.54167 0.03608 0.5566 0.06129 L 0.58351 0.12674 " pathEditMode="relative" rAng="0" ptsTypes="ffffaAf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3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90602" y="260648"/>
            <a:ext cx="38574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загадки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19335" y="970131"/>
            <a:ext cx="41451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Цветет весенней он порой,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его в тени лесной: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стебельке, как бисер, в ряд,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Цветочки белые висят.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75762"/>
            <a:ext cx="4466171" cy="4341118"/>
          </a:xfrm>
          <a:prstGeom prst="rect">
            <a:avLst/>
          </a:prstGeom>
        </p:spPr>
      </p:pic>
      <p:pic>
        <p:nvPicPr>
          <p:cNvPr id="9" name="Рисунок 8" descr="E:\Images\74490927_landyishi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2936"/>
            <a:ext cx="4276925" cy="350177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259632" y="5373216"/>
            <a:ext cx="1805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Ландыш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093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28000" decel="7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277 C -1.38889E-6 -0.00254 0.11493 -0.07678 0.11493 -0.07655 C 0.12899 -0.0858 0.24531 -0.12442 0.26719 -0.12442 C 0.29219 -0.12442 0.38038 -0.10546 0.43264 -0.06799 C 0.43264 -0.06776 0.46927 -0.0525 0.49393 -0.02428 C 0.51458 -0.00277 0.54167 0.03608 0.5566 0.06129 L 0.58351 0.12674 " pathEditMode="relative" rAng="0" ptsTypes="ffffaAf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3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90602" y="260648"/>
            <a:ext cx="38574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загадки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4008" y="970131"/>
            <a:ext cx="432047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саду есть петушок,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Лиловый гребешок,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Цветок сиреневого цвета,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Такая есть конфета.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75762"/>
            <a:ext cx="4466171" cy="4341118"/>
          </a:xfrm>
          <a:prstGeom prst="rect">
            <a:avLst/>
          </a:prstGeom>
        </p:spPr>
      </p:pic>
      <p:pic>
        <p:nvPicPr>
          <p:cNvPr id="7" name="Рисунок 6" descr="E:\Images\irisy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129" y="3140968"/>
            <a:ext cx="4567816" cy="341151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11560" y="3429000"/>
            <a:ext cx="1258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Ирис 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255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28400" decel="716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277 C -1.38889E-6 -0.00254 0.11493 -0.07678 0.11493 -0.07655 C 0.12899 -0.0858 0.24531 -0.12442 0.26719 -0.12442 C 0.29219 -0.12442 0.38038 -0.10546 0.43264 -0.06799 C 0.43264 -0.06776 0.46927 -0.0525 0.49393 -0.02428 C 0.51458 -0.00277 0.54167 0.03608 0.5566 0.06129 L 0.58351 0.12674 " pathEditMode="relative" rAng="0" ptsTypes="ffffaAf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3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90602" y="260648"/>
            <a:ext cx="38574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загадки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4008" y="970131"/>
            <a:ext cx="43204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Травка та растет на склонах,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Запах крепок и душист,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ее цветок и лист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 с тобой идет на чай,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за травка? Отгадай!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75762"/>
            <a:ext cx="4466171" cy="4341118"/>
          </a:xfrm>
          <a:prstGeom prst="rect">
            <a:avLst/>
          </a:prstGeom>
        </p:spPr>
      </p:pic>
      <p:pic>
        <p:nvPicPr>
          <p:cNvPr id="10" name="Рисунок 9" descr="E:\Images\dushitsa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4176464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32173" y="5209283"/>
            <a:ext cx="17121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Душица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370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28400" decel="716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277 C -1.38889E-6 -0.00254 0.11493 -0.07678 0.11493 -0.07655 C 0.12899 -0.0858 0.24531 -0.12442 0.26719 -0.12442 C 0.29219 -0.12442 0.38038 -0.10546 0.43264 -0.06799 C 0.43264 -0.06776 0.46927 -0.0525 0.49393 -0.02428 C 0.51458 -0.00277 0.54167 0.03608 0.5566 0.06129 L 0.58351 0.12674 " pathEditMode="relative" rAng="0" ptsTypes="ffffaAf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3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21185" y="44771"/>
            <a:ext cx="82809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Задание 3.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«Выбери правильный ответ»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025" y="1368210"/>
            <a:ext cx="687628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Выполните тест. При неправильном выборе вариант ответа исчезает. С каждым правильным ответом растение будет подрастать. Ответьте верно на все вопросы и вырастите растение!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Для перехода на следующий слайд нажмите           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7" name="Управляющая кнопка: далее 16">
            <a:hlinkClick r:id="" action="ppaction://noaction" highlightClick="1"/>
          </p:cNvPr>
          <p:cNvSpPr/>
          <p:nvPr/>
        </p:nvSpPr>
        <p:spPr>
          <a:xfrm>
            <a:off x="2051720" y="4022112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4335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Images\6091681341e091c46aff8b345a013b3cdc44f15fb9_b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5248" b="86733" l="116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 t="15051" r="22333" b="15642"/>
          <a:stretch/>
        </p:blipFill>
        <p:spPr bwMode="auto">
          <a:xfrm>
            <a:off x="4641453" y="3696780"/>
            <a:ext cx="2380481" cy="1963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E:\Images\site-1.png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57369" b="95263" l="1967" r="17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632" r="80333" b="-1580"/>
          <a:stretch/>
        </p:blipFill>
        <p:spPr bwMode="auto">
          <a:xfrm>
            <a:off x="4793496" y="3124552"/>
            <a:ext cx="1540346" cy="13347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06249" y="1007931"/>
            <a:ext cx="569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Наука, изучающая растения 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0478" y="1772816"/>
            <a:ext cx="2036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ботаника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71398" y="2318199"/>
            <a:ext cx="20036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зоология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71398" y="2862942"/>
            <a:ext cx="27490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антропология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23748" y="225874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Выбери правильный ответ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088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Images\6091681341e091c46aff8b345a013b3cdc44f15fb9_b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5248" b="86733" l="116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 t="15051" r="22333" b="15642"/>
          <a:stretch/>
        </p:blipFill>
        <p:spPr bwMode="auto">
          <a:xfrm>
            <a:off x="4444542" y="3653274"/>
            <a:ext cx="2380481" cy="1963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E:\Images\site-1.png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66053" b="93421" l="19067" r="262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167" t="62632" r="72832" b="3158"/>
          <a:stretch/>
        </p:blipFill>
        <p:spPr bwMode="auto">
          <a:xfrm>
            <a:off x="5304778" y="3645024"/>
            <a:ext cx="660007" cy="7631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4886" y="903676"/>
            <a:ext cx="63101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Самые древние растения на нашей планете, преимущественно живущие в пресной и соленой воде: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48567" y="2297690"/>
            <a:ext cx="20672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мхи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48566" y="2814532"/>
            <a:ext cx="3291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водоросли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48567" y="3337752"/>
            <a:ext cx="2574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лишайники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E:\Images\site-1.png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57369" b="95263" l="1967" r="17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632" r="80333" b="-1580"/>
          <a:stretch/>
        </p:blipFill>
        <p:spPr bwMode="auto">
          <a:xfrm>
            <a:off x="4572000" y="3143248"/>
            <a:ext cx="1540346" cy="13347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23748" y="225874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Выбери правильный ответ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886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Images\6091681341e091c46aff8b345a013b3cdc44f15fb9_b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5248" b="86733" l="116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 t="15051" r="22333" b="15642"/>
          <a:stretch/>
        </p:blipFill>
        <p:spPr bwMode="auto">
          <a:xfrm>
            <a:off x="4796921" y="3816305"/>
            <a:ext cx="2380481" cy="1963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E:\Images\site-1.png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54684" b="92159" l="28517" r="37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34" t="50000" r="60833" b="3157"/>
          <a:stretch/>
        </p:blipFill>
        <p:spPr bwMode="auto">
          <a:xfrm>
            <a:off x="5656337" y="3222064"/>
            <a:ext cx="820291" cy="12797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E:\Images\site-1.png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66053" b="93421" l="19067" r="262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167" t="62632" r="72832" b="3158"/>
          <a:stretch/>
        </p:blipFill>
        <p:spPr bwMode="auto">
          <a:xfrm>
            <a:off x="5786446" y="3643314"/>
            <a:ext cx="660007" cy="7631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7648" y="879456"/>
            <a:ext cx="62545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Одноклеточная зеленая водоросль с двумя жгутиками: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71398" y="2015262"/>
            <a:ext cx="41906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хламидомонада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0870" y="253848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хлорелла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0870" y="3128159"/>
            <a:ext cx="3370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цианобактерия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23748" y="225874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Выбери правильный ответ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149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21185" y="44771"/>
            <a:ext cx="82809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Задание 1.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«Отгадай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растение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описанию»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04025" y="1368211"/>
            <a:ext cx="61562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Отгадайте по описанию, о каком растении идет речь. Для проверки ответа нажмите на картинку с изображением солнца.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Для перехода на следующий слайд нажмите           .</a:t>
            </a:r>
            <a:endParaRPr lang="ru-RU" sz="2800" dirty="0">
              <a:solidFill>
                <a:srgbClr val="00206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4355976" y="2276152"/>
            <a:ext cx="2304256" cy="648792"/>
          </a:xfrm>
          <a:prstGeom prst="straightConnector1">
            <a:avLst/>
          </a:prstGeom>
          <a:ln w="38100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" action="ppaction://noaction" highlightClick="1"/>
          </p:cNvPr>
          <p:cNvSpPr/>
          <p:nvPr/>
        </p:nvSpPr>
        <p:spPr>
          <a:xfrm>
            <a:off x="2051720" y="357504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209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Images\6091681341e091c46aff8b345a013b3cdc44f15fb9_b.jp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5248" b="86733" l="116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 t="15051" r="22333" b="15642"/>
          <a:stretch/>
        </p:blipFill>
        <p:spPr bwMode="auto">
          <a:xfrm>
            <a:off x="4316644" y="3505164"/>
            <a:ext cx="2380481" cy="1963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E:\Images\site-1.png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5948" b="95105" l="39951" r="48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834" t="51053" r="49999" b="-3158"/>
          <a:stretch/>
        </p:blipFill>
        <p:spPr bwMode="auto">
          <a:xfrm>
            <a:off x="5220072" y="2609209"/>
            <a:ext cx="1056076" cy="17919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E:\Images\site-1.png"/>
          <p:cNvPicPr/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4684" b="92159" l="28517" r="37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34" t="50000" r="60833" b="3157"/>
          <a:stretch/>
        </p:blipFill>
        <p:spPr bwMode="auto">
          <a:xfrm>
            <a:off x="5246191" y="2990610"/>
            <a:ext cx="820291" cy="12797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5708" y="916726"/>
            <a:ext cx="64745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Торфяным мхом называют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1866928"/>
            <a:ext cx="3539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укушкин лен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86696" y="2499759"/>
            <a:ext cx="2574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сфагнум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86696" y="3105835"/>
            <a:ext cx="3773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итовник мужской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23748" y="225874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Выбери правильный ответ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58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Images\6091681341e091c46aff8b345a013b3cdc44f15fb9_b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5248" b="86733" l="116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 t="15051" r="22333" b="15642"/>
          <a:stretch/>
        </p:blipFill>
        <p:spPr bwMode="auto">
          <a:xfrm>
            <a:off x="4355976" y="3535727"/>
            <a:ext cx="2380481" cy="1963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E:\Images\site-1.png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9422" b="84790" l="50084" r="587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001" t="47106" r="40166" b="5789"/>
          <a:stretch/>
        </p:blipFill>
        <p:spPr bwMode="auto">
          <a:xfrm>
            <a:off x="5246154" y="2461411"/>
            <a:ext cx="1368152" cy="21486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E:\Images\site-1.png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55948" b="95105" l="39951" r="48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834" t="51053" r="49999" b="-3158"/>
          <a:stretch/>
        </p:blipFill>
        <p:spPr bwMode="auto">
          <a:xfrm>
            <a:off x="5220072" y="2609209"/>
            <a:ext cx="1056076" cy="17919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7746" y="908720"/>
            <a:ext cx="61633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листопадным голосеменным растениям относится: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1552" y="2071189"/>
            <a:ext cx="2924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можжевельник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31116" y="2633452"/>
            <a:ext cx="2505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лиственница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76858" y="3156672"/>
            <a:ext cx="11344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23748" y="225874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Выбери правильный ответ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14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Images\6091681341e091c46aff8b345a013b3cdc44f15fb9_b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5248" b="86733" l="116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 t="15051" r="22333" b="15642"/>
          <a:stretch/>
        </p:blipFill>
        <p:spPr bwMode="auto">
          <a:xfrm>
            <a:off x="4355976" y="3505071"/>
            <a:ext cx="2380481" cy="1963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E:\Images\site-1.png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39526" b="90474" l="59751" r="657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01" t="33158" r="33499" b="3158"/>
          <a:stretch/>
        </p:blipFill>
        <p:spPr bwMode="auto">
          <a:xfrm>
            <a:off x="5042161" y="2243255"/>
            <a:ext cx="1008110" cy="2041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E:\Images\site-1.png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9422" b="84790" l="50084" r="587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001" t="47106" r="40166" b="5789"/>
          <a:stretch/>
        </p:blipFill>
        <p:spPr bwMode="auto">
          <a:xfrm>
            <a:off x="5246154" y="2412890"/>
            <a:ext cx="1368152" cy="21486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1732" y="843229"/>
            <a:ext cx="70346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Размножение и расселение голосеменных растений осуществляется с помощью: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4216" y="198164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семян и плодов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7214" y="250554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5148" y="303737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семян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23748" y="225874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Выбери правильный ответ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84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Images\6091681341e091c46aff8b345a013b3cdc44f15fb9_b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5248" b="86733" l="116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 t="15051" r="22333" b="15642"/>
          <a:stretch/>
        </p:blipFill>
        <p:spPr bwMode="auto">
          <a:xfrm>
            <a:off x="4677264" y="3519184"/>
            <a:ext cx="2380481" cy="1963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E:\Images\site-1.png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4053" b="90158" l="79652" r="941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835" t="15790" r="3999" b="1579"/>
          <a:stretch/>
        </p:blipFill>
        <p:spPr bwMode="auto">
          <a:xfrm>
            <a:off x="4925944" y="1703766"/>
            <a:ext cx="1692828" cy="25844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E:\Images\site-1.png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39526" b="90474" l="59751" r="657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01" t="33158" r="33499" b="3158"/>
          <a:stretch/>
        </p:blipFill>
        <p:spPr bwMode="auto">
          <a:xfrm>
            <a:off x="5363449" y="2311489"/>
            <a:ext cx="1008110" cy="2041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4886" y="878491"/>
            <a:ext cx="63183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покрытосеменных, в отличие от голосеменных, характерно наличие: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71398" y="204987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цветков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89332" y="2602228"/>
            <a:ext cx="2862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шишек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89332" y="3124824"/>
            <a:ext cx="2862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семян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23748" y="225874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Выбери правильный ответ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94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Images\6091681341e091c46aff8b345a013b3cdc44f15fb9_b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5248" b="86733" l="116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 t="15051" r="22333" b="15642"/>
          <a:stretch/>
        </p:blipFill>
        <p:spPr bwMode="auto">
          <a:xfrm>
            <a:off x="4520628" y="4005064"/>
            <a:ext cx="2380481" cy="1963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E:\Images\Цветок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7154" b="52529" l="15677" r="790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62" t="1482" r="13081" b="41799"/>
          <a:stretch/>
        </p:blipFill>
        <p:spPr bwMode="auto">
          <a:xfrm>
            <a:off x="3896924" y="1624952"/>
            <a:ext cx="3004185" cy="318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E:\Images\site-1.png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24053" b="90158" l="79652" r="941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835" t="15790" r="3999" b="1579"/>
          <a:stretch/>
        </p:blipFill>
        <p:spPr bwMode="auto">
          <a:xfrm>
            <a:off x="4716016" y="2204864"/>
            <a:ext cx="1692828" cy="25844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3142" y="104017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Злаком является: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2770" y="1681644"/>
            <a:ext cx="2430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рябина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3392" y="2192338"/>
            <a:ext cx="32764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подсолнечник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5099" y="2749208"/>
            <a:ext cx="3113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кукуруза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23748" y="225874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Выбери правильный ответ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122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Images\6091681341e091c46aff8b345a013b3cdc44f15fb9_b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5248" b="86733" l="116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00" t="15051" r="22333" b="15642"/>
          <a:stretch/>
        </p:blipFill>
        <p:spPr bwMode="auto">
          <a:xfrm>
            <a:off x="4817830" y="3861048"/>
            <a:ext cx="2380481" cy="1963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E:\Images\Цветок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7154" b="52529" l="15677" r="790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62" t="1482" r="13081" b="41799"/>
          <a:stretch/>
        </p:blipFill>
        <p:spPr bwMode="auto">
          <a:xfrm>
            <a:off x="4273087" y="1484784"/>
            <a:ext cx="3004185" cy="318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E:\Images\45ccd5df071e63d1a4b7fc52deg5--tsvety-i-floristika-alenkij-tsvetochek-polimernaya-glina-tsve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6500" b="74000" l="10319" r="855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126" b="63443"/>
          <a:stretch/>
        </p:blipFill>
        <p:spPr bwMode="auto">
          <a:xfrm>
            <a:off x="4523001" y="623138"/>
            <a:ext cx="2754271" cy="1700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4886" y="934764"/>
            <a:ext cx="50892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Растения, в отличие от животных, способны к: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78734" y="2585219"/>
            <a:ext cx="2570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фотосинтезу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0222" y="2061999"/>
            <a:ext cx="19736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дыханию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7784" y="3111728"/>
            <a:ext cx="20036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питанию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23748" y="225874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Выбери правильный ответ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9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1185" y="44771"/>
            <a:ext cx="82809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Список источников основной информации.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3142" y="-6866125"/>
            <a:ext cx="803130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>
                <a:hlinkClick r:id="rId2"/>
              </a:rPr>
              <a:t>http://www.bing.com/images/search?view=detailV2&amp;ccid=KAWkwD7i&amp;id=5FF2EAAB828F7BD8FFF198F22EDD71839D390C3C&amp;thid=OIP.KAWkwD7iGiJ4Vaie8q7N7wFNC7&amp;q=%d0%b2%d0%b8%d0%ba%d1%82%d0%be%d1%80%d0%b8%d1%8f+%d1%80%d0%b5%d0%b3%d0%b8%d1%8f&amp;simid=608054696745307545&amp;selectedIndex=1&amp;ajaxhist=0</a:t>
            </a:r>
            <a:endParaRPr lang="ru-RU" sz="1200" dirty="0"/>
          </a:p>
          <a:p>
            <a:r>
              <a:rPr lang="ru-RU" sz="1200" u="sng" dirty="0">
                <a:hlinkClick r:id="rId3"/>
              </a:rPr>
              <a:t>http://www.bing.com/images/search?view=detailV2&amp;ccid=4Penytl9&amp;id=29C4045CEA78C05CBAC3A8416E9E1AB4A910881E&amp;thid=OIP.4Penytl9mFO1Kx4h2uLAJgEsEc&amp;q=%d0%bb%d0%b8%d0%bf%d0%b0&amp;simid=607987716741270884&amp;selectedIndex=0&amp;ajaxhist=0</a:t>
            </a:r>
            <a:endParaRPr lang="ru-RU" sz="1200" dirty="0"/>
          </a:p>
          <a:p>
            <a:r>
              <a:rPr lang="ru-RU" sz="1200" u="sng" dirty="0">
                <a:hlinkClick r:id="rId4"/>
              </a:rPr>
              <a:t>http://www.bing.com/images/search?view=detailV2&amp;ccid=SEuQjPf%2b&amp;id=B62D1164C412293218446AA831F7EF67196993E0&amp;thid=OIP.SEuQjPf-k3jQXh7N-LSnmAEsDh&amp;q=%d0%bf%d0%be%d0%bb%d1%8b%d0%bd%d1%8c&amp;simid=608022849565231823&amp;selectedIndex=7&amp;ajaxhist=0</a:t>
            </a:r>
            <a:endParaRPr lang="ru-RU" sz="1200" dirty="0"/>
          </a:p>
          <a:p>
            <a:r>
              <a:rPr lang="ru-RU" sz="1200" u="sng" dirty="0">
                <a:hlinkClick r:id="rId5"/>
              </a:rPr>
              <a:t>http://www.bing.com/images/search?view=detailV2&amp;ccid=FyDpsZdm&amp;id=2F9DC01B44BAE8F7EF92F7F3228CE7ABCF0F7636&amp;thid=OIP.FyDpsZdmoDy3eVSfNIloiwDuEs&amp;q=%d1%80%d0%b0%d1%84%d1%84%d0%bb%d0%b5%d0%b7%d0%b8%d1%8f&amp;simid=607998226504943279&amp;selectedIndex=5&amp;ajaxhist=0</a:t>
            </a:r>
            <a:endParaRPr lang="ru-RU" sz="1200" dirty="0"/>
          </a:p>
          <a:p>
            <a:r>
              <a:rPr lang="ru-RU" sz="1200" u="sng" dirty="0">
                <a:hlinkClick r:id="rId6"/>
              </a:rPr>
              <a:t>http://www.bing.com/images/search?view=detailV2&amp;ccid=6EeO%2fDzR&amp;id=AF46ACD03055D7ED68BEAFC7639DEE5D4314319B&amp;thid=OIP.6EeO_DzRtLT0Puj2ifWk7QEsCo&amp;q=%d0%b1%d0%b0%d0%bc%d0%b1%d1%83%d0%ba&amp;simid=608006270993500265&amp;selectedIndex=3</a:t>
            </a:r>
            <a:endParaRPr lang="ru-RU" sz="1200" dirty="0"/>
          </a:p>
          <a:p>
            <a:r>
              <a:rPr lang="ru-RU" sz="1200" u="sng" dirty="0">
                <a:hlinkClick r:id="rId7"/>
              </a:rPr>
              <a:t>http://files.nicwebsite.ru/rucenter6787/image/1017_5.jpg</a:t>
            </a:r>
            <a:endParaRPr lang="ru-RU" sz="1200" dirty="0"/>
          </a:p>
          <a:p>
            <a:r>
              <a:rPr lang="ru-RU" sz="1200" u="sng" dirty="0">
                <a:hlinkClick r:id="rId8"/>
              </a:rPr>
              <a:t>http://www.bing.com/images/search?view=detailV2&amp;ccid=5wOUzAhY&amp;id=A5D0A7B678BFB9245EA861D4AEE0AF8BE4634D14&amp;thid=OIP.5wOUzAhYcHUfWcmclaL4-AEsDh&amp;q=%d0%bb%d0%b0%d0%bd%d0%b4%d1%8b%d1%88&amp;simid=608011553790298019&amp;selectedIndex=51&amp;ipm=vs&amp;ajaxhist=0</a:t>
            </a:r>
            <a:endParaRPr lang="ru-RU" sz="1200" dirty="0"/>
          </a:p>
          <a:p>
            <a:r>
              <a:rPr lang="ru-RU" sz="1200" u="sng" dirty="0">
                <a:hlinkClick r:id="rId9"/>
              </a:rPr>
              <a:t>http://www.bing.com/images/search?view=detailV2&amp;ccid=Zoqkzsq0&amp;id=7161C9B235637EA1ADAE49B4C4B9B0B1D8D8BB03&amp;thid=OIP.Zoqkzsq0dBW-xmqb2fIpeAEsDH&amp;q=%d0%b8%d1%80%d0%b8%d1%81&amp;simid=608042464684478237&amp;selectedIndex=2&amp;ajaxhist=0</a:t>
            </a:r>
            <a:endParaRPr lang="ru-RU" sz="1200" dirty="0"/>
          </a:p>
          <a:p>
            <a:r>
              <a:rPr lang="ru-RU" sz="1200" u="sng" dirty="0">
                <a:hlinkClick r:id="rId10"/>
              </a:rPr>
              <a:t>http://www.bing.com/images/search?view=detailV2&amp;ccid=KgDN6Q74&amp;id=2FB71E2C4BD4DDBD7682FAE8ADEC4780D0D2981A&amp;thid=OIP.KgDN6Q749POYF12FOUk41AEsDh&amp;q=%d0%b4%d1%83%d1%88%d0%b8%d1%86%d0%b0&amp;simid=608037426677743752&amp;selectedIndex=1&amp;ajaxhist=0</a:t>
            </a:r>
            <a:endParaRPr lang="ru-RU" sz="1200" dirty="0"/>
          </a:p>
          <a:p>
            <a:r>
              <a:rPr lang="ru-RU" sz="1200" u="sng" dirty="0">
                <a:hlinkClick r:id="rId11"/>
              </a:rPr>
              <a:t>https://www.pressfoto.ru/image-609168</a:t>
            </a:r>
            <a:endParaRPr lang="ru-RU" sz="1200" dirty="0"/>
          </a:p>
          <a:p>
            <a:r>
              <a:rPr lang="ru-RU" sz="1200" u="sng" dirty="0">
                <a:hlinkClick r:id="rId12"/>
              </a:rPr>
              <a:t>http://sunveter.ru/tags/%E1%E0%E1%EE%F7%EA%E8/</a:t>
            </a:r>
            <a:endParaRPr lang="ru-RU" sz="1200" dirty="0"/>
          </a:p>
          <a:p>
            <a:r>
              <a:rPr lang="ru-RU" sz="1200" u="sng" dirty="0">
                <a:hlinkClick r:id="rId13"/>
              </a:rPr>
              <a:t>https://www.inmoment.ru/beauty/health-body/useful-properties-products-r3.html</a:t>
            </a:r>
            <a:endParaRPr lang="ru-RU" sz="1200" dirty="0"/>
          </a:p>
          <a:p>
            <a:r>
              <a:rPr lang="ru-RU" sz="1200" u="sng" dirty="0">
                <a:hlinkClick r:id="rId14"/>
              </a:rPr>
              <a:t>https://im0-tub-ru.yandex.net/i?id=528c811b17899d2ec3271820c0af5f4d-l&amp;n=33&amp;w=480&amp;h=362&amp;q=60</a:t>
            </a:r>
            <a:endParaRPr lang="ru-RU" sz="1200" dirty="0"/>
          </a:p>
          <a:p>
            <a:r>
              <a:rPr lang="ru-RU" sz="1200" u="sng" dirty="0">
                <a:hlinkClick r:id="rId15"/>
              </a:rPr>
              <a:t>https://im0-tub-ru.yandex.net/i?id=4411369d9d8acc092e0ba237e7c95ab8-l&amp;n=33&amp;w=640&amp;h=256&amp;q=60</a:t>
            </a:r>
            <a:endParaRPr lang="ru-RU" sz="1200" dirty="0"/>
          </a:p>
          <a:p>
            <a:r>
              <a:rPr lang="ru-RU" sz="1200" u="sng" dirty="0">
                <a:hlinkClick r:id="rId15"/>
              </a:rPr>
              <a:t>https://im0-tub-ru.yandex.net/i?id=4411369d9d8acc092e0ba237e7c95ab8-l&amp;n=33&amp;w=640&amp;h=256&amp;q=60</a:t>
            </a:r>
            <a:endParaRPr lang="ru-RU" sz="1200" dirty="0"/>
          </a:p>
          <a:p>
            <a:r>
              <a:rPr lang="ru-RU" sz="1200" u="sng" dirty="0">
                <a:hlinkClick r:id="rId16"/>
              </a:rPr>
              <a:t>https://www.livemaster.ru/item/17809929-tsvety-i-floristika-alenkij-tsvetochek-polimernaya-glina-tsve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1185" y="1368210"/>
            <a:ext cx="82809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17"/>
              </a:rPr>
              <a:t>http://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kladraz.ru/blogs/zoja-pavlovna-ivanova/yekologicheskaja-viktorina-dlja-shkolnikov-4-7-klasov.html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Захаров В.Б. Рабочая тетрадь к учебнику </a:t>
            </a:r>
            <a:r>
              <a:rPr lang="ru-RU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В.Б.Захарова</a:t>
            </a:r>
            <a:r>
              <a:rPr lang="ru-RU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Н.И.Сонина</a:t>
            </a:r>
            <a:r>
              <a:rPr lang="ru-RU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«Биология. Многообразие живых организмов». – М.: Дрофа, 2016</a:t>
            </a:r>
            <a:endParaRPr lang="ru-RU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1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1185" y="44771"/>
            <a:ext cx="82809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Список источников иллюстраций.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1884" y="706571"/>
            <a:ext cx="85272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www.pressfoto.ru/image-609168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3"/>
              </a:rPr>
              <a:t>http://sunveter.ru/tags/%E1%E0%E1%EE%F7%EA%E8/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4"/>
              </a:rPr>
              <a:t>https://www.inmoment.ru/beauty/health-body/useful-properties-products-r3.html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5"/>
              </a:rPr>
              <a:t>https://im0-tub-ru.yandex.net/i?id=528c811b17899d2ec3271820c0af5f4d-l&amp;n=33&amp;w=480&amp;h=362&amp;q=60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6"/>
              </a:rPr>
              <a:t>https://im0-tub-ru.yandex.net/i?id=4411369d9d8acc092e0ba237e7c95ab8-l&amp;n=33&amp;w=640&amp;h=256&amp;q=60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6"/>
              </a:rPr>
              <a:t>https://im0-tub-ru.yandex.net/i?id=4411369d9d8acc092e0ba237e7c95ab8-l&amp;n=33&amp;w=640&amp;h=256&amp;q=60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7"/>
              </a:rPr>
              <a:t>https://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www.livemaster.ru/item/17809929-tsvety-i-floristika-alenkij-tsvetochek-polimernaya-glina-tsve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8"/>
              </a:rPr>
              <a:t>http://www.bing.com/images/search?view=detailV2&amp;ccid=KgDN6Q74&amp;id=2FB71E2C4BD4DDBD7682FAE8ADEC4780D0D2981A&amp;thid=OIP.KgDN6Q749POYF12FOUk41AEsDh&amp;q=%d0%b4%d1%83%d1%88%d0%b8%d1%86%d0%b0&amp;simid=608037426677743752&amp;selectedIndex=1&amp;ajaxhist=0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  <a:hlinkClick r:id="rId9"/>
              </a:rPr>
              <a:t>http://www.bing.com/images/search?view=detailV2&amp;ccid=Zoqkzsq0&amp;id=7161C9B235637EA1ADAE49B4C4B9B0B1D8D8BB03&amp;thid=OIP.Zoqkzsq0dBW-xmqb2fIpeAEsDH&amp;q=%d0%b8%d1%80%d0%b8%d1%81&amp;simid=608042464684478237&amp;selectedIndex=2&amp;ajaxhist=0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454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1185" y="44771"/>
            <a:ext cx="82809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Список источников иллюстраций.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1884" y="706571"/>
            <a:ext cx="85272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1884" y="921157"/>
            <a:ext cx="873260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u="sng" dirty="0">
                <a:latin typeface="Times New Roman" pitchFamily="18" charset="0"/>
                <a:cs typeface="Times New Roman" pitchFamily="18" charset="0"/>
                <a:hlinkClick r:id="rId2"/>
              </a:rPr>
              <a:t>http://files.nicwebsite.ru/rucenter6787/image/1017_5.jpg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u="sng" dirty="0">
                <a:latin typeface="Times New Roman" pitchFamily="18" charset="0"/>
                <a:cs typeface="Times New Roman" pitchFamily="18" charset="0"/>
                <a:hlinkClick r:id="rId3"/>
              </a:rPr>
              <a:t>http://www.bing.com/images/search?view=detailV2&amp;ccid=5wOUzAhY&amp;id=A5D0A7B678BFB9245EA861D4AEE0AF8BE4634D14&amp;thid=OIP.5wOUzAhYcHUfWcmclaL4-AEsDh&amp;q=%</a:t>
            </a:r>
            <a:r>
              <a:rPr lang="ru-RU" sz="15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d0%bb%d0%b0%d0%bd%d0%b4%d1%8b%d1%88&amp;simid=608011553790298019&amp;selectedIndex=51&amp;ipm=vs&amp;ajaxhist=0</a:t>
            </a:r>
            <a:endParaRPr lang="ru-RU" sz="15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u="sng" dirty="0">
                <a:latin typeface="Times New Roman" pitchFamily="18" charset="0"/>
                <a:cs typeface="Times New Roman" pitchFamily="18" charset="0"/>
                <a:hlinkClick r:id="rId4"/>
              </a:rPr>
              <a:t>http://www.bing.com/images/search?view=detailV2&amp;ccid=FyDpsZdm&amp;id=2F9DC01B44BAE8F7EF92F7F3228CE7ABCF0F7636&amp;thid=OIP.FyDpsZdmoDy3eVSfNIloiwDuEs&amp;q=%d1%80%d0%b0%d1%84%d1%84%d0%bb%d0%b5%d0%b7%d0%b8%d1%8f&amp;simid=607998226504943279&amp;selectedIndex=5&amp;ajaxhist=0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u="sng" dirty="0">
                <a:latin typeface="Times New Roman" pitchFamily="18" charset="0"/>
                <a:cs typeface="Times New Roman" pitchFamily="18" charset="0"/>
                <a:hlinkClick r:id="rId5"/>
              </a:rPr>
              <a:t>http://www.bing.com/images/search?view=detailV2&amp;ccid=6EeO%2fDzR&amp;id=AF46ACD03055D7ED68BEAFC7639DEE5D4314319B&amp;thid=OIP.6EeO_DzRtLT0Puj2ifWk7QEsCo&amp;q=%d0%b1%d0%b0%d0%bc%d0%b1%d1%83%d0%ba&amp;simid=608006270993500265&amp;selectedIndex=3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u="sng" dirty="0">
                <a:latin typeface="Times New Roman" pitchFamily="18" charset="0"/>
                <a:cs typeface="Times New Roman" pitchFamily="18" charset="0"/>
                <a:hlinkClick r:id="rId6"/>
              </a:rPr>
              <a:t>http://www.bing.com/images/search?view=detailV2&amp;ccid=KAWkwD7i&amp;id=5FF2EAAB828F7BD8FFF198F22EDD71839D390C3C&amp;thid=OIP.KAWkwD7iGiJ4Vaie8q7N7wFNC7&amp;q=%d0%b2%d0%b8%d0%ba%d1%82%d0%be%d1%80%d0%b8%d1%8f+%d1%80%d0%b5%d0%b3%d0%b8%d1%8f&amp;simid=608054696745307545&amp;selectedIndex=1&amp;ajaxhist=0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u="sng" dirty="0">
                <a:latin typeface="Times New Roman" pitchFamily="18" charset="0"/>
                <a:cs typeface="Times New Roman" pitchFamily="18" charset="0"/>
                <a:hlinkClick r:id="rId7"/>
              </a:rPr>
              <a:t>http://www.bing.com/images/search?view=detailV2&amp;ccid=4Penytl9&amp;id=29C4045CEA78C05CBAC3A8416E9E1AB4A910881E&amp;thid=OIP.4Penytl9mFO1Kx4h2uLAJgEsEc&amp;q=%d0%bb%d0%b8%d0%bf%d0%b0&amp;simid=607987716741270884&amp;selectedIndex=0&amp;ajaxhist=0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u="sng" dirty="0">
                <a:latin typeface="Times New Roman" pitchFamily="18" charset="0"/>
                <a:cs typeface="Times New Roman" pitchFamily="18" charset="0"/>
                <a:hlinkClick r:id="rId8"/>
              </a:rPr>
              <a:t>http://www.bing.com/images/search?view=detailV2&amp;ccid=SEuQjPf%2b&amp;id=B62D1164C412293218446AA831F7EF67196993E0&amp;thid=OIP.SEuQjPf-k3jQXh7N-LSnmAEsDh&amp;q=%d0%bf%d0%be%d0%bb%d1%8b%d0%bd%d1%8c&amp;simid=608022849565231823&amp;selectedIndex=7&amp;ajaxhist=0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0722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215338" y="6143644"/>
            <a:ext cx="428628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8429652" y="357166"/>
            <a:ext cx="42862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845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21185" y="44771"/>
            <a:ext cx="82809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растение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описанию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868144" y="740712"/>
            <a:ext cx="2952328" cy="279456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179512" y="752657"/>
            <a:ext cx="4392487" cy="23965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62734" y="1171314"/>
            <a:ext cx="38866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листе этого водного растения можно плавать, как на плоту</a:t>
            </a:r>
          </a:p>
        </p:txBody>
      </p:sp>
      <p:pic>
        <p:nvPicPr>
          <p:cNvPr id="2050" name="Picture 2" descr="E:\Images\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6962" y="1124744"/>
            <a:ext cx="3154691" cy="1802205"/>
          </a:xfrm>
          <a:prstGeom prst="ellipse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60162" y="2733743"/>
            <a:ext cx="16393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Виктория 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регия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142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лако 7"/>
          <p:cNvSpPr/>
          <p:nvPr/>
        </p:nvSpPr>
        <p:spPr>
          <a:xfrm>
            <a:off x="205254" y="740712"/>
            <a:ext cx="4392487" cy="23965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1185" y="44771"/>
            <a:ext cx="82809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растение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описанию</a:t>
            </a:r>
          </a:p>
        </p:txBody>
      </p:sp>
      <p:sp>
        <p:nvSpPr>
          <p:cNvPr id="3" name="Овал 2"/>
          <p:cNvSpPr/>
          <p:nvPr/>
        </p:nvSpPr>
        <p:spPr>
          <a:xfrm>
            <a:off x="5724128" y="740712"/>
            <a:ext cx="3096344" cy="297632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Images\31f81931e06df6fea17263b340f96d8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4960" y="873762"/>
            <a:ext cx="3014678" cy="2765398"/>
          </a:xfrm>
          <a:prstGeom prst="ellipse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76509" y="3032597"/>
            <a:ext cx="1247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Липа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8206" y="1198133"/>
            <a:ext cx="40095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дерево в России цветет позже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всех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840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лако 7"/>
          <p:cNvSpPr/>
          <p:nvPr/>
        </p:nvSpPr>
        <p:spPr>
          <a:xfrm>
            <a:off x="170419" y="752657"/>
            <a:ext cx="4185557" cy="225300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1185" y="44771"/>
            <a:ext cx="82809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растение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описанию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76" y="1268760"/>
            <a:ext cx="3355258" cy="1077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трава самая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горькая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580112" y="659485"/>
            <a:ext cx="3240360" cy="309634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E:\Images\ef3c2ce4379a3e66d5bfd020acf41aa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08" b="3905"/>
          <a:stretch/>
        </p:blipFill>
        <p:spPr bwMode="auto">
          <a:xfrm>
            <a:off x="5645784" y="711007"/>
            <a:ext cx="3109016" cy="2993299"/>
          </a:xfrm>
          <a:prstGeom prst="ellipse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02890" y="2780928"/>
            <a:ext cx="1811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Полынь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13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179512" y="752657"/>
            <a:ext cx="4482133" cy="23965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1185" y="44771"/>
            <a:ext cx="82809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растение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описанию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2110" y="1182221"/>
            <a:ext cx="40095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древесины этого дерева изготавливают спички.</a:t>
            </a:r>
          </a:p>
        </p:txBody>
      </p:sp>
      <p:sp>
        <p:nvSpPr>
          <p:cNvPr id="3" name="Овал 2"/>
          <p:cNvSpPr/>
          <p:nvPr/>
        </p:nvSpPr>
        <p:spPr>
          <a:xfrm>
            <a:off x="5835362" y="740712"/>
            <a:ext cx="2985109" cy="280472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E:\Images\Листья-осины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0506" y="815601"/>
            <a:ext cx="2847407" cy="2654941"/>
          </a:xfrm>
          <a:prstGeom prst="ellipse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6599873" y="2636912"/>
            <a:ext cx="1468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Осина </a:t>
            </a:r>
            <a:endParaRPr lang="ru-RU" sz="32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343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179512" y="752657"/>
            <a:ext cx="4482133" cy="23965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1185" y="44771"/>
            <a:ext cx="82809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растение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описанию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2110" y="1260568"/>
            <a:ext cx="40095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Самое крупное цветковое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растение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724128" y="740712"/>
            <a:ext cx="3096343" cy="304832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E:\Images\1-гигантский цветок раффлезия Арнольд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18" t="4508" r="11103" b="5273"/>
          <a:stretch/>
        </p:blipFill>
        <p:spPr bwMode="auto">
          <a:xfrm>
            <a:off x="5832139" y="752657"/>
            <a:ext cx="2880319" cy="2874404"/>
          </a:xfrm>
          <a:prstGeom prst="ellipse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03062" y="2708920"/>
            <a:ext cx="2235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Раффлезия</a:t>
            </a:r>
            <a:endParaRPr lang="ru-RU" sz="32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37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лако 9"/>
          <p:cNvSpPr/>
          <p:nvPr/>
        </p:nvSpPr>
        <p:spPr>
          <a:xfrm>
            <a:off x="179511" y="793263"/>
            <a:ext cx="4482133" cy="23965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1185" y="44771"/>
            <a:ext cx="82809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растение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описанию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2110" y="1377611"/>
            <a:ext cx="40095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Самая высокая трава на Земле</a:t>
            </a:r>
          </a:p>
        </p:txBody>
      </p:sp>
      <p:sp>
        <p:nvSpPr>
          <p:cNvPr id="3" name="Овал 2"/>
          <p:cNvSpPr/>
          <p:nvPr/>
        </p:nvSpPr>
        <p:spPr>
          <a:xfrm>
            <a:off x="5724128" y="740712"/>
            <a:ext cx="3096343" cy="304832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E:\Images\441c5d01037a22202f6b98f23c0ad19e_RSZ_69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5865" y="793263"/>
            <a:ext cx="2992868" cy="2943225"/>
          </a:xfrm>
          <a:prstGeom prst="ellipse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6483909" y="2708920"/>
            <a:ext cx="1674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Бамбук </a:t>
            </a:r>
            <a:endParaRPr lang="ru-RU" sz="32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249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лако 9"/>
          <p:cNvSpPr/>
          <p:nvPr/>
        </p:nvSpPr>
        <p:spPr>
          <a:xfrm>
            <a:off x="35495" y="713645"/>
            <a:ext cx="4968552" cy="2829071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1185" y="44771"/>
            <a:ext cx="82809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Отгадай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растение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описанию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839168"/>
            <a:ext cx="46085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дерево дает лучшую древесину для изготовления музыкальных инструментов</a:t>
            </a:r>
          </a:p>
        </p:txBody>
      </p:sp>
      <p:sp>
        <p:nvSpPr>
          <p:cNvPr id="3" name="Овал 2"/>
          <p:cNvSpPr/>
          <p:nvPr/>
        </p:nvSpPr>
        <p:spPr>
          <a:xfrm>
            <a:off x="5724128" y="740712"/>
            <a:ext cx="3096343" cy="304832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E:\Images\Голубая-ель-фото-лат.-Picea-punge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7007" y="752658"/>
            <a:ext cx="2532769" cy="3036382"/>
          </a:xfrm>
          <a:prstGeom prst="ellipse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27964" y="2996952"/>
            <a:ext cx="1213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Ель   </a:t>
            </a:r>
            <a:endParaRPr lang="ru-RU" sz="32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18662" y="6307835"/>
            <a:ext cx="62095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74886" y="6307834"/>
            <a:ext cx="596512" cy="42616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347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</TotalTime>
  <Words>636</Words>
  <Application>Microsoft Office PowerPoint</Application>
  <PresentationFormat>Экран (4:3)</PresentationFormat>
  <Paragraphs>153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школа</cp:lastModifiedBy>
  <cp:revision>86</cp:revision>
  <dcterms:created xsi:type="dcterms:W3CDTF">2017-10-08T16:25:04Z</dcterms:created>
  <dcterms:modified xsi:type="dcterms:W3CDTF">2021-03-31T07:23:38Z</dcterms:modified>
</cp:coreProperties>
</file>