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76" r:id="rId2"/>
    <p:sldId id="258" r:id="rId3"/>
    <p:sldId id="266" r:id="rId4"/>
    <p:sldId id="259" r:id="rId5"/>
    <p:sldId id="267" r:id="rId6"/>
    <p:sldId id="268" r:id="rId7"/>
    <p:sldId id="269" r:id="rId8"/>
    <p:sldId id="270" r:id="rId9"/>
    <p:sldId id="274" r:id="rId10"/>
    <p:sldId id="277" r:id="rId11"/>
    <p:sldId id="265" r:id="rId12"/>
    <p:sldId id="275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CC3300"/>
    <a:srgbClr val="990099"/>
    <a:srgbClr val="80008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95" d="100"/>
          <a:sy n="95" d="100"/>
        </p:scale>
        <p:origin x="-666" y="64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#2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7E98860-712F-4C41-AE49-315C2BB136C5}" type="doc">
      <dgm:prSet loTypeId="urn:microsoft.com/office/officeart/2005/8/layout/process1" loCatId="process" qsTypeId="urn:microsoft.com/office/officeart/2005/8/quickstyle/simple1" qsCatId="simple" csTypeId="urn:microsoft.com/office/officeart/2005/8/colors/colorful1#2" csCatId="colorful" phldr="1"/>
      <dgm:spPr/>
    </dgm:pt>
    <dgm:pt modelId="{CDCD3F0E-302D-44B6-91ED-3F9006228E3A}">
      <dgm:prSet phldrT="[Текст]"/>
      <dgm:spPr>
        <a:solidFill>
          <a:srgbClr val="7030A0"/>
        </a:solidFill>
      </dgm:spPr>
      <dgm:t>
        <a:bodyPr/>
        <a:lstStyle/>
        <a:p>
          <a:r>
            <a:rPr lang="ru-RU" dirty="0" smtClean="0"/>
            <a:t>НЕМЕТАЛЛ</a:t>
          </a:r>
          <a:endParaRPr lang="ru-RU" dirty="0"/>
        </a:p>
      </dgm:t>
    </dgm:pt>
    <dgm:pt modelId="{DE7616A7-2636-40D5-A39A-492785FF5957}" type="parTrans" cxnId="{BB0D9423-EF9B-421B-9534-9B6B70774D08}">
      <dgm:prSet/>
      <dgm:spPr/>
      <dgm:t>
        <a:bodyPr/>
        <a:lstStyle/>
        <a:p>
          <a:endParaRPr lang="ru-RU"/>
        </a:p>
      </dgm:t>
    </dgm:pt>
    <dgm:pt modelId="{38FF0808-8928-44C3-AE36-C19F72DAC149}" type="sibTrans" cxnId="{BB0D9423-EF9B-421B-9534-9B6B70774D08}">
      <dgm:prSet/>
      <dgm:spPr/>
      <dgm:t>
        <a:bodyPr/>
        <a:lstStyle/>
        <a:p>
          <a:endParaRPr lang="ru-RU"/>
        </a:p>
      </dgm:t>
    </dgm:pt>
    <dgm:pt modelId="{97D754E2-A72D-48EA-8890-78CD0B911C68}">
      <dgm:prSet phldrT="[Текст]"/>
      <dgm:spPr>
        <a:solidFill>
          <a:srgbClr val="CC3300"/>
        </a:solidFill>
      </dgm:spPr>
      <dgm:t>
        <a:bodyPr/>
        <a:lstStyle/>
        <a:p>
          <a:r>
            <a:rPr lang="ru-RU" dirty="0" smtClean="0"/>
            <a:t>КИСЛОТА</a:t>
          </a:r>
          <a:endParaRPr lang="ru-RU" dirty="0"/>
        </a:p>
      </dgm:t>
    </dgm:pt>
    <dgm:pt modelId="{1D2C925A-7ECE-4A27-B5BA-7CF173436007}" type="parTrans" cxnId="{3FD8D09F-3B59-49C6-BEDB-B47BDC8A0086}">
      <dgm:prSet/>
      <dgm:spPr/>
      <dgm:t>
        <a:bodyPr/>
        <a:lstStyle/>
        <a:p>
          <a:endParaRPr lang="ru-RU"/>
        </a:p>
      </dgm:t>
    </dgm:pt>
    <dgm:pt modelId="{608FC2BB-9782-42CD-9F48-32E34E98814D}" type="sibTrans" cxnId="{3FD8D09F-3B59-49C6-BEDB-B47BDC8A0086}">
      <dgm:prSet/>
      <dgm:spPr/>
      <dgm:t>
        <a:bodyPr/>
        <a:lstStyle/>
        <a:p>
          <a:endParaRPr lang="ru-RU"/>
        </a:p>
      </dgm:t>
    </dgm:pt>
    <dgm:pt modelId="{E8D83F8B-191F-4306-AFCC-4EB3A80AC7D0}">
      <dgm:prSet phldrT="[Текст]"/>
      <dgm:spPr>
        <a:solidFill>
          <a:schemeClr val="accent6">
            <a:lumMod val="50000"/>
          </a:schemeClr>
        </a:solidFill>
      </dgm:spPr>
      <dgm:t>
        <a:bodyPr/>
        <a:lstStyle/>
        <a:p>
          <a:r>
            <a:rPr lang="ru-RU" dirty="0" smtClean="0"/>
            <a:t>СОЛЬ</a:t>
          </a:r>
          <a:endParaRPr lang="ru-RU" dirty="0"/>
        </a:p>
      </dgm:t>
    </dgm:pt>
    <dgm:pt modelId="{DFCD6D6E-EBEC-4707-8061-AD4C5F2F8742}" type="parTrans" cxnId="{57818EA9-16F1-41CD-A311-845744F9CD67}">
      <dgm:prSet/>
      <dgm:spPr/>
      <dgm:t>
        <a:bodyPr/>
        <a:lstStyle/>
        <a:p>
          <a:endParaRPr lang="ru-RU"/>
        </a:p>
      </dgm:t>
    </dgm:pt>
    <dgm:pt modelId="{D02B51E4-EBAD-4556-8CF6-B64468F5B110}" type="sibTrans" cxnId="{57818EA9-16F1-41CD-A311-845744F9CD67}">
      <dgm:prSet/>
      <dgm:spPr/>
      <dgm:t>
        <a:bodyPr/>
        <a:lstStyle/>
        <a:p>
          <a:endParaRPr lang="ru-RU"/>
        </a:p>
      </dgm:t>
    </dgm:pt>
    <dgm:pt modelId="{3EDFA061-7B6F-4CF0-A370-29617DA20976}">
      <dgm:prSet/>
      <dgm:spPr>
        <a:solidFill>
          <a:srgbClr val="990099"/>
        </a:solidFill>
      </dgm:spPr>
      <dgm:t>
        <a:bodyPr/>
        <a:lstStyle/>
        <a:p>
          <a:r>
            <a:rPr lang="ru-RU" dirty="0" smtClean="0"/>
            <a:t>КИСЛОТНЫЙ ОКСИД</a:t>
          </a:r>
          <a:endParaRPr lang="ru-RU" dirty="0"/>
        </a:p>
      </dgm:t>
    </dgm:pt>
    <dgm:pt modelId="{4D1FAB71-58DB-4D13-A7D2-6A4C7F64F963}" type="parTrans" cxnId="{D60946BD-A94F-416B-A808-26BEA7575E2B}">
      <dgm:prSet/>
      <dgm:spPr/>
      <dgm:t>
        <a:bodyPr/>
        <a:lstStyle/>
        <a:p>
          <a:endParaRPr lang="ru-RU"/>
        </a:p>
      </dgm:t>
    </dgm:pt>
    <dgm:pt modelId="{4B416926-122D-4BD8-9E3A-0131C56363AD}" type="sibTrans" cxnId="{D60946BD-A94F-416B-A808-26BEA7575E2B}">
      <dgm:prSet/>
      <dgm:spPr/>
      <dgm:t>
        <a:bodyPr/>
        <a:lstStyle/>
        <a:p>
          <a:endParaRPr lang="ru-RU"/>
        </a:p>
      </dgm:t>
    </dgm:pt>
    <dgm:pt modelId="{C2FAE3AF-4A45-4BCF-A0D5-27AB7AEC080B}" type="pres">
      <dgm:prSet presAssocID="{D7E98860-712F-4C41-AE49-315C2BB136C5}" presName="Name0" presStyleCnt="0">
        <dgm:presLayoutVars>
          <dgm:dir/>
          <dgm:resizeHandles val="exact"/>
        </dgm:presLayoutVars>
      </dgm:prSet>
      <dgm:spPr/>
    </dgm:pt>
    <dgm:pt modelId="{13A484E2-CD85-41E5-92E4-911106F5C2C6}" type="pres">
      <dgm:prSet presAssocID="{CDCD3F0E-302D-44B6-91ED-3F9006228E3A}" presName="node" presStyleLbl="node1" presStyleIdx="0" presStyleCnt="4" custScaleX="12229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F84F71E-0E9F-4FF1-BF7A-A1A03965D951}" type="pres">
      <dgm:prSet presAssocID="{38FF0808-8928-44C3-AE36-C19F72DAC149}" presName="sibTrans" presStyleLbl="sibTrans2D1" presStyleIdx="0" presStyleCnt="3"/>
      <dgm:spPr/>
      <dgm:t>
        <a:bodyPr/>
        <a:lstStyle/>
        <a:p>
          <a:endParaRPr lang="ru-RU"/>
        </a:p>
      </dgm:t>
    </dgm:pt>
    <dgm:pt modelId="{CFF313D6-DCCF-417A-902E-C6B63B1DC1F3}" type="pres">
      <dgm:prSet presAssocID="{38FF0808-8928-44C3-AE36-C19F72DAC149}" presName="connectorText" presStyleLbl="sibTrans2D1" presStyleIdx="0" presStyleCnt="3"/>
      <dgm:spPr/>
      <dgm:t>
        <a:bodyPr/>
        <a:lstStyle/>
        <a:p>
          <a:endParaRPr lang="ru-RU"/>
        </a:p>
      </dgm:t>
    </dgm:pt>
    <dgm:pt modelId="{CBB46BC1-3DAF-44E2-A5E1-653A886C2A0F}" type="pres">
      <dgm:prSet presAssocID="{3EDFA061-7B6F-4CF0-A370-29617DA20976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5479BC4-8113-4C03-83A1-6D3147E4D214}" type="pres">
      <dgm:prSet presAssocID="{4B416926-122D-4BD8-9E3A-0131C56363AD}" presName="sibTrans" presStyleLbl="sibTrans2D1" presStyleIdx="1" presStyleCnt="3"/>
      <dgm:spPr/>
      <dgm:t>
        <a:bodyPr/>
        <a:lstStyle/>
        <a:p>
          <a:endParaRPr lang="ru-RU"/>
        </a:p>
      </dgm:t>
    </dgm:pt>
    <dgm:pt modelId="{4646651C-B041-4854-9112-3BEEB1E956FE}" type="pres">
      <dgm:prSet presAssocID="{4B416926-122D-4BD8-9E3A-0131C56363AD}" presName="connectorText" presStyleLbl="sibTrans2D1" presStyleIdx="1" presStyleCnt="3"/>
      <dgm:spPr/>
      <dgm:t>
        <a:bodyPr/>
        <a:lstStyle/>
        <a:p>
          <a:endParaRPr lang="ru-RU"/>
        </a:p>
      </dgm:t>
    </dgm:pt>
    <dgm:pt modelId="{5CF17D96-CD7E-469D-9145-ABB830F7824F}" type="pres">
      <dgm:prSet presAssocID="{97D754E2-A72D-48EA-8890-78CD0B911C68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642820E-10C9-4758-BF3D-4F5284A69C2D}" type="pres">
      <dgm:prSet presAssocID="{608FC2BB-9782-42CD-9F48-32E34E98814D}" presName="sibTrans" presStyleLbl="sibTrans2D1" presStyleIdx="2" presStyleCnt="3"/>
      <dgm:spPr/>
      <dgm:t>
        <a:bodyPr/>
        <a:lstStyle/>
        <a:p>
          <a:endParaRPr lang="ru-RU"/>
        </a:p>
      </dgm:t>
    </dgm:pt>
    <dgm:pt modelId="{CC050B3A-65EA-4C5C-996E-13D217FD6625}" type="pres">
      <dgm:prSet presAssocID="{608FC2BB-9782-42CD-9F48-32E34E98814D}" presName="connectorText" presStyleLbl="sibTrans2D1" presStyleIdx="2" presStyleCnt="3"/>
      <dgm:spPr/>
      <dgm:t>
        <a:bodyPr/>
        <a:lstStyle/>
        <a:p>
          <a:endParaRPr lang="ru-RU"/>
        </a:p>
      </dgm:t>
    </dgm:pt>
    <dgm:pt modelId="{08069D79-4EBC-431D-BC95-CD6E7514C415}" type="pres">
      <dgm:prSet presAssocID="{E8D83F8B-191F-4306-AFCC-4EB3A80AC7D0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60F2FEC3-2447-4EEA-8DAD-A135A1D18E85}" type="presOf" srcId="{CDCD3F0E-302D-44B6-91ED-3F9006228E3A}" destId="{13A484E2-CD85-41E5-92E4-911106F5C2C6}" srcOrd="0" destOrd="0" presId="urn:microsoft.com/office/officeart/2005/8/layout/process1"/>
    <dgm:cxn modelId="{D60946BD-A94F-416B-A808-26BEA7575E2B}" srcId="{D7E98860-712F-4C41-AE49-315C2BB136C5}" destId="{3EDFA061-7B6F-4CF0-A370-29617DA20976}" srcOrd="1" destOrd="0" parTransId="{4D1FAB71-58DB-4D13-A7D2-6A4C7F64F963}" sibTransId="{4B416926-122D-4BD8-9E3A-0131C56363AD}"/>
    <dgm:cxn modelId="{4C648693-0AE7-4A2A-955D-E3B299C73D47}" type="presOf" srcId="{4B416926-122D-4BD8-9E3A-0131C56363AD}" destId="{4646651C-B041-4854-9112-3BEEB1E956FE}" srcOrd="1" destOrd="0" presId="urn:microsoft.com/office/officeart/2005/8/layout/process1"/>
    <dgm:cxn modelId="{BB0D9423-EF9B-421B-9534-9B6B70774D08}" srcId="{D7E98860-712F-4C41-AE49-315C2BB136C5}" destId="{CDCD3F0E-302D-44B6-91ED-3F9006228E3A}" srcOrd="0" destOrd="0" parTransId="{DE7616A7-2636-40D5-A39A-492785FF5957}" sibTransId="{38FF0808-8928-44C3-AE36-C19F72DAC149}"/>
    <dgm:cxn modelId="{886C5FE9-BEC0-4083-BC9E-054CD9B7CF13}" type="presOf" srcId="{38FF0808-8928-44C3-AE36-C19F72DAC149}" destId="{1F84F71E-0E9F-4FF1-BF7A-A1A03965D951}" srcOrd="0" destOrd="0" presId="urn:microsoft.com/office/officeart/2005/8/layout/process1"/>
    <dgm:cxn modelId="{9804CEC5-B132-4833-9846-84DD15C44388}" type="presOf" srcId="{4B416926-122D-4BD8-9E3A-0131C56363AD}" destId="{F5479BC4-8113-4C03-83A1-6D3147E4D214}" srcOrd="0" destOrd="0" presId="urn:microsoft.com/office/officeart/2005/8/layout/process1"/>
    <dgm:cxn modelId="{FFF146DF-9B44-4942-8F0F-4A3DE4B6D37D}" type="presOf" srcId="{97D754E2-A72D-48EA-8890-78CD0B911C68}" destId="{5CF17D96-CD7E-469D-9145-ABB830F7824F}" srcOrd="0" destOrd="0" presId="urn:microsoft.com/office/officeart/2005/8/layout/process1"/>
    <dgm:cxn modelId="{57818EA9-16F1-41CD-A311-845744F9CD67}" srcId="{D7E98860-712F-4C41-AE49-315C2BB136C5}" destId="{E8D83F8B-191F-4306-AFCC-4EB3A80AC7D0}" srcOrd="3" destOrd="0" parTransId="{DFCD6D6E-EBEC-4707-8061-AD4C5F2F8742}" sibTransId="{D02B51E4-EBAD-4556-8CF6-B64468F5B110}"/>
    <dgm:cxn modelId="{3FD8D09F-3B59-49C6-BEDB-B47BDC8A0086}" srcId="{D7E98860-712F-4C41-AE49-315C2BB136C5}" destId="{97D754E2-A72D-48EA-8890-78CD0B911C68}" srcOrd="2" destOrd="0" parTransId="{1D2C925A-7ECE-4A27-B5BA-7CF173436007}" sibTransId="{608FC2BB-9782-42CD-9F48-32E34E98814D}"/>
    <dgm:cxn modelId="{163054E6-880D-4851-922B-7AB9F6C95353}" type="presOf" srcId="{608FC2BB-9782-42CD-9F48-32E34E98814D}" destId="{3642820E-10C9-4758-BF3D-4F5284A69C2D}" srcOrd="0" destOrd="0" presId="urn:microsoft.com/office/officeart/2005/8/layout/process1"/>
    <dgm:cxn modelId="{70C014C3-C835-402C-B15D-EB687974FA12}" type="presOf" srcId="{3EDFA061-7B6F-4CF0-A370-29617DA20976}" destId="{CBB46BC1-3DAF-44E2-A5E1-653A886C2A0F}" srcOrd="0" destOrd="0" presId="urn:microsoft.com/office/officeart/2005/8/layout/process1"/>
    <dgm:cxn modelId="{520BF228-868D-4275-8D46-51B2A36AAF38}" type="presOf" srcId="{E8D83F8B-191F-4306-AFCC-4EB3A80AC7D0}" destId="{08069D79-4EBC-431D-BC95-CD6E7514C415}" srcOrd="0" destOrd="0" presId="urn:microsoft.com/office/officeart/2005/8/layout/process1"/>
    <dgm:cxn modelId="{E5BD1A55-7821-4A1B-8A7A-0131984925F3}" type="presOf" srcId="{38FF0808-8928-44C3-AE36-C19F72DAC149}" destId="{CFF313D6-DCCF-417A-902E-C6B63B1DC1F3}" srcOrd="1" destOrd="0" presId="urn:microsoft.com/office/officeart/2005/8/layout/process1"/>
    <dgm:cxn modelId="{3B11548B-C83F-4425-A6E1-EFBF4733CB40}" type="presOf" srcId="{D7E98860-712F-4C41-AE49-315C2BB136C5}" destId="{C2FAE3AF-4A45-4BCF-A0D5-27AB7AEC080B}" srcOrd="0" destOrd="0" presId="urn:microsoft.com/office/officeart/2005/8/layout/process1"/>
    <dgm:cxn modelId="{7C64299F-C207-4E52-96C7-7057F692FF13}" type="presOf" srcId="{608FC2BB-9782-42CD-9F48-32E34E98814D}" destId="{CC050B3A-65EA-4C5C-996E-13D217FD6625}" srcOrd="1" destOrd="0" presId="urn:microsoft.com/office/officeart/2005/8/layout/process1"/>
    <dgm:cxn modelId="{13777D3E-4A5D-4687-8DB9-382573834405}" type="presParOf" srcId="{C2FAE3AF-4A45-4BCF-A0D5-27AB7AEC080B}" destId="{13A484E2-CD85-41E5-92E4-911106F5C2C6}" srcOrd="0" destOrd="0" presId="urn:microsoft.com/office/officeart/2005/8/layout/process1"/>
    <dgm:cxn modelId="{D5293D38-0B15-4C56-B9B1-BAE7B993E65F}" type="presParOf" srcId="{C2FAE3AF-4A45-4BCF-A0D5-27AB7AEC080B}" destId="{1F84F71E-0E9F-4FF1-BF7A-A1A03965D951}" srcOrd="1" destOrd="0" presId="urn:microsoft.com/office/officeart/2005/8/layout/process1"/>
    <dgm:cxn modelId="{6E7EEE41-F9CC-4F17-8E4E-D11CF338144D}" type="presParOf" srcId="{1F84F71E-0E9F-4FF1-BF7A-A1A03965D951}" destId="{CFF313D6-DCCF-417A-902E-C6B63B1DC1F3}" srcOrd="0" destOrd="0" presId="urn:microsoft.com/office/officeart/2005/8/layout/process1"/>
    <dgm:cxn modelId="{BAB48AA8-89EE-4A82-9C4C-71A268A6B159}" type="presParOf" srcId="{C2FAE3AF-4A45-4BCF-A0D5-27AB7AEC080B}" destId="{CBB46BC1-3DAF-44E2-A5E1-653A886C2A0F}" srcOrd="2" destOrd="0" presId="urn:microsoft.com/office/officeart/2005/8/layout/process1"/>
    <dgm:cxn modelId="{2C6D96E9-C24A-47E2-801D-6978A29B416A}" type="presParOf" srcId="{C2FAE3AF-4A45-4BCF-A0D5-27AB7AEC080B}" destId="{F5479BC4-8113-4C03-83A1-6D3147E4D214}" srcOrd="3" destOrd="0" presId="urn:microsoft.com/office/officeart/2005/8/layout/process1"/>
    <dgm:cxn modelId="{4C366BE8-9369-4015-9973-6822EF1196F6}" type="presParOf" srcId="{F5479BC4-8113-4C03-83A1-6D3147E4D214}" destId="{4646651C-B041-4854-9112-3BEEB1E956FE}" srcOrd="0" destOrd="0" presId="urn:microsoft.com/office/officeart/2005/8/layout/process1"/>
    <dgm:cxn modelId="{8D21C31F-DDD0-4D65-8DCB-28ED4352140D}" type="presParOf" srcId="{C2FAE3AF-4A45-4BCF-A0D5-27AB7AEC080B}" destId="{5CF17D96-CD7E-469D-9145-ABB830F7824F}" srcOrd="4" destOrd="0" presId="urn:microsoft.com/office/officeart/2005/8/layout/process1"/>
    <dgm:cxn modelId="{4EC7C1C4-727D-4CA6-B5FE-247EB171C6CE}" type="presParOf" srcId="{C2FAE3AF-4A45-4BCF-A0D5-27AB7AEC080B}" destId="{3642820E-10C9-4758-BF3D-4F5284A69C2D}" srcOrd="5" destOrd="0" presId="urn:microsoft.com/office/officeart/2005/8/layout/process1"/>
    <dgm:cxn modelId="{FCD1782E-1FAE-406B-93F8-4C84E808C001}" type="presParOf" srcId="{3642820E-10C9-4758-BF3D-4F5284A69C2D}" destId="{CC050B3A-65EA-4C5C-996E-13D217FD6625}" srcOrd="0" destOrd="0" presId="urn:microsoft.com/office/officeart/2005/8/layout/process1"/>
    <dgm:cxn modelId="{61CCE7D1-5D35-4E03-9C09-9201E99F4C1A}" type="presParOf" srcId="{C2FAE3AF-4A45-4BCF-A0D5-27AB7AEC080B}" destId="{08069D79-4EBC-431D-BC95-CD6E7514C415}" srcOrd="6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13A484E2-CD85-41E5-92E4-911106F5C2C6}">
      <dsp:nvSpPr>
        <dsp:cNvPr id="0" name=""/>
        <dsp:cNvSpPr/>
      </dsp:nvSpPr>
      <dsp:spPr>
        <a:xfrm>
          <a:off x="1533" y="1617548"/>
          <a:ext cx="1670077" cy="819388"/>
        </a:xfrm>
        <a:prstGeom prst="roundRect">
          <a:avLst>
            <a:gd name="adj" fmla="val 10000"/>
          </a:avLst>
        </a:prstGeom>
        <a:solidFill>
          <a:srgbClr val="7030A0"/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НЕМЕТАЛЛ</a:t>
          </a:r>
          <a:endParaRPr lang="ru-RU" sz="1600" kern="1200" dirty="0"/>
        </a:p>
      </dsp:txBody>
      <dsp:txXfrm>
        <a:off x="1533" y="1617548"/>
        <a:ext cx="1670077" cy="819388"/>
      </dsp:txXfrm>
    </dsp:sp>
    <dsp:sp modelId="{1F84F71E-0E9F-4FF1-BF7A-A1A03965D951}">
      <dsp:nvSpPr>
        <dsp:cNvPr id="0" name=""/>
        <dsp:cNvSpPr/>
      </dsp:nvSpPr>
      <dsp:spPr>
        <a:xfrm>
          <a:off x="1808175" y="1857902"/>
          <a:ext cx="289517" cy="338680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300" kern="1200"/>
        </a:p>
      </dsp:txBody>
      <dsp:txXfrm>
        <a:off x="1808175" y="1857902"/>
        <a:ext cx="289517" cy="338680"/>
      </dsp:txXfrm>
    </dsp:sp>
    <dsp:sp modelId="{CBB46BC1-3DAF-44E2-A5E1-653A886C2A0F}">
      <dsp:nvSpPr>
        <dsp:cNvPr id="0" name=""/>
        <dsp:cNvSpPr/>
      </dsp:nvSpPr>
      <dsp:spPr>
        <a:xfrm>
          <a:off x="2217869" y="1617548"/>
          <a:ext cx="1365647" cy="819388"/>
        </a:xfrm>
        <a:prstGeom prst="roundRect">
          <a:avLst>
            <a:gd name="adj" fmla="val 10000"/>
          </a:avLst>
        </a:prstGeom>
        <a:solidFill>
          <a:srgbClr val="990099"/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КИСЛОТНЫЙ ОКСИД</a:t>
          </a:r>
          <a:endParaRPr lang="ru-RU" sz="1600" kern="1200" dirty="0"/>
        </a:p>
      </dsp:txBody>
      <dsp:txXfrm>
        <a:off x="2217869" y="1617548"/>
        <a:ext cx="1365647" cy="819388"/>
      </dsp:txXfrm>
    </dsp:sp>
    <dsp:sp modelId="{F5479BC4-8113-4C03-83A1-6D3147E4D214}">
      <dsp:nvSpPr>
        <dsp:cNvPr id="0" name=""/>
        <dsp:cNvSpPr/>
      </dsp:nvSpPr>
      <dsp:spPr>
        <a:xfrm>
          <a:off x="3720081" y="1857902"/>
          <a:ext cx="289517" cy="338680"/>
        </a:xfrm>
        <a:prstGeom prst="rightArrow">
          <a:avLst>
            <a:gd name="adj1" fmla="val 60000"/>
            <a:gd name="adj2" fmla="val 5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300" kern="1200"/>
        </a:p>
      </dsp:txBody>
      <dsp:txXfrm>
        <a:off x="3720081" y="1857902"/>
        <a:ext cx="289517" cy="338680"/>
      </dsp:txXfrm>
    </dsp:sp>
    <dsp:sp modelId="{5CF17D96-CD7E-469D-9145-ABB830F7824F}">
      <dsp:nvSpPr>
        <dsp:cNvPr id="0" name=""/>
        <dsp:cNvSpPr/>
      </dsp:nvSpPr>
      <dsp:spPr>
        <a:xfrm>
          <a:off x="4129775" y="1617548"/>
          <a:ext cx="1365647" cy="819388"/>
        </a:xfrm>
        <a:prstGeom prst="roundRect">
          <a:avLst>
            <a:gd name="adj" fmla="val 10000"/>
          </a:avLst>
        </a:prstGeom>
        <a:solidFill>
          <a:srgbClr val="CC3300"/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КИСЛОТА</a:t>
          </a:r>
          <a:endParaRPr lang="ru-RU" sz="1600" kern="1200" dirty="0"/>
        </a:p>
      </dsp:txBody>
      <dsp:txXfrm>
        <a:off x="4129775" y="1617548"/>
        <a:ext cx="1365647" cy="819388"/>
      </dsp:txXfrm>
    </dsp:sp>
    <dsp:sp modelId="{3642820E-10C9-4758-BF3D-4F5284A69C2D}">
      <dsp:nvSpPr>
        <dsp:cNvPr id="0" name=""/>
        <dsp:cNvSpPr/>
      </dsp:nvSpPr>
      <dsp:spPr>
        <a:xfrm>
          <a:off x="5631987" y="1857902"/>
          <a:ext cx="289517" cy="338680"/>
        </a:xfrm>
        <a:prstGeom prst="rightArrow">
          <a:avLst>
            <a:gd name="adj1" fmla="val 60000"/>
            <a:gd name="adj2" fmla="val 5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300" kern="1200"/>
        </a:p>
      </dsp:txBody>
      <dsp:txXfrm>
        <a:off x="5631987" y="1857902"/>
        <a:ext cx="289517" cy="338680"/>
      </dsp:txXfrm>
    </dsp:sp>
    <dsp:sp modelId="{08069D79-4EBC-431D-BC95-CD6E7514C415}">
      <dsp:nvSpPr>
        <dsp:cNvPr id="0" name=""/>
        <dsp:cNvSpPr/>
      </dsp:nvSpPr>
      <dsp:spPr>
        <a:xfrm>
          <a:off x="6041681" y="1617548"/>
          <a:ext cx="1365647" cy="819388"/>
        </a:xfrm>
        <a:prstGeom prst="roundRect">
          <a:avLst>
            <a:gd name="adj" fmla="val 10000"/>
          </a:avLst>
        </a:prstGeom>
        <a:solidFill>
          <a:schemeClr val="accent6">
            <a:lumMod val="5000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СОЛЬ</a:t>
          </a:r>
          <a:endParaRPr lang="ru-RU" sz="1600" kern="1200" dirty="0"/>
        </a:p>
      </dsp:txBody>
      <dsp:txXfrm>
        <a:off x="6041681" y="1617548"/>
        <a:ext cx="1365647" cy="81938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16.02.2022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16.02.2022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16.02.2022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16.02.2022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16.02.2022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16.02.2022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16.02.2022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16.02.2022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16.02.2022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16.02.2022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16.02.2022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16.02.2022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872067" y="1928802"/>
            <a:ext cx="7408333" cy="4197361"/>
          </a:xfrm>
        </p:spPr>
        <p:txBody>
          <a:bodyPr/>
          <a:lstStyle/>
          <a:p>
            <a:r>
              <a:rPr lang="ru-RU" sz="4000" dirty="0" smtClean="0"/>
              <a:t>Подсчитайте сумму баллов.</a:t>
            </a:r>
            <a:endParaRPr lang="ru-RU" sz="4000" smtClean="0"/>
          </a:p>
          <a:p>
            <a:r>
              <a:rPr lang="ru-RU" sz="4000" smtClean="0"/>
              <a:t> </a:t>
            </a:r>
            <a:r>
              <a:rPr lang="ru-RU" sz="4000" dirty="0" smtClean="0"/>
              <a:t>15-13 баллов – «5»;</a:t>
            </a:r>
          </a:p>
          <a:p>
            <a:r>
              <a:rPr lang="ru-RU" sz="4000" dirty="0" smtClean="0"/>
              <a:t>12-8 баллов –«4»; 7-5 баллов-«3»; менее 5 баллов –необходимо повторить.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tx2"/>
                </a:solidFill>
              </a:rPr>
              <a:t>Какие мысли у вас возникли?</a:t>
            </a:r>
            <a:endParaRPr lang="ru-RU" dirty="0">
              <a:solidFill>
                <a:schemeClr val="tx2"/>
              </a:solidFill>
            </a:endParaRPr>
          </a:p>
        </p:txBody>
      </p:sp>
      <p:pic>
        <p:nvPicPr>
          <p:cNvPr id="1026" name="Picture 2" descr="C:\Users\Гузель\Desktop\Мой Урок\6.jpe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1643050"/>
            <a:ext cx="8072493" cy="442915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899592" y="2492896"/>
            <a:ext cx="7408333" cy="3450696"/>
          </a:xfrm>
        </p:spPr>
        <p:txBody>
          <a:bodyPr/>
          <a:lstStyle/>
          <a:p>
            <a:r>
              <a:rPr lang="ru-RU" dirty="0" smtClean="0"/>
              <a:t>Прочитать </a:t>
            </a:r>
            <a:r>
              <a:rPr lang="en-US" dirty="0" smtClean="0"/>
              <a:t> </a:t>
            </a:r>
            <a:r>
              <a:rPr lang="ru-RU" dirty="0" smtClean="0"/>
              <a:t>параграф 38 стр. 159-161</a:t>
            </a:r>
          </a:p>
          <a:p>
            <a:r>
              <a:rPr lang="ru-RU" dirty="0" smtClean="0"/>
              <a:t>в маршрутном листе составить уравнения к генетическому ряду  фосфора;</a:t>
            </a:r>
          </a:p>
          <a:p>
            <a:r>
              <a:rPr lang="ru-RU" dirty="0"/>
              <a:t>повторить химические свойства основных классов </a:t>
            </a:r>
            <a:r>
              <a:rPr lang="ru-RU" dirty="0" smtClean="0"/>
              <a:t>неорганических.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/>
              <a:t>Домашнее задание:	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810782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6000" dirty="0" smtClean="0"/>
              <a:t>Спасибо за урок!</a:t>
            </a:r>
            <a:endParaRPr lang="ru-RU" sz="60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51520" y="338328"/>
            <a:ext cx="8640960" cy="1252728"/>
          </a:xfrm>
        </p:spPr>
        <p:txBody>
          <a:bodyPr>
            <a:normAutofit/>
          </a:bodyPr>
          <a:lstStyle/>
          <a:p>
            <a:r>
              <a:rPr lang="ru-RU" dirty="0" smtClean="0"/>
              <a:t>ЗАДАНИЕ ГИА по химии  </a:t>
            </a:r>
            <a:endParaRPr lang="ru-RU" dirty="0"/>
          </a:p>
        </p:txBody>
      </p:sp>
      <p:sp>
        <p:nvSpPr>
          <p:cNvPr id="2" name="Объект 1"/>
          <p:cNvSpPr>
            <a:spLocks noGrp="1"/>
          </p:cNvSpPr>
          <p:nvPr>
            <p:ph idx="4294967295"/>
          </p:nvPr>
        </p:nvSpPr>
        <p:spPr>
          <a:xfrm>
            <a:off x="792163" y="2708275"/>
            <a:ext cx="8351837" cy="4033838"/>
          </a:xfrm>
        </p:spPr>
        <p:txBody>
          <a:bodyPr>
            <a:normAutofit fontScale="77500" lnSpcReduction="20000"/>
          </a:bodyPr>
          <a:lstStyle/>
          <a:p>
            <a:r>
              <a:rPr lang="ru-RU" sz="3600" b="1" dirty="0"/>
              <a:t>Кальций нагрели в атмосфере </a:t>
            </a:r>
            <a:r>
              <a:rPr lang="ru-RU" sz="3600" b="1" dirty="0" smtClean="0"/>
              <a:t>кислорода.</a:t>
            </a:r>
          </a:p>
          <a:p>
            <a:r>
              <a:rPr lang="ru-RU" sz="3600" b="1" dirty="0" smtClean="0"/>
              <a:t>Добавили </a:t>
            </a:r>
            <a:r>
              <a:rPr lang="ru-RU" sz="3600" b="1" dirty="0"/>
              <a:t>к полученному веществу воду и тщательно перемешали стеклянной палочкой и наблюдали образование мутного раствора. При действии индикатора фенолфталеина на полученный раствор образуется малиновое окрашивание. </a:t>
            </a:r>
            <a:endParaRPr lang="ru-RU" sz="3600" b="1" dirty="0" smtClean="0"/>
          </a:p>
          <a:p>
            <a:r>
              <a:rPr lang="ru-RU" sz="3600" b="1" dirty="0" smtClean="0"/>
              <a:t>К </a:t>
            </a:r>
            <a:r>
              <a:rPr lang="ru-RU" sz="3600" b="1" dirty="0"/>
              <a:t>этому раствору добавили серную кислоту. </a:t>
            </a:r>
            <a:endParaRPr lang="ru-RU" sz="3600" b="1" dirty="0" smtClean="0"/>
          </a:p>
          <a:p>
            <a:pPr marL="0" indent="0">
              <a:buNone/>
            </a:pPr>
            <a:r>
              <a:rPr lang="ru-RU" sz="3600" b="1" i="1" dirty="0" smtClean="0"/>
              <a:t>Напишите </a:t>
            </a:r>
            <a:r>
              <a:rPr lang="ru-RU" sz="3600" b="1" i="1" dirty="0"/>
              <a:t>уравнения трёх описанных реакций.</a:t>
            </a:r>
            <a:endParaRPr lang="ru-RU" sz="3600" i="1" dirty="0"/>
          </a:p>
          <a:p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xmlns="" val="1012678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86314" y="338328"/>
            <a:ext cx="3900486" cy="4233680"/>
          </a:xfrm>
        </p:spPr>
        <p:txBody>
          <a:bodyPr>
            <a:normAutofit/>
          </a:bodyPr>
          <a:lstStyle/>
          <a:p>
            <a:r>
              <a:rPr lang="ru-RU" sz="3600" dirty="0" err="1" smtClean="0">
                <a:solidFill>
                  <a:schemeClr val="tx1"/>
                </a:solidFill>
              </a:rPr>
              <a:t>Грегор</a:t>
            </a:r>
            <a:r>
              <a:rPr lang="ru-RU" sz="3600" dirty="0" smtClean="0">
                <a:solidFill>
                  <a:schemeClr val="tx1"/>
                </a:solidFill>
              </a:rPr>
              <a:t> Мендель основоположник генетики</a:t>
            </a:r>
            <a:endParaRPr lang="ru-RU" sz="3600" dirty="0">
              <a:solidFill>
                <a:schemeClr val="tx1"/>
              </a:solidFill>
            </a:endParaRPr>
          </a:p>
        </p:txBody>
      </p:sp>
      <p:pic>
        <p:nvPicPr>
          <p:cNvPr id="3" name="Рисунок 2" descr="https://upload.wikimedia.org/wikipedia/commons/thumb/e/eb/Gregor_Mendel.jpg/200px-Gregor_Mendel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14414" y="571480"/>
            <a:ext cx="3214710" cy="41934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251520" y="785794"/>
            <a:ext cx="8392446" cy="3929090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3200" b="1" dirty="0"/>
              <a:t>Генетической связью</a:t>
            </a:r>
            <a:r>
              <a:rPr lang="ru-RU" sz="3200" dirty="0"/>
              <a:t> – </a:t>
            </a:r>
            <a:r>
              <a:rPr lang="ru-RU" sz="3200" i="1" dirty="0"/>
              <a:t>называется связь между веществами разных классов, </a:t>
            </a:r>
            <a:r>
              <a:rPr lang="ru-RU" sz="3200" i="1" dirty="0" smtClean="0"/>
              <a:t>основанная  </a:t>
            </a:r>
            <a:r>
              <a:rPr lang="ru-RU" sz="3200" i="1" dirty="0"/>
              <a:t>на их взаимопревращениях и отражающая единство их </a:t>
            </a:r>
            <a:endParaRPr lang="ru-RU" sz="3200" dirty="0"/>
          </a:p>
          <a:p>
            <a:pPr marL="0" indent="0">
              <a:buNone/>
            </a:pPr>
            <a:r>
              <a:rPr lang="ru-RU" sz="3200" i="1" dirty="0" smtClean="0"/>
              <a:t>происхождения</a:t>
            </a:r>
            <a:r>
              <a:rPr lang="ru-RU" sz="3200" i="1" dirty="0"/>
              <a:t>, то есть генезис веществ</a:t>
            </a:r>
            <a:r>
              <a:rPr lang="ru-RU" sz="3200" i="1" dirty="0" smtClean="0"/>
              <a:t>.</a:t>
            </a:r>
            <a:endParaRPr lang="en-US" sz="3200" i="1" dirty="0" smtClean="0"/>
          </a:p>
          <a:p>
            <a:pPr marL="0" indent="0" algn="just">
              <a:buNone/>
            </a:pP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xmlns="" val="6893915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872067" y="2357430"/>
            <a:ext cx="7408333" cy="3768733"/>
          </a:xfrm>
        </p:spPr>
        <p:txBody>
          <a:bodyPr>
            <a:normAutofit/>
          </a:bodyPr>
          <a:lstStyle/>
          <a:p>
            <a:r>
              <a:rPr lang="ru-RU" sz="2800" smtClean="0"/>
              <a:t>Цель урока: Выяснение генетической связи между классами неорганических соединений.</a:t>
            </a:r>
            <a:endParaRPr lang="ru-RU" sz="28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dirty="0" smtClean="0">
                <a:solidFill>
                  <a:schemeClr val="tx2"/>
                </a:solidFill>
              </a:rPr>
              <a:t>Тема урока: «Генетическая связь между классами неорганических соединений</a:t>
            </a:r>
            <a:endParaRPr lang="ru-RU" sz="3600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4000" b="1" dirty="0" err="1" smtClean="0"/>
              <a:t>Сa</a:t>
            </a:r>
            <a:r>
              <a:rPr lang="ru-RU" sz="4000" dirty="0" smtClean="0"/>
              <a:t>→</a:t>
            </a:r>
            <a:r>
              <a:rPr lang="ru-RU" sz="4000" b="1" dirty="0" smtClean="0"/>
              <a:t> </a:t>
            </a:r>
            <a:r>
              <a:rPr lang="ru-RU" sz="4000" b="1" dirty="0" err="1" smtClean="0"/>
              <a:t>СaO</a:t>
            </a:r>
            <a:r>
              <a:rPr lang="ru-RU" sz="4000" dirty="0" smtClean="0"/>
              <a:t>→</a:t>
            </a:r>
            <a:r>
              <a:rPr lang="ru-RU" sz="4000" b="1" dirty="0" smtClean="0"/>
              <a:t> </a:t>
            </a:r>
            <a:r>
              <a:rPr lang="ru-RU" sz="4000" b="1" dirty="0" err="1" smtClean="0"/>
              <a:t>Сa</a:t>
            </a:r>
            <a:r>
              <a:rPr lang="ru-RU" sz="4000" b="1" dirty="0" smtClean="0"/>
              <a:t>(OH)</a:t>
            </a:r>
            <a:r>
              <a:rPr lang="ru-RU" sz="4000" b="1" baseline="-25000" dirty="0" smtClean="0"/>
              <a:t>2</a:t>
            </a:r>
            <a:r>
              <a:rPr lang="ru-RU" sz="4000" dirty="0" smtClean="0"/>
              <a:t>→</a:t>
            </a:r>
            <a:r>
              <a:rPr lang="ru-RU" sz="4000" b="1" dirty="0" smtClean="0"/>
              <a:t> CaSO</a:t>
            </a:r>
            <a:r>
              <a:rPr lang="ru-RU" sz="4000" b="1" baseline="-25000" dirty="0" smtClean="0"/>
              <a:t>4</a:t>
            </a:r>
          </a:p>
          <a:p>
            <a:endParaRPr lang="ru-RU" sz="40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28596" y="1857364"/>
            <a:ext cx="8143931" cy="4268799"/>
          </a:xfrm>
        </p:spPr>
        <p:txBody>
          <a:bodyPr>
            <a:normAutofit/>
          </a:bodyPr>
          <a:lstStyle/>
          <a:p>
            <a:endParaRPr lang="ru-RU" sz="40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chemeClr val="tx2"/>
                </a:solidFill>
              </a:rPr>
              <a:t>Na</a:t>
            </a:r>
            <a:r>
              <a:rPr lang="en-US" dirty="0" smtClean="0">
                <a:solidFill>
                  <a:schemeClr val="tx2"/>
                </a:solidFill>
              </a:rPr>
              <a:t>→</a:t>
            </a:r>
            <a:r>
              <a:rPr lang="en-US" b="1" dirty="0" smtClean="0">
                <a:solidFill>
                  <a:schemeClr val="tx2"/>
                </a:solidFill>
              </a:rPr>
              <a:t>  Na </a:t>
            </a:r>
            <a:r>
              <a:rPr lang="en-US" b="1" baseline="-25000" dirty="0" smtClean="0">
                <a:solidFill>
                  <a:schemeClr val="tx2"/>
                </a:solidFill>
              </a:rPr>
              <a:t>2</a:t>
            </a:r>
            <a:r>
              <a:rPr lang="en-US" b="1" dirty="0" smtClean="0">
                <a:solidFill>
                  <a:schemeClr val="tx2"/>
                </a:solidFill>
              </a:rPr>
              <a:t>O</a:t>
            </a:r>
            <a:r>
              <a:rPr lang="en-US" dirty="0" smtClean="0">
                <a:solidFill>
                  <a:schemeClr val="tx2"/>
                </a:solidFill>
              </a:rPr>
              <a:t>→</a:t>
            </a:r>
            <a:r>
              <a:rPr lang="en-US" b="1" dirty="0" smtClean="0">
                <a:solidFill>
                  <a:schemeClr val="tx2"/>
                </a:solidFill>
              </a:rPr>
              <a:t>  </a:t>
            </a:r>
            <a:r>
              <a:rPr lang="en-US" b="1" dirty="0" err="1" smtClean="0">
                <a:solidFill>
                  <a:schemeClr val="tx2"/>
                </a:solidFill>
              </a:rPr>
              <a:t>NaOH</a:t>
            </a:r>
            <a:r>
              <a:rPr lang="en-US" dirty="0" smtClean="0">
                <a:solidFill>
                  <a:schemeClr val="tx2"/>
                </a:solidFill>
              </a:rPr>
              <a:t>→</a:t>
            </a:r>
            <a:r>
              <a:rPr lang="en-US" b="1" dirty="0" smtClean="0">
                <a:solidFill>
                  <a:schemeClr val="tx2"/>
                </a:solidFill>
              </a:rPr>
              <a:t>   Na</a:t>
            </a:r>
            <a:r>
              <a:rPr lang="en-US" b="1" baseline="-25000" dirty="0" smtClean="0">
                <a:solidFill>
                  <a:schemeClr val="tx2"/>
                </a:solidFill>
              </a:rPr>
              <a:t>2</a:t>
            </a:r>
            <a:r>
              <a:rPr lang="en-US" b="1" dirty="0" smtClean="0">
                <a:solidFill>
                  <a:schemeClr val="tx2"/>
                </a:solidFill>
              </a:rPr>
              <a:t> SO</a:t>
            </a:r>
            <a:r>
              <a:rPr lang="en-US" b="1" baseline="-25000" dirty="0" smtClean="0">
                <a:solidFill>
                  <a:schemeClr val="tx2"/>
                </a:solidFill>
              </a:rPr>
              <a:t>4</a:t>
            </a:r>
            <a:r>
              <a:rPr lang="ru-RU" dirty="0" smtClean="0">
                <a:solidFill>
                  <a:schemeClr val="tx2"/>
                </a:solidFill>
              </a:rPr>
              <a:t/>
            </a:r>
            <a:br>
              <a:rPr lang="ru-RU" dirty="0" smtClean="0">
                <a:solidFill>
                  <a:schemeClr val="tx2"/>
                </a:solidFill>
              </a:rPr>
            </a:br>
            <a:endParaRPr lang="ru-RU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500035" y="2000240"/>
            <a:ext cx="8358246" cy="4125923"/>
          </a:xfrm>
        </p:spPr>
        <p:txBody>
          <a:bodyPr/>
          <a:lstStyle/>
          <a:p>
            <a:r>
              <a:rPr lang="ru-RU" sz="3600" b="1" dirty="0" smtClean="0"/>
              <a:t>Металл </a:t>
            </a:r>
            <a:r>
              <a:rPr lang="ru-RU" sz="3600" dirty="0" smtClean="0"/>
              <a:t>→</a:t>
            </a:r>
            <a:r>
              <a:rPr lang="ru-RU" sz="3600" b="1" dirty="0" smtClean="0"/>
              <a:t>   основный оксид </a:t>
            </a:r>
            <a:r>
              <a:rPr lang="ru-RU" sz="3600" dirty="0" smtClean="0"/>
              <a:t>→</a:t>
            </a:r>
            <a:r>
              <a:rPr lang="ru-RU" sz="3600" b="1" dirty="0" smtClean="0"/>
              <a:t>   растворимое основание </a:t>
            </a:r>
            <a:r>
              <a:rPr lang="ru-RU" sz="3600" dirty="0" smtClean="0"/>
              <a:t>→</a:t>
            </a:r>
            <a:r>
              <a:rPr lang="ru-RU" sz="3600" b="1" dirty="0" smtClean="0"/>
              <a:t>  соль</a:t>
            </a:r>
            <a:endParaRPr lang="ru-RU" sz="3600" dirty="0" smtClean="0"/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dirty="0" smtClean="0">
                <a:solidFill>
                  <a:schemeClr val="tx2"/>
                </a:solidFill>
              </a:rPr>
              <a:t>Генетический ряд металлов состоит из:</a:t>
            </a:r>
            <a:endParaRPr lang="ru-RU" sz="3600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Генетический ряд неметаллов состоит :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1018724407"/>
              </p:ext>
            </p:extLst>
          </p:nvPr>
        </p:nvGraphicFramePr>
        <p:xfrm>
          <a:off x="871538" y="2071678"/>
          <a:ext cx="7408862" cy="405448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13A484E2-CD85-41E5-92E4-911106F5C2C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>
                                            <p:graphicEl>
                                              <a:dgm id="{13A484E2-CD85-41E5-92E4-911106F5C2C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1F84F71E-0E9F-4FF1-BF7A-A1A03965D95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4">
                                            <p:graphicEl>
                                              <a:dgm id="{1F84F71E-0E9F-4FF1-BF7A-A1A03965D95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CBB46BC1-3DAF-44E2-A5E1-653A886C2A0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4">
                                            <p:graphicEl>
                                              <a:dgm id="{CBB46BC1-3DAF-44E2-A5E1-653A886C2A0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F5479BC4-8113-4C03-83A1-6D3147E4D21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" dur="2000"/>
                                        <p:tgtEl>
                                          <p:spTgt spid="4">
                                            <p:graphicEl>
                                              <a:dgm id="{F5479BC4-8113-4C03-83A1-6D3147E4D21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5CF17D96-CD7E-469D-9145-ABB830F7824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2000"/>
                                        <p:tgtEl>
                                          <p:spTgt spid="4">
                                            <p:graphicEl>
                                              <a:dgm id="{5CF17D96-CD7E-469D-9145-ABB830F7824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3642820E-10C9-4758-BF3D-4F5284A69C2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8" dur="2000"/>
                                        <p:tgtEl>
                                          <p:spTgt spid="4">
                                            <p:graphicEl>
                                              <a:dgm id="{3642820E-10C9-4758-BF3D-4F5284A69C2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08069D79-4EBC-431D-BC95-CD6E7514C41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2000"/>
                                        <p:tgtEl>
                                          <p:spTgt spid="4">
                                            <p:graphicEl>
                                              <a:dgm id="{08069D79-4EBC-431D-BC95-CD6E7514C41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Sub>
          <a:bldDgm bld="one"/>
        </p:bldSub>
      </p:bldGraphic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Другая 11">
      <a:dk1>
        <a:sysClr val="windowText" lastClr="000000"/>
      </a:dk1>
      <a:lt1>
        <a:sysClr val="window" lastClr="FFFFFF"/>
      </a:lt1>
      <a:dk2>
        <a:srgbClr val="7030A0"/>
      </a:dk2>
      <a:lt2>
        <a:srgbClr val="CAF278"/>
      </a:lt2>
      <a:accent1>
        <a:srgbClr val="00B050"/>
      </a:accent1>
      <a:accent2>
        <a:srgbClr val="7030A0"/>
      </a:accent2>
      <a:accent3>
        <a:srgbClr val="FF6700"/>
      </a:accent3>
      <a:accent4>
        <a:srgbClr val="909465"/>
      </a:accent4>
      <a:accent5>
        <a:srgbClr val="0070C0"/>
      </a:accent5>
      <a:accent6>
        <a:srgbClr val="FEA022"/>
      </a:accent6>
      <a:hlink>
        <a:srgbClr val="E68200"/>
      </a:hlink>
      <a:folHlink>
        <a:srgbClr val="FFA94A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402</TotalTime>
  <Words>200</Words>
  <Application>Microsoft Office PowerPoint</Application>
  <PresentationFormat>Экран (4:3)</PresentationFormat>
  <Paragraphs>28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Волна</vt:lpstr>
      <vt:lpstr>Слайд 1</vt:lpstr>
      <vt:lpstr>ЗАДАНИЕ ГИА по химии  </vt:lpstr>
      <vt:lpstr>Грегор Мендель основоположник генетики</vt:lpstr>
      <vt:lpstr>Слайд 4</vt:lpstr>
      <vt:lpstr>Тема урока: «Генетическая связь между классами неорганических соединений</vt:lpstr>
      <vt:lpstr>Слайд 6</vt:lpstr>
      <vt:lpstr>Na→  Na 2O→  NaOH→   Na2 SO4 </vt:lpstr>
      <vt:lpstr>Генетический ряд металлов состоит из:</vt:lpstr>
      <vt:lpstr>Генетический ряд неметаллов состоит :</vt:lpstr>
      <vt:lpstr>Какие мысли у вас возникли?</vt:lpstr>
      <vt:lpstr>Домашнее задание:  </vt:lpstr>
      <vt:lpstr>Слайд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Эпиграф «О, сколько нам открытий чудных Готовит просвещенья дух… И опыт – сын ошибок трудных  И гений парадоксов друг.»      А.С. Пушкин</dc:title>
  <dc:creator>new</dc:creator>
  <cp:lastModifiedBy>Гузель</cp:lastModifiedBy>
  <cp:revision>49</cp:revision>
  <dcterms:created xsi:type="dcterms:W3CDTF">2018-11-27T07:09:18Z</dcterms:created>
  <dcterms:modified xsi:type="dcterms:W3CDTF">2022-02-16T17:56:21Z</dcterms:modified>
</cp:coreProperties>
</file>