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pptx" ContentType="application/vnd.openxmlformats-officedocument.presentationml.presentation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0" r:id="rId4"/>
    <p:sldId id="261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t>16.11.2015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t>16.11.2015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t>16.11.2015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t>16.11.2015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t>16.11.2015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t>16.11.2015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t>16.11.2015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t>16.11.2015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t>16.11.2015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t>16.11.2015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t>16.11.2015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Прямоугольник 85"/>
          <p:cNvSpPr/>
          <p:nvPr userDrawn="1"/>
        </p:nvSpPr>
        <p:spPr>
          <a:xfrm>
            <a:off x="714348" y="285728"/>
            <a:ext cx="8215370" cy="63579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6642556"/>
            <a:ext cx="150016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" kern="1200" dirty="0" smtClean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© Фокина Лидия Петровна </a:t>
            </a:r>
            <a:endParaRPr lang="ru-RU" sz="800" kern="1200" dirty="0">
              <a:solidFill>
                <a:schemeClr val="bg1">
                  <a:lumMod val="85000"/>
                </a:schemeClr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pSp>
        <p:nvGrpSpPr>
          <p:cNvPr id="8" name="Группа 7"/>
          <p:cNvGrpSpPr/>
          <p:nvPr userDrawn="1"/>
        </p:nvGrpSpPr>
        <p:grpSpPr>
          <a:xfrm rot="10800000">
            <a:off x="357158" y="6147194"/>
            <a:ext cx="821538" cy="250033"/>
            <a:chOff x="2714612" y="1428736"/>
            <a:chExt cx="2857520" cy="785818"/>
          </a:xfrm>
          <a:solidFill>
            <a:schemeClr val="accent3">
              <a:lumMod val="50000"/>
            </a:schemeClr>
          </a:solidFill>
        </p:grpSpPr>
        <p:sp>
          <p:nvSpPr>
            <p:cNvPr id="9" name="Овал 8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" name="Группа 13"/>
          <p:cNvGrpSpPr/>
          <p:nvPr userDrawn="1"/>
        </p:nvGrpSpPr>
        <p:grpSpPr>
          <a:xfrm rot="10800000">
            <a:off x="357158" y="5436391"/>
            <a:ext cx="821538" cy="250033"/>
            <a:chOff x="2714612" y="1428736"/>
            <a:chExt cx="2857520" cy="785818"/>
          </a:xfrm>
          <a:solidFill>
            <a:schemeClr val="accent3">
              <a:lumMod val="50000"/>
            </a:schemeClr>
          </a:solidFill>
        </p:grpSpPr>
        <p:sp>
          <p:nvSpPr>
            <p:cNvPr id="15" name="Овал 14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Овал 15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Скругленный прямоугольник 18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7" name="Группа 86"/>
          <p:cNvGrpSpPr/>
          <p:nvPr userDrawn="1"/>
        </p:nvGrpSpPr>
        <p:grpSpPr>
          <a:xfrm rot="10800000">
            <a:off x="357158" y="4725588"/>
            <a:ext cx="821538" cy="250033"/>
            <a:chOff x="2714612" y="1428736"/>
            <a:chExt cx="2857520" cy="785818"/>
          </a:xfrm>
          <a:solidFill>
            <a:schemeClr val="accent3">
              <a:lumMod val="50000"/>
            </a:schemeClr>
          </a:solidFill>
        </p:grpSpPr>
        <p:sp>
          <p:nvSpPr>
            <p:cNvPr id="88" name="Овал 87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Овал 88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Овал 89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Овал 90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Скругленный прямоугольник 91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3" name="Группа 92"/>
          <p:cNvGrpSpPr/>
          <p:nvPr userDrawn="1"/>
        </p:nvGrpSpPr>
        <p:grpSpPr>
          <a:xfrm rot="10800000">
            <a:off x="357158" y="4014785"/>
            <a:ext cx="821538" cy="250033"/>
            <a:chOff x="2714612" y="1428736"/>
            <a:chExt cx="2857520" cy="785818"/>
          </a:xfrm>
          <a:solidFill>
            <a:schemeClr val="accent3">
              <a:lumMod val="50000"/>
            </a:schemeClr>
          </a:solidFill>
        </p:grpSpPr>
        <p:sp>
          <p:nvSpPr>
            <p:cNvPr id="94" name="Овал 93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Овал 94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Овал 95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Овал 96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Скругленный прямоугольник 97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9" name="Группа 98"/>
          <p:cNvGrpSpPr/>
          <p:nvPr userDrawn="1"/>
        </p:nvGrpSpPr>
        <p:grpSpPr>
          <a:xfrm rot="10800000">
            <a:off x="357158" y="3303982"/>
            <a:ext cx="821538" cy="250033"/>
            <a:chOff x="2714612" y="1428736"/>
            <a:chExt cx="2857520" cy="785818"/>
          </a:xfrm>
          <a:solidFill>
            <a:schemeClr val="accent3">
              <a:lumMod val="50000"/>
            </a:schemeClr>
          </a:solidFill>
        </p:grpSpPr>
        <p:sp>
          <p:nvSpPr>
            <p:cNvPr id="100" name="Овал 99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Овал 100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Овал 101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Овал 102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4" name="Скругленный прямоугольник 103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5" name="Группа 104"/>
          <p:cNvGrpSpPr/>
          <p:nvPr userDrawn="1"/>
        </p:nvGrpSpPr>
        <p:grpSpPr>
          <a:xfrm rot="10800000">
            <a:off x="357158" y="2593179"/>
            <a:ext cx="821538" cy="250033"/>
            <a:chOff x="2714612" y="1428736"/>
            <a:chExt cx="2857520" cy="785818"/>
          </a:xfrm>
          <a:solidFill>
            <a:schemeClr val="accent3">
              <a:lumMod val="50000"/>
            </a:schemeClr>
          </a:solidFill>
        </p:grpSpPr>
        <p:sp>
          <p:nvSpPr>
            <p:cNvPr id="106" name="Овал 105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7" name="Овал 106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8" name="Овал 107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9" name="Овал 108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0" name="Скругленный прямоугольник 109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1" name="Группа 110"/>
          <p:cNvGrpSpPr/>
          <p:nvPr userDrawn="1"/>
        </p:nvGrpSpPr>
        <p:grpSpPr>
          <a:xfrm rot="10800000">
            <a:off x="357158" y="1882376"/>
            <a:ext cx="821538" cy="250033"/>
            <a:chOff x="2714612" y="1428736"/>
            <a:chExt cx="2857520" cy="785818"/>
          </a:xfrm>
          <a:solidFill>
            <a:schemeClr val="accent3">
              <a:lumMod val="50000"/>
            </a:schemeClr>
          </a:solidFill>
        </p:grpSpPr>
        <p:sp>
          <p:nvSpPr>
            <p:cNvPr id="112" name="Овал 111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3" name="Овал 112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4" name="Овал 113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5" name="Овал 114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6" name="Скругленный прямоугольник 115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7" name="Группа 116"/>
          <p:cNvGrpSpPr/>
          <p:nvPr userDrawn="1"/>
        </p:nvGrpSpPr>
        <p:grpSpPr>
          <a:xfrm rot="10800000">
            <a:off x="357158" y="1171573"/>
            <a:ext cx="821538" cy="250033"/>
            <a:chOff x="2714612" y="1428736"/>
            <a:chExt cx="2857520" cy="785818"/>
          </a:xfrm>
          <a:solidFill>
            <a:schemeClr val="accent3">
              <a:lumMod val="50000"/>
            </a:schemeClr>
          </a:solidFill>
        </p:grpSpPr>
        <p:sp>
          <p:nvSpPr>
            <p:cNvPr id="118" name="Овал 117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9" name="Овал 118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0" name="Овал 119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1" name="Овал 120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2" name="Скругленный прямоугольник 121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3" name="Группа 122"/>
          <p:cNvGrpSpPr/>
          <p:nvPr userDrawn="1"/>
        </p:nvGrpSpPr>
        <p:grpSpPr>
          <a:xfrm rot="10800000">
            <a:off x="357158" y="460770"/>
            <a:ext cx="821538" cy="250033"/>
            <a:chOff x="2714612" y="1428736"/>
            <a:chExt cx="2857520" cy="785818"/>
          </a:xfrm>
          <a:solidFill>
            <a:schemeClr val="accent3">
              <a:lumMod val="50000"/>
            </a:schemeClr>
          </a:solidFill>
        </p:grpSpPr>
        <p:sp>
          <p:nvSpPr>
            <p:cNvPr id="124" name="Овал 123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5" name="Овал 124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6" name="Овал 125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7" name="Овал 126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8" name="Скругленный прямоугольник 127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___Microsoft_PowerPoint1.ppt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6381186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32656"/>
            <a:ext cx="7344816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6606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9" y="836712"/>
            <a:ext cx="712879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For many teachers this activity is synonymous with ‘old-fashioned’, </a:t>
            </a:r>
          </a:p>
          <a:p>
            <a:r>
              <a:rPr lang="en-US" sz="4400" b="1" dirty="0" smtClean="0"/>
              <a:t>‘boring’, ‘teacher-centered’ and  ‘uncommunicative’.</a:t>
            </a:r>
            <a:endParaRPr lang="ru-RU" sz="4400" b="1" dirty="0"/>
          </a:p>
        </p:txBody>
      </p:sp>
      <p:pic>
        <p:nvPicPr>
          <p:cNvPr id="2050" name="Picture 2" descr="C:\Users\User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314587"/>
            <a:ext cx="1800200" cy="192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63688" y="1081324"/>
            <a:ext cx="662473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DICTATION  is the activity of taking down a passage that is dictated  as a test of spelling, writing or</a:t>
            </a:r>
            <a:r>
              <a:rPr lang="ru-RU" sz="3600" b="1" dirty="0" smtClean="0"/>
              <a:t> </a:t>
            </a:r>
            <a:r>
              <a:rPr lang="en-US" sz="3600" b="1" dirty="0" smtClean="0"/>
              <a:t>language skills</a:t>
            </a:r>
            <a:endParaRPr lang="en-US" sz="3600" b="1" dirty="0"/>
          </a:p>
          <a:p>
            <a:r>
              <a:rPr lang="en-US" sz="3600" b="1" dirty="0" smtClean="0"/>
              <a:t>                       </a:t>
            </a:r>
            <a:r>
              <a:rPr lang="en-US" sz="2800" dirty="0" smtClean="0"/>
              <a:t> (Oxford Dictionaries</a:t>
            </a:r>
            <a:r>
              <a:rPr lang="en-US" sz="2000" dirty="0"/>
              <a:t>)</a:t>
            </a:r>
            <a:endParaRPr lang="ru-RU" sz="2000" dirty="0"/>
          </a:p>
          <a:p>
            <a:endParaRPr lang="ru-RU" sz="3600" b="1" dirty="0"/>
          </a:p>
        </p:txBody>
      </p:sp>
      <p:pic>
        <p:nvPicPr>
          <p:cNvPr id="3074" name="Picture 2" descr="C:\Users\User\Desktop\i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077072"/>
            <a:ext cx="1944216" cy="2365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9099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97761" y="476672"/>
            <a:ext cx="7272808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2800" b="1" dirty="0">
                <a:solidFill>
                  <a:schemeClr val="accent6"/>
                </a:solidFill>
              </a:rPr>
              <a:t>Advantages in carrying out </a:t>
            </a:r>
            <a:r>
              <a:rPr lang="en-US" sz="2800" b="1" dirty="0" smtClean="0">
                <a:solidFill>
                  <a:schemeClr val="accent6"/>
                </a:solidFill>
              </a:rPr>
              <a:t>dictation</a:t>
            </a:r>
            <a:endParaRPr lang="ru-RU" sz="2800" b="1" dirty="0" smtClean="0">
              <a:solidFill>
                <a:schemeClr val="accent6"/>
              </a:solidFill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800" b="1" dirty="0"/>
              <a:t>Dictations can be fun if the passages are chosen carefully in a way that causes laughter and amusement</a:t>
            </a:r>
            <a:endParaRPr lang="ru-RU" sz="2800" b="1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sz="2800" b="1" dirty="0"/>
              <a:t>It is an integrative activity that involves all the </a:t>
            </a:r>
            <a:r>
              <a:rPr lang="en-US" sz="2800" b="1" dirty="0" smtClean="0"/>
              <a:t>skills</a:t>
            </a:r>
            <a:r>
              <a:rPr lang="en-US" sz="2800" b="1" dirty="0"/>
              <a:t>:</a:t>
            </a:r>
            <a:endParaRPr lang="en-US" sz="2800" b="1" dirty="0" smtClean="0"/>
          </a:p>
          <a:p>
            <a:r>
              <a:rPr lang="en-US" sz="2400" b="1" i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         </a:t>
            </a:r>
            <a:r>
              <a:rPr lang="en-US" sz="2400" b="1" i="1" dirty="0" smtClean="0">
                <a:solidFill>
                  <a:schemeClr val="accent6">
                    <a:lumMod val="75000"/>
                  </a:schemeClr>
                </a:solidFill>
              </a:rPr>
              <a:t>Listening</a:t>
            </a:r>
            <a:r>
              <a:rPr lang="en-US" sz="2400" b="1" i="1" dirty="0" smtClean="0">
                <a:solidFill>
                  <a:schemeClr val="accent5">
                    <a:lumMod val="50000"/>
                  </a:schemeClr>
                </a:solidFill>
              </a:rPr>
              <a:t>:</a:t>
            </a:r>
            <a:r>
              <a:rPr lang="en-US" sz="2400" b="1" i="1" dirty="0" smtClean="0"/>
              <a:t> as the passage is dictated for students to transcribe.</a:t>
            </a:r>
            <a:endParaRPr lang="ru-RU" sz="2400" b="1" dirty="0" smtClean="0"/>
          </a:p>
          <a:p>
            <a:r>
              <a:rPr lang="en-US" sz="2400" b="1" i="1" dirty="0" smtClean="0">
                <a:solidFill>
                  <a:schemeClr val="accent6">
                    <a:lumMod val="75000"/>
                  </a:schemeClr>
                </a:solidFill>
              </a:rPr>
              <a:t>          Writing: </a:t>
            </a:r>
            <a:r>
              <a:rPr lang="en-US" sz="2400" b="1" i="1" dirty="0" smtClean="0"/>
              <a:t>when students write down the dictated material.</a:t>
            </a:r>
            <a:endParaRPr lang="ru-RU" sz="2400" b="1" dirty="0" smtClean="0"/>
          </a:p>
          <a:p>
            <a:r>
              <a:rPr lang="en-US" sz="2400" b="1" i="1" dirty="0" smtClean="0">
                <a:solidFill>
                  <a:schemeClr val="accent6">
                    <a:lumMod val="75000"/>
                  </a:schemeClr>
                </a:solidFill>
              </a:rPr>
              <a:t>          Reading</a:t>
            </a:r>
            <a:r>
              <a:rPr lang="en-US" sz="2400" b="1" i="1" dirty="0" smtClean="0"/>
              <a:t>: as a follow-up students may read the passage first silently to check     for mistakes,  then loudly to practice pronunciation.</a:t>
            </a:r>
            <a:endParaRPr lang="ru-RU" sz="2400" b="1" dirty="0" smtClean="0"/>
          </a:p>
          <a:p>
            <a:r>
              <a:rPr lang="en-US" sz="2400" b="1" i="1" dirty="0" smtClean="0">
                <a:solidFill>
                  <a:schemeClr val="accent6">
                    <a:lumMod val="75000"/>
                  </a:schemeClr>
                </a:solidFill>
              </a:rPr>
              <a:t>        Speaking</a:t>
            </a:r>
            <a:r>
              <a:rPr lang="en-US" sz="2400" b="1" i="1" dirty="0" smtClean="0"/>
              <a:t>: when the passage is used as a starting point for a discussion activity</a:t>
            </a:r>
            <a:r>
              <a:rPr lang="en-US" sz="2800" i="1" dirty="0" smtClean="0"/>
              <a:t>.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41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rot="10800000" flipV="1">
            <a:off x="1331639" y="836712"/>
            <a:ext cx="7344816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Arial" pitchFamily="34" charset="0"/>
              <a:buChar char="•"/>
            </a:pPr>
            <a:r>
              <a:rPr lang="en-US" sz="2800" b="1" dirty="0">
                <a:latin typeface="+mj-lt"/>
                <a:cs typeface="Times New Roman" pitchFamily="18" charset="0"/>
              </a:rPr>
              <a:t>Dictation activity can be used as a basis for error  analysis to spot areas of weakness and strength as well as build on the errors detected to prepare future lesson plans</a:t>
            </a:r>
            <a:endParaRPr lang="ru-RU" sz="2800" b="1" dirty="0">
              <a:latin typeface="+mj-lt"/>
              <a:cs typeface="Times New Roman" pitchFamily="18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800" b="1" dirty="0">
                <a:latin typeface="+mj-lt"/>
                <a:cs typeface="Times New Roman" pitchFamily="18" charset="0"/>
              </a:rPr>
              <a:t>Can be done with any level, depending on the text used</a:t>
            </a:r>
            <a:endParaRPr lang="ru-RU" sz="2800" b="1" dirty="0">
              <a:latin typeface="+mj-lt"/>
              <a:cs typeface="Times New Roman" pitchFamily="18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800" b="1" dirty="0">
                <a:latin typeface="+mj-lt"/>
                <a:cs typeface="Times New Roman" pitchFamily="18" charset="0"/>
              </a:rPr>
              <a:t>Usually require very little preparation and photocopying</a:t>
            </a:r>
            <a:endParaRPr lang="ru-RU" sz="2800" b="1" dirty="0">
              <a:latin typeface="+mj-lt"/>
              <a:cs typeface="Times New Roman" pitchFamily="18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800" b="1" dirty="0">
                <a:latin typeface="+mj-lt"/>
                <a:cs typeface="Times New Roman" pitchFamily="18" charset="0"/>
              </a:rPr>
              <a:t>Dictation can be used to decrease preparation time for other activities</a:t>
            </a:r>
            <a:endParaRPr lang="ru-RU" sz="2800" b="1" dirty="0">
              <a:latin typeface="+mj-lt"/>
              <a:cs typeface="Times New Roman" pitchFamily="18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800" b="1" dirty="0">
                <a:latin typeface="+mj-lt"/>
                <a:cs typeface="Times New Roman" pitchFamily="18" charset="0"/>
              </a:rPr>
              <a:t>Can focus on both accuracy (form) as well as meaning </a:t>
            </a:r>
            <a:endParaRPr lang="en-US" sz="2800" b="1" dirty="0" smtClean="0">
              <a:latin typeface="+mj-lt"/>
              <a:cs typeface="Times New Roman" pitchFamily="18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endParaRPr lang="ru-RU" sz="28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6206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8372087"/>
              </p:ext>
            </p:extLst>
          </p:nvPr>
        </p:nvGraphicFramePr>
        <p:xfrm>
          <a:off x="1043608" y="404664"/>
          <a:ext cx="7776864" cy="60486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Презентация" r:id="rId3" imgW="4570501" imgH="3427618" progId="PowerPoint.Show.12">
                  <p:embed/>
                </p:oleObj>
              </mc:Choice>
              <mc:Fallback>
                <p:oleObj name="Презентация" r:id="rId3" imgW="4570501" imgH="3427618" progId="PowerPoint.Show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43608" y="404664"/>
                        <a:ext cx="7776864" cy="60486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657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page34_picture0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76672"/>
            <a:ext cx="7776864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4168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8080"/>
      </a:accent1>
      <a:accent2>
        <a:srgbClr val="990000"/>
      </a:accent2>
      <a:accent3>
        <a:srgbClr val="FFFF00"/>
      </a:accent3>
      <a:accent4>
        <a:srgbClr val="006600"/>
      </a:accent4>
      <a:accent5>
        <a:srgbClr val="0000FF"/>
      </a:accent5>
      <a:accent6>
        <a:srgbClr val="FF0000"/>
      </a:accent6>
      <a:hlink>
        <a:srgbClr val="494429"/>
      </a:hlink>
      <a:folHlink>
        <a:srgbClr val="1D1B1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71</Words>
  <Application>Microsoft Office PowerPoint</Application>
  <PresentationFormat>Экран (4:3)</PresentationFormat>
  <Paragraphs>16</Paragraphs>
  <Slides>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Тема Office</vt:lpstr>
      <vt:lpstr>Презентация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16</cp:revision>
  <dcterms:created xsi:type="dcterms:W3CDTF">2014-11-22T17:16:34Z</dcterms:created>
  <dcterms:modified xsi:type="dcterms:W3CDTF">2015-11-16T16:30:02Z</dcterms:modified>
</cp:coreProperties>
</file>