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wav" ContentType="audio/wa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9" r:id="rId4"/>
    <p:sldId id="262" r:id="rId5"/>
    <p:sldId id="265" r:id="rId6"/>
    <p:sldId id="266" r:id="rId7"/>
    <p:sldId id="267" r:id="rId8"/>
    <p:sldId id="268" r:id="rId9"/>
    <p:sldId id="270" r:id="rId10"/>
    <p:sldId id="272" r:id="rId11"/>
    <p:sldId id="271" r:id="rId12"/>
    <p:sldId id="273"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3C2FFA5D-87B4-456A-9821-1D502468CF0F}" styleName="Стиль из темы 1 - акцент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Стиль из темы 1 - акцент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69C7853C-536D-4A76-A0AE-DD22124D55A5}" styleName="Стиль из темы 1 - акцент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616DA210-FB5B-4158-B5E0-FEB733F419BA}" styleName="Светлый стиль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117" d="100"/>
          <a:sy n="117" d="100"/>
        </p:scale>
        <p:origin x="-1470" y="-102"/>
      </p:cViewPr>
      <p:guideLst>
        <p:guide orient="horz" pos="2160"/>
        <p:guide pos="2880"/>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b="1" cap="none" spc="0">
                <a:ln w="9525">
                  <a:solidFill>
                    <a:schemeClr val="bg1"/>
                  </a:solidFill>
                  <a:prstDash val="solid"/>
                </a:ln>
                <a:solidFill>
                  <a:schemeClr val="bg1"/>
                </a:solidFill>
                <a:effectLst>
                  <a:outerShdw blurRad="12700" dist="38100" dir="2700000" algn="tl" rotWithShape="0">
                    <a:schemeClr val="tx1"/>
                  </a:outerShdw>
                </a:effectLst>
              </a:defRPr>
            </a:lvl1pPr>
          </a:lstStyle>
          <a:p>
            <a:r>
              <a:rPr lang="en-US" smtClean="0"/>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4C2D5D7B-45B7-4C92-9A31-54F58D02BDFF}" type="datetimeFigureOut">
              <a:rPr lang="en-US" smtClean="0"/>
              <a:pPr/>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32162622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2D5D7B-45B7-4C92-9A31-54F58D02BDFF}" type="datetimeFigureOut">
              <a:rPr lang="en-US" smtClean="0"/>
              <a:pPr/>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29587716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2D5D7B-45B7-4C92-9A31-54F58D02BDFF}" type="datetimeFigureOut">
              <a:rPr lang="en-US" smtClean="0"/>
              <a:pPr/>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376754817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C2D5D7B-45B7-4C92-9A31-54F58D02BDFF}" type="datetimeFigureOut">
              <a:rPr lang="en-US" smtClean="0"/>
              <a:pPr/>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282364571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en-US" smtClean="0"/>
              <a:t>Click to edit Master title style</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4C2D5D7B-45B7-4C92-9A31-54F58D02BDFF}" type="datetimeFigureOut">
              <a:rPr lang="en-US" smtClean="0"/>
              <a:pPr/>
              <a:t>1/18/2022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294759973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C2D5D7B-45B7-4C92-9A31-54F58D02BDFF}" type="datetimeFigureOut">
              <a:rPr lang="en-US" smtClean="0"/>
              <a:pPr/>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13290657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smtClean="0"/>
              <a:t>Click to edit Master title style</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4C2D5D7B-45B7-4C92-9A31-54F58D02BDFF}" type="datetimeFigureOut">
              <a:rPr lang="en-US" smtClean="0"/>
              <a:pPr/>
              <a:t>1/18/2022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680565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4C2D5D7B-45B7-4C92-9A31-54F58D02BDFF}" type="datetimeFigureOut">
              <a:rPr lang="en-US" smtClean="0"/>
              <a:pPr/>
              <a:t>1/18/2022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12536087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C2D5D7B-45B7-4C92-9A31-54F58D02BDFF}" type="datetimeFigureOut">
              <a:rPr lang="en-US" smtClean="0"/>
              <a:pPr/>
              <a:t>1/18/2022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1244145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2D5D7B-45B7-4C92-9A31-54F58D02BDFF}" type="datetimeFigureOut">
              <a:rPr lang="en-US" smtClean="0"/>
              <a:pPr/>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421246496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C2D5D7B-45B7-4C92-9A31-54F58D02BDFF}" type="datetimeFigureOut">
              <a:rPr lang="en-US" smtClean="0"/>
              <a:pPr/>
              <a:t>1/18/2022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B0D43E2-37F7-449B-A315-01CCD46C88FE}" type="slidenum">
              <a:rPr lang="en-US" smtClean="0"/>
              <a:pPr/>
              <a:t>‹#›</a:t>
            </a:fld>
            <a:endParaRPr lang="en-US"/>
          </a:p>
        </p:txBody>
      </p:sp>
    </p:spTree>
    <p:extLst>
      <p:ext uri="{BB962C8B-B14F-4D97-AF65-F5344CB8AC3E}">
        <p14:creationId xmlns:p14="http://schemas.microsoft.com/office/powerpoint/2010/main" val="23524929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scene3d>
              <a:camera prst="orthographicFront"/>
              <a:lightRig rig="threePt" dir="t"/>
            </a:scene3d>
            <a:sp3d contourW="12700" prstMaterial="powder">
              <a:bevelB w="69850" h="69850" prst="divot"/>
              <a:extrusionClr>
                <a:schemeClr val="tx2">
                  <a:lumMod val="50000"/>
                </a:schemeClr>
              </a:extrusionClr>
              <a:contourClr>
                <a:schemeClr val="bg2">
                  <a:lumMod val="10000"/>
                </a:schemeClr>
              </a:contourClr>
            </a:sp3d>
          </a:bodyPr>
          <a:lstStyle/>
          <a:p>
            <a:r>
              <a:rPr lang="en-US" dirty="0" smtClean="0"/>
              <a:t>Click to edit Master title style</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scene3d>
              <a:camera prst="orthographicFront"/>
              <a:lightRig rig="threePt" dir="t"/>
            </a:scene3d>
            <a:sp3d contourW="12700">
              <a:contourClr>
                <a:schemeClr val="accent6"/>
              </a:contourClr>
            </a:sp3d>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C2D5D7B-45B7-4C92-9A31-54F58D02BDFF}" type="datetimeFigureOut">
              <a:rPr lang="en-US" smtClean="0"/>
              <a:pPr/>
              <a:t>1/18/2022</a:t>
            </a:fld>
            <a:endParaRPr lang="en-US"/>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B0D43E2-37F7-449B-A315-01CCD46C88FE}" type="slidenum">
              <a:rPr lang="en-US" smtClean="0"/>
              <a:pPr/>
              <a:t>‹#›</a:t>
            </a:fld>
            <a:endParaRPr lang="en-US"/>
          </a:p>
        </p:txBody>
      </p:sp>
    </p:spTree>
    <p:extLst>
      <p:ext uri="{BB962C8B-B14F-4D97-AF65-F5344CB8AC3E}">
        <p14:creationId xmlns:p14="http://schemas.microsoft.com/office/powerpoint/2010/main" val="3029651715"/>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b="1" kern="1200" cap="none" spc="0">
          <a:ln w="9525">
            <a:solidFill>
              <a:schemeClr val="bg1"/>
            </a:solidFill>
            <a:prstDash val="solid"/>
          </a:ln>
          <a:solidFill>
            <a:schemeClr val="bg1"/>
          </a:solidFill>
          <a:effectLst>
            <a:outerShdw blurRad="88900" dist="38100" dir="2700000" algn="tl" rotWithShape="0">
              <a:schemeClr val="tx1">
                <a:alpha val="63000"/>
              </a:schemeClr>
            </a:outerShdw>
          </a:effectLst>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slide" Target="slide6.xml"/><Relationship Id="rId13" Type="http://schemas.openxmlformats.org/officeDocument/2006/relationships/image" Target="../media/image7.jpeg"/><Relationship Id="rId18" Type="http://schemas.openxmlformats.org/officeDocument/2006/relationships/slide" Target="slide7.xml"/><Relationship Id="rId3" Type="http://schemas.openxmlformats.org/officeDocument/2006/relationships/image" Target="../media/image2.png"/><Relationship Id="rId21" Type="http://schemas.openxmlformats.org/officeDocument/2006/relationships/image" Target="../media/image11.png"/><Relationship Id="rId7" Type="http://schemas.openxmlformats.org/officeDocument/2006/relationships/image" Target="../media/image4.jpeg"/><Relationship Id="rId12" Type="http://schemas.openxmlformats.org/officeDocument/2006/relationships/slide" Target="slide4.xml"/><Relationship Id="rId17" Type="http://schemas.openxmlformats.org/officeDocument/2006/relationships/image" Target="../media/image9.png"/><Relationship Id="rId2" Type="http://schemas.openxmlformats.org/officeDocument/2006/relationships/slide" Target="slide11.xml"/><Relationship Id="rId16" Type="http://schemas.openxmlformats.org/officeDocument/2006/relationships/slide" Target="slide9.xml"/><Relationship Id="rId20" Type="http://schemas.openxmlformats.org/officeDocument/2006/relationships/slide" Target="slide8.xml"/><Relationship Id="rId1" Type="http://schemas.openxmlformats.org/officeDocument/2006/relationships/slideLayout" Target="../slideLayouts/slideLayout1.xml"/><Relationship Id="rId6" Type="http://schemas.openxmlformats.org/officeDocument/2006/relationships/slide" Target="slide10.xml"/><Relationship Id="rId11" Type="http://schemas.openxmlformats.org/officeDocument/2006/relationships/image" Target="../media/image6.png"/><Relationship Id="rId5" Type="http://schemas.openxmlformats.org/officeDocument/2006/relationships/image" Target="../media/image3.png"/><Relationship Id="rId15" Type="http://schemas.openxmlformats.org/officeDocument/2006/relationships/image" Target="../media/image8.png"/><Relationship Id="rId10" Type="http://schemas.openxmlformats.org/officeDocument/2006/relationships/slide" Target="slide2.xml"/><Relationship Id="rId19" Type="http://schemas.openxmlformats.org/officeDocument/2006/relationships/image" Target="../media/image10.png"/><Relationship Id="rId4" Type="http://schemas.openxmlformats.org/officeDocument/2006/relationships/slide" Target="slide5.xml"/><Relationship Id="rId9" Type="http://schemas.openxmlformats.org/officeDocument/2006/relationships/image" Target="../media/image5.png"/><Relationship Id="rId14" Type="http://schemas.openxmlformats.org/officeDocument/2006/relationships/slide" Target="slide3.xml"/></Relationships>
</file>

<file path=ppt/slides/_rels/slide10.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slide" Target="slide1.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1.xml"/><Relationship Id="rId1" Type="http://schemas.openxmlformats.org/officeDocument/2006/relationships/slideLayout" Target="../slideLayouts/slideLayout2.xml"/><Relationship Id="rId5" Type="http://schemas.openxmlformats.org/officeDocument/2006/relationships/slide" Target="slide12.xml"/><Relationship Id="rId4" Type="http://schemas.openxmlformats.org/officeDocument/2006/relationships/image" Target="../media/image23.png"/></Relationships>
</file>

<file path=ppt/slides/_rels/slide1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4.emf"/><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slide" Target="slide1.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13.jpeg"/><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5.jpeg"/><Relationship Id="rId7" Type="http://schemas.openxmlformats.org/officeDocument/2006/relationships/image" Target="../media/image17.png"/><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2.png"/><Relationship Id="rId4" Type="http://schemas.openxmlformats.org/officeDocument/2006/relationships/slide" Target="slide1.xml"/></Relationships>
</file>

<file path=ppt/slides/_rels/slide8.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slide" Target="slide1.xml"/></Relationships>
</file>

<file path=ppt/slides/_rels/slide9.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image" Target="../media/image21.pn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hyperlink" Target="https://victorymuseum.ru/encyclopedia/cities/staryy-oskol/" TargetMode="Externa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632856" y="537419"/>
            <a:ext cx="5727199" cy="1029930"/>
          </a:xfrm>
        </p:spPr>
        <p:txBody>
          <a:bodyPr>
            <a:normAutofit fontScale="90000"/>
          </a:bodyPr>
          <a:lstStyle/>
          <a:p>
            <a:r>
              <a:rPr lang="ru-RU" sz="4000" i="1" dirty="0" smtClean="0">
                <a:effectLst>
                  <a:outerShdw blurRad="38100" dist="38100" dir="2700000" algn="tl">
                    <a:srgbClr val="000000">
                      <a:alpha val="43137"/>
                    </a:srgbClr>
                  </a:outerShdw>
                </a:effectLst>
              </a:rPr>
              <a:t/>
            </a:r>
            <a:br>
              <a:rPr lang="ru-RU" sz="4000" i="1" dirty="0" smtClean="0">
                <a:effectLst>
                  <a:outerShdw blurRad="38100" dist="38100" dir="2700000" algn="tl">
                    <a:srgbClr val="000000">
                      <a:alpha val="43137"/>
                    </a:srgbClr>
                  </a:outerShdw>
                </a:effectLst>
              </a:rPr>
            </a:br>
            <a:r>
              <a:rPr lang="ru-RU" sz="4000" i="1" dirty="0" smtClean="0">
                <a:effectLst>
                  <a:outerShdw blurRad="38100" dist="38100" dir="2700000" algn="tl">
                    <a:srgbClr val="000000">
                      <a:alpha val="43137"/>
                    </a:srgbClr>
                  </a:outerShdw>
                </a:effectLst>
              </a:rPr>
              <a:t>«Старый </a:t>
            </a:r>
            <a:r>
              <a:rPr lang="ru-RU" sz="4000" i="1" dirty="0">
                <a:effectLst>
                  <a:outerShdw blurRad="38100" dist="38100" dir="2700000" algn="tl">
                    <a:srgbClr val="000000">
                      <a:alpha val="43137"/>
                    </a:srgbClr>
                  </a:outerShdw>
                </a:effectLst>
              </a:rPr>
              <a:t>Оскол в годы Великой Отечественной </a:t>
            </a:r>
            <a:r>
              <a:rPr lang="ru-RU" sz="4000" i="1" dirty="0" smtClean="0">
                <a:effectLst>
                  <a:outerShdw blurRad="38100" dist="38100" dir="2700000" algn="tl">
                    <a:srgbClr val="000000">
                      <a:alpha val="43137"/>
                    </a:srgbClr>
                  </a:outerShdw>
                </a:effectLst>
              </a:rPr>
              <a:t>Войны</a:t>
            </a:r>
            <a:r>
              <a:rPr lang="ru-RU" sz="4000" i="1" dirty="0">
                <a:effectLst>
                  <a:outerShdw blurRad="38100" dist="38100" dir="2700000" algn="tl">
                    <a:srgbClr val="000000">
                      <a:alpha val="43137"/>
                    </a:srgbClr>
                  </a:outerShdw>
                </a:effectLst>
              </a:rPr>
              <a:t>»</a:t>
            </a:r>
            <a:endParaRPr lang="en-US" sz="4000" dirty="0"/>
          </a:p>
        </p:txBody>
      </p:sp>
      <p:pic>
        <p:nvPicPr>
          <p:cNvPr id="1030" name="Picture 6">
            <a:hlinkClick r:id="rId2" action="ppaction://hlinksldjump"/>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903134" y="5170558"/>
            <a:ext cx="2717562" cy="166924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1" name="Picture 7">
            <a:hlinkClick r:id="rId4" action="ppaction://hlinksldjump"/>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7088919" y="1213214"/>
            <a:ext cx="1910816" cy="12982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 name="Рисунок 8">
            <a:hlinkClick r:id="rId6" action="ppaction://hlinksldjump"/>
          </p:cNvPr>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4557259" y="5270656"/>
            <a:ext cx="2311945" cy="1374955"/>
          </a:xfrm>
          <a:prstGeom prst="round2DiagRect">
            <a:avLst>
              <a:gd name="adj1" fmla="val 16667"/>
              <a:gd name="adj2" fmla="val 0"/>
            </a:avLst>
          </a:prstGeom>
          <a:ln w="38100" cap="sq">
            <a:solidFill>
              <a:srgbClr val="FFFFFF"/>
            </a:solidFill>
            <a:miter lim="800000"/>
          </a:ln>
          <a:effectLst>
            <a:outerShdw blurRad="254000" algn="tl" rotWithShape="0">
              <a:srgbClr val="000000">
                <a:alpha val="43000"/>
              </a:srgbClr>
            </a:outerShdw>
          </a:effectLst>
        </p:spPr>
      </p:pic>
      <p:sp>
        <p:nvSpPr>
          <p:cNvPr id="10" name="TextBox 9"/>
          <p:cNvSpPr txBox="1"/>
          <p:nvPr/>
        </p:nvSpPr>
        <p:spPr>
          <a:xfrm>
            <a:off x="4956581" y="6194329"/>
            <a:ext cx="1513299" cy="369332"/>
          </a:xfrm>
          <a:prstGeom prst="rect">
            <a:avLst/>
          </a:prstGeom>
          <a:noFill/>
        </p:spPr>
        <p:txBody>
          <a:bodyPr wrap="square" rtlCol="0">
            <a:spAutoFit/>
          </a:bodyPr>
          <a:lstStyle/>
          <a:p>
            <a:r>
              <a:rPr lang="ru-RU" b="1" dirty="0" smtClean="0">
                <a:solidFill>
                  <a:srgbClr val="FF0000"/>
                </a:solidFill>
              </a:rPr>
              <a:t>Викторина</a:t>
            </a:r>
            <a:endParaRPr lang="ru-RU" b="1" dirty="0">
              <a:solidFill>
                <a:srgbClr val="FF0000"/>
              </a:solidFill>
            </a:endParaRPr>
          </a:p>
        </p:txBody>
      </p:sp>
      <p:pic>
        <p:nvPicPr>
          <p:cNvPr id="1034" name="Picture 10">
            <a:hlinkClick r:id="rId8" action="ppaction://hlinksldjump"/>
          </p:cNvPr>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7034317" y="2495664"/>
            <a:ext cx="1951921" cy="15056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5" name="Picture 11">
            <a:hlinkClick r:id="rId10" action="ppaction://hlinksldjump"/>
          </p:cNvPr>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60176" y="1082177"/>
            <a:ext cx="2045884" cy="14134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TextBox 12"/>
          <p:cNvSpPr txBox="1"/>
          <p:nvPr/>
        </p:nvSpPr>
        <p:spPr>
          <a:xfrm>
            <a:off x="368046" y="1364666"/>
            <a:ext cx="1430456" cy="307777"/>
          </a:xfrm>
          <a:prstGeom prst="rect">
            <a:avLst/>
          </a:prstGeom>
          <a:noFill/>
        </p:spPr>
        <p:txBody>
          <a:bodyPr wrap="none" rtlCol="0">
            <a:spAutoFit/>
          </a:bodyPr>
          <a:lstStyle/>
          <a:p>
            <a:r>
              <a:rPr lang="ru-RU" sz="1400" b="1" dirty="0" smtClean="0">
                <a:solidFill>
                  <a:srgbClr val="FF0000"/>
                </a:solidFill>
              </a:rPr>
              <a:t>Начало войны</a:t>
            </a:r>
            <a:endParaRPr lang="ru-RU" sz="1400" b="1" dirty="0">
              <a:solidFill>
                <a:srgbClr val="FF0000"/>
              </a:solidFill>
            </a:endParaRPr>
          </a:p>
        </p:txBody>
      </p:sp>
      <p:pic>
        <p:nvPicPr>
          <p:cNvPr id="14" name="Рисунок 13">
            <a:hlinkClick r:id="rId12" action="ppaction://hlinksldjump"/>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238756" y="3881175"/>
            <a:ext cx="1689036" cy="1139861"/>
          </a:xfrm>
          <a:prstGeom prst="round2DiagRect">
            <a:avLst>
              <a:gd name="adj1" fmla="val 16667"/>
              <a:gd name="adj2" fmla="val 0"/>
            </a:avLst>
          </a:prstGeom>
          <a:ln w="38100" cap="sq">
            <a:solidFill>
              <a:srgbClr val="FFFFFF"/>
            </a:solidFill>
            <a:miter lim="800000"/>
          </a:ln>
          <a:effectLst>
            <a:outerShdw blurRad="254000" algn="tl" rotWithShape="0">
              <a:srgbClr val="000000">
                <a:alpha val="43000"/>
              </a:srgbClr>
            </a:outerShdw>
          </a:effectLst>
        </p:spPr>
      </p:pic>
      <p:sp>
        <p:nvSpPr>
          <p:cNvPr id="15" name="TextBox 14"/>
          <p:cNvSpPr txBox="1"/>
          <p:nvPr/>
        </p:nvSpPr>
        <p:spPr>
          <a:xfrm>
            <a:off x="333650" y="3921065"/>
            <a:ext cx="1498936" cy="523220"/>
          </a:xfrm>
          <a:prstGeom prst="rect">
            <a:avLst/>
          </a:prstGeom>
          <a:noFill/>
        </p:spPr>
        <p:txBody>
          <a:bodyPr wrap="none" rtlCol="0">
            <a:spAutoFit/>
          </a:bodyPr>
          <a:lstStyle/>
          <a:p>
            <a:r>
              <a:rPr lang="ru-RU" sz="1400" b="1" dirty="0">
                <a:solidFill>
                  <a:srgbClr val="FF0000"/>
                </a:solidFill>
              </a:rPr>
              <a:t>Освобождение </a:t>
            </a:r>
          </a:p>
          <a:p>
            <a:r>
              <a:rPr lang="ru-RU" sz="1400" b="1" dirty="0">
                <a:solidFill>
                  <a:srgbClr val="FF0000"/>
                </a:solidFill>
              </a:rPr>
              <a:t>        города</a:t>
            </a:r>
          </a:p>
        </p:txBody>
      </p:sp>
      <p:pic>
        <p:nvPicPr>
          <p:cNvPr id="1036" name="Picture 12">
            <a:hlinkClick r:id="rId14" action="ppaction://hlinksldjump"/>
          </p:cNvPr>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60176" y="2470298"/>
            <a:ext cx="2045884" cy="14108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6" name="TextBox 15"/>
          <p:cNvSpPr txBox="1"/>
          <p:nvPr/>
        </p:nvSpPr>
        <p:spPr>
          <a:xfrm>
            <a:off x="232806" y="2595717"/>
            <a:ext cx="1700624" cy="307777"/>
          </a:xfrm>
          <a:prstGeom prst="rect">
            <a:avLst/>
          </a:prstGeom>
          <a:noFill/>
        </p:spPr>
        <p:txBody>
          <a:bodyPr wrap="square" rtlCol="0">
            <a:spAutoFit/>
          </a:bodyPr>
          <a:lstStyle/>
          <a:p>
            <a:r>
              <a:rPr lang="ru-RU" sz="1400" b="1" dirty="0" smtClean="0">
                <a:solidFill>
                  <a:srgbClr val="FF0000"/>
                </a:solidFill>
              </a:rPr>
              <a:t>Боевые действия</a:t>
            </a:r>
            <a:endParaRPr lang="ru-RU" sz="1400" b="1" dirty="0">
              <a:solidFill>
                <a:srgbClr val="FF0000"/>
              </a:solidFill>
            </a:endParaRPr>
          </a:p>
        </p:txBody>
      </p:sp>
      <p:pic>
        <p:nvPicPr>
          <p:cNvPr id="1037" name="Picture 13">
            <a:hlinkClick r:id="rId16" action="ppaction://hlinksldjump"/>
          </p:cNvPr>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336152" y="1672443"/>
            <a:ext cx="4569089" cy="35344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9" name="Picture 15">
            <a:hlinkClick r:id="rId18" action="ppaction://hlinksldjump"/>
          </p:cNvPr>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6972205" y="3820886"/>
            <a:ext cx="2076144" cy="16496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40" name="Picture 16">
            <a:hlinkClick r:id="rId20" action="ppaction://hlinksldjump"/>
          </p:cNvPr>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969973" y="5248162"/>
            <a:ext cx="2029762" cy="16098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2653393" y="6194329"/>
            <a:ext cx="1350241" cy="369332"/>
          </a:xfrm>
          <a:prstGeom prst="rect">
            <a:avLst/>
          </a:prstGeom>
          <a:noFill/>
        </p:spPr>
        <p:txBody>
          <a:bodyPr wrap="none" rtlCol="0">
            <a:spAutoFit/>
          </a:bodyPr>
          <a:lstStyle/>
          <a:p>
            <a:r>
              <a:rPr lang="ru-RU" b="1" dirty="0" smtClean="0">
                <a:solidFill>
                  <a:srgbClr val="FF0000"/>
                </a:solidFill>
              </a:rPr>
              <a:t>Кроссворд</a:t>
            </a:r>
            <a:endParaRPr lang="ru-RU" b="1" dirty="0">
              <a:solidFill>
                <a:srgbClr val="FF0000"/>
              </a:solidFill>
            </a:endParaRPr>
          </a:p>
        </p:txBody>
      </p:sp>
      <p:sp>
        <p:nvSpPr>
          <p:cNvPr id="4" name="TextBox 3"/>
          <p:cNvSpPr txBox="1"/>
          <p:nvPr/>
        </p:nvSpPr>
        <p:spPr>
          <a:xfrm>
            <a:off x="7307035" y="626002"/>
            <a:ext cx="1741313" cy="738664"/>
          </a:xfrm>
          <a:prstGeom prst="rect">
            <a:avLst/>
          </a:prstGeom>
          <a:noFill/>
        </p:spPr>
        <p:txBody>
          <a:bodyPr wrap="square" rtlCol="0">
            <a:spAutoFit/>
          </a:bodyPr>
          <a:lstStyle/>
          <a:p>
            <a:pPr algn="ctr"/>
            <a:r>
              <a:rPr lang="ru-RU" sz="1400" b="1" dirty="0" smtClean="0">
                <a:solidFill>
                  <a:srgbClr val="FF0000"/>
                </a:solidFill>
              </a:rPr>
              <a:t>Героям Старого Оскола посвящается…</a:t>
            </a:r>
            <a:endParaRPr lang="ru-RU" sz="1400" b="1" dirty="0">
              <a:solidFill>
                <a:srgbClr val="FF0000"/>
              </a:solidFill>
            </a:endParaRPr>
          </a:p>
        </p:txBody>
      </p:sp>
    </p:spTree>
    <p:extLst>
      <p:ext uri="{BB962C8B-B14F-4D97-AF65-F5344CB8AC3E}">
        <p14:creationId xmlns:p14="http://schemas.microsoft.com/office/powerpoint/2010/main" val="998017529"/>
      </p:ext>
    </p:extLst>
  </p:cSld>
  <p:clrMapOvr>
    <a:masterClrMapping/>
  </p:clrMapOvr>
  <p:transition advClick="0" advTm="10218"/>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0679" y="57151"/>
            <a:ext cx="7886700" cy="1045710"/>
          </a:xfrm>
        </p:spPr>
        <p:txBody>
          <a:bodyPr>
            <a:normAutofit/>
          </a:bodyPr>
          <a:lstStyle/>
          <a:p>
            <a:pPr algn="ctr"/>
            <a:r>
              <a:rPr lang="ru-RU" sz="3200" dirty="0"/>
              <a:t>Игра-викторина для дошкольников 6-7 лет </a:t>
            </a:r>
            <a:r>
              <a:rPr lang="ru-RU" sz="3200" dirty="0" smtClean="0"/>
              <a:t>«День Победы»</a:t>
            </a:r>
            <a:endParaRPr lang="ru-RU" sz="3200" dirty="0"/>
          </a:p>
        </p:txBody>
      </p:sp>
      <p:sp>
        <p:nvSpPr>
          <p:cNvPr id="3" name="Объект 2"/>
          <p:cNvSpPr>
            <a:spLocks noGrp="1"/>
          </p:cNvSpPr>
          <p:nvPr>
            <p:ph idx="1"/>
          </p:nvPr>
        </p:nvSpPr>
        <p:spPr>
          <a:xfrm>
            <a:off x="791936" y="1025525"/>
            <a:ext cx="7886700" cy="4428218"/>
          </a:xfrm>
          <a:effectLst/>
        </p:spPr>
        <p:style>
          <a:lnRef idx="2">
            <a:schemeClr val="accent1"/>
          </a:lnRef>
          <a:fillRef idx="1">
            <a:schemeClr val="lt1"/>
          </a:fillRef>
          <a:effectRef idx="0">
            <a:schemeClr val="accent1"/>
          </a:effectRef>
          <a:fontRef idx="minor">
            <a:schemeClr val="dk1"/>
          </a:fontRef>
        </p:style>
        <p:txBody>
          <a:bodyPr>
            <a:normAutofit fontScale="40000" lnSpcReduction="20000"/>
          </a:bodyPr>
          <a:lstStyle/>
          <a:p>
            <a:pPr marL="0" indent="0">
              <a:buNone/>
            </a:pPr>
            <a:r>
              <a:rPr lang="ru-RU" sz="4000" dirty="0" smtClean="0">
                <a:latin typeface="Times New Roman" pitchFamily="18" charset="0"/>
                <a:cs typeface="Times New Roman" pitchFamily="18" charset="0"/>
              </a:rPr>
              <a:t>1. Есть </a:t>
            </a:r>
            <a:r>
              <a:rPr lang="ru-RU" sz="4000" dirty="0">
                <a:latin typeface="Times New Roman" pitchFamily="18" charset="0"/>
                <a:cs typeface="Times New Roman" pitchFamily="18" charset="0"/>
              </a:rPr>
              <a:t>в нашей стране один очень красивый и героический город. Больше двух лет во время великой отечественной войны его жители были окружены со всех сторон фашистами, голодали, умирали, но не отдали его врагу. За этот подвиг городу было присвоено почетное звание «город-герой» О каком городе идет речь?</a:t>
            </a:r>
          </a:p>
          <a:p>
            <a:pPr marL="0" indent="0">
              <a:buNone/>
            </a:pP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О Москве</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об Одессе</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о Курске, </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3" name="applause.wav"/>
                </a:hlinkClick>
              </a:rPr>
              <a:t>о Ленинграде.</a:t>
            </a:r>
            <a:endPar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a:p>
            <a:pPr marL="0" indent="0">
              <a:buNone/>
            </a:pPr>
            <a:r>
              <a:rPr lang="ru-RU" sz="4000" dirty="0" smtClean="0">
                <a:latin typeface="Times New Roman" pitchFamily="18" charset="0"/>
                <a:cs typeface="Times New Roman" pitchFamily="18" charset="0"/>
              </a:rPr>
              <a:t>2. После </a:t>
            </a:r>
            <a:r>
              <a:rPr lang="ru-RU" sz="4000" dirty="0">
                <a:latin typeface="Times New Roman" pitchFamily="18" charset="0"/>
                <a:cs typeface="Times New Roman" pitchFamily="18" charset="0"/>
              </a:rPr>
              <a:t>победы над врагом состоялся Парад Победы, на котором воины-победители бросали на землю знамена поверженных врагов. В каком городе он проходил</a:t>
            </a:r>
            <a:r>
              <a:rPr lang="ru-RU" sz="4000" dirty="0" smtClean="0">
                <a:latin typeface="Times New Roman" pitchFamily="18" charset="0"/>
                <a:cs typeface="Times New Roman" pitchFamily="18" charset="0"/>
              </a:rPr>
              <a:t>?</a:t>
            </a:r>
          </a:p>
          <a:p>
            <a:pPr marL="0" indent="0">
              <a:buNone/>
            </a:pP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В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Берлине</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в Ленинграде</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3" name="applause.wav"/>
                </a:hlinkClick>
              </a:rPr>
              <a:t>в Москве, </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3" name="applause.wav"/>
                </a:hlinkClick>
              </a:rPr>
              <a:t> </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в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Рязани</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 </a:t>
            </a:r>
            <a:endPar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a:p>
            <a:pPr marL="0" indent="0">
              <a:buNone/>
            </a:pPr>
            <a:r>
              <a:rPr lang="ru-RU" sz="4000" dirty="0" smtClean="0">
                <a:latin typeface="Times New Roman" pitchFamily="18" charset="0"/>
                <a:cs typeface="Times New Roman" pitchFamily="18" charset="0"/>
              </a:rPr>
              <a:t>3. Какая </a:t>
            </a:r>
            <a:r>
              <a:rPr lang="ru-RU" sz="4000" dirty="0">
                <a:latin typeface="Times New Roman" pitchFamily="18" charset="0"/>
                <a:cs typeface="Times New Roman" pitchFamily="18" charset="0"/>
              </a:rPr>
              <a:t>страна в далеком 1941 году </a:t>
            </a:r>
            <a:r>
              <a:rPr lang="ru-RU" sz="4000" dirty="0" smtClean="0">
                <a:latin typeface="Times New Roman" pitchFamily="18" charset="0"/>
                <a:cs typeface="Times New Roman" pitchFamily="18" charset="0"/>
              </a:rPr>
              <a:t>напала </a:t>
            </a:r>
            <a:r>
              <a:rPr lang="ru-RU" sz="4000" dirty="0">
                <a:latin typeface="Times New Roman" pitchFamily="18" charset="0"/>
                <a:cs typeface="Times New Roman" pitchFamily="18" charset="0"/>
              </a:rPr>
              <a:t>на нашу </a:t>
            </a:r>
            <a:r>
              <a:rPr lang="ru-RU" sz="4000" dirty="0" smtClean="0">
                <a:latin typeface="Times New Roman" pitchFamily="18" charset="0"/>
                <a:cs typeface="Times New Roman" pitchFamily="18" charset="0"/>
              </a:rPr>
              <a:t>страну?</a:t>
            </a:r>
          </a:p>
          <a:p>
            <a:pPr marL="0" indent="0">
              <a:buNone/>
            </a:pP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Америка</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Франция</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Англия</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3" name="applause.wav"/>
                </a:hlinkClick>
              </a:rPr>
              <a:t>Германия</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a:t>
            </a:r>
          </a:p>
          <a:p>
            <a:pPr marL="0" indent="0">
              <a:buNone/>
            </a:pPr>
            <a:r>
              <a:rPr lang="ru-RU" sz="4000" dirty="0" smtClean="0">
                <a:latin typeface="Times New Roman" pitchFamily="18" charset="0"/>
                <a:cs typeface="Times New Roman" pitchFamily="18" charset="0"/>
              </a:rPr>
              <a:t>4. В </a:t>
            </a:r>
            <a:r>
              <a:rPr lang="ru-RU" sz="4000" dirty="0">
                <a:latin typeface="Times New Roman" pitchFamily="18" charset="0"/>
                <a:cs typeface="Times New Roman" pitchFamily="18" charset="0"/>
              </a:rPr>
              <a:t>какое время года началась Великая отечественная война?</a:t>
            </a:r>
          </a:p>
          <a:p>
            <a:pPr marL="0" indent="0">
              <a:buNone/>
            </a:pP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Зимой</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весной</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3" name="applause.wav"/>
                </a:hlinkClick>
              </a:rPr>
              <a:t>летом</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осенью.</a:t>
            </a:r>
            <a:endPar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a:p>
            <a:pPr marL="0" indent="0">
              <a:buNone/>
            </a:pPr>
            <a:r>
              <a:rPr lang="ru-RU" sz="4000" dirty="0" smtClean="0">
                <a:latin typeface="Times New Roman" pitchFamily="18" charset="0"/>
                <a:cs typeface="Times New Roman" pitchFamily="18" charset="0"/>
              </a:rPr>
              <a:t>5. Сколько </a:t>
            </a:r>
            <a:r>
              <a:rPr lang="ru-RU" sz="4000" dirty="0">
                <a:latin typeface="Times New Roman" pitchFamily="18" charset="0"/>
                <a:cs typeface="Times New Roman" pitchFamily="18" charset="0"/>
              </a:rPr>
              <a:t>лет длилась Великая Отечественная война?</a:t>
            </a:r>
          </a:p>
          <a:p>
            <a:pPr marL="0" indent="0">
              <a:buNone/>
            </a:pP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1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год</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3" name="applause.wav"/>
                </a:hlinkClick>
              </a:rPr>
              <a:t>4 года</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10 лет</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 </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20 лет</a:t>
            </a:r>
            <a:r>
              <a:rPr lang="ru-RU" sz="4000" b="1" cap="all" dirty="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rPr>
              <a:t>.</a:t>
            </a:r>
          </a:p>
          <a:p>
            <a:pPr marL="0" indent="0">
              <a:buNone/>
            </a:pPr>
            <a:r>
              <a:rPr lang="ru-RU" sz="4000" dirty="0" smtClean="0">
                <a:latin typeface="Times New Roman" pitchFamily="18" charset="0"/>
                <a:cs typeface="Times New Roman" pitchFamily="18" charset="0"/>
              </a:rPr>
              <a:t>6. В </a:t>
            </a:r>
            <a:r>
              <a:rPr lang="ru-RU" sz="4000" dirty="0">
                <a:latin typeface="Times New Roman" pitchFamily="18" charset="0"/>
                <a:cs typeface="Times New Roman" pitchFamily="18" charset="0"/>
              </a:rPr>
              <a:t>День Победы на улицах, в домах, парках и площадях часто звучат песни о войне. Какие песни можно услышать в этот день? </a:t>
            </a:r>
            <a:endParaRPr lang="ru-RU" sz="4000" dirty="0" smtClean="0">
              <a:latin typeface="Times New Roman" pitchFamily="18" charset="0"/>
              <a:cs typeface="Times New Roman" pitchFamily="18" charset="0"/>
            </a:endParaRPr>
          </a:p>
          <a:p>
            <a:pPr marL="0" indent="0">
              <a:buNone/>
            </a:pP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2" name="explode.wav"/>
                </a:hlinkClick>
              </a:rPr>
              <a:t>«В лесу родилась елочка», </a:t>
            </a:r>
            <a:r>
              <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hlinkClick r:id="" action="ppaction://noaction">
                  <a:snd r:embed="rId3" name="applause.wav"/>
                </a:hlinkClick>
              </a:rPr>
              <a:t>«Катюша»,  «День Победы».</a:t>
            </a:r>
            <a:endParaRPr lang="ru-RU" sz="4000"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latin typeface="Times New Roman" pitchFamily="18" charset="0"/>
              <a:cs typeface="Times New Roman" pitchFamily="18" charset="0"/>
            </a:endParaRPr>
          </a:p>
          <a:p>
            <a:pPr marL="0" indent="0">
              <a:buNone/>
            </a:pPr>
            <a:endParaRPr lang="ru-RU" b="1" cap="all" dirty="0" smtClean="0">
              <a:ln w="9000" cmpd="sng">
                <a:solidFill>
                  <a:schemeClr val="accent4">
                    <a:shade val="50000"/>
                    <a:satMod val="120000"/>
                  </a:schemeClr>
                </a:solidFill>
                <a:prstDash val="solid"/>
              </a:ln>
              <a:gradFill>
                <a:gsLst>
                  <a:gs pos="0">
                    <a:schemeClr val="accent4">
                      <a:shade val="20000"/>
                      <a:satMod val="245000"/>
                    </a:schemeClr>
                  </a:gs>
                  <a:gs pos="43000">
                    <a:schemeClr val="accent4">
                      <a:satMod val="255000"/>
                    </a:schemeClr>
                  </a:gs>
                  <a:gs pos="48000">
                    <a:schemeClr val="accent4">
                      <a:shade val="85000"/>
                      <a:satMod val="255000"/>
                    </a:schemeClr>
                  </a:gs>
                  <a:gs pos="100000">
                    <a:schemeClr val="accent4">
                      <a:shade val="20000"/>
                      <a:satMod val="245000"/>
                    </a:schemeClr>
                  </a:gs>
                </a:gsLst>
                <a:lin ang="5400000"/>
              </a:gradFill>
              <a:effectLst>
                <a:reflection blurRad="12700" stA="28000" endPos="45000" dist="1000" dir="5400000" sy="-100000" algn="bl" rotWithShape="0"/>
              </a:effectLst>
            </a:endParaRPr>
          </a:p>
        </p:txBody>
      </p:sp>
      <p:pic>
        <p:nvPicPr>
          <p:cNvPr id="12290"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79909" y="5973989"/>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38652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Содержимое 2"/>
          <p:cNvSpPr>
            <a:spLocks noGrp="1"/>
          </p:cNvSpPr>
          <p:nvPr>
            <p:ph type="title"/>
          </p:nvPr>
        </p:nvSpPr>
        <p:spPr>
          <a:xfrm>
            <a:off x="562747" y="562834"/>
            <a:ext cx="7886700" cy="1325563"/>
          </a:xfrm>
        </p:spPr>
        <p:txBody>
          <a:bodyPr>
            <a:normAutofit fontScale="90000"/>
          </a:bodyPr>
          <a:lstStyle/>
          <a:p>
            <a:r>
              <a:rPr lang="ru-RU" dirty="0" smtClean="0">
                <a:cs typeface="Times New Roman" pitchFamily="18" charset="0"/>
              </a:rPr>
              <a:t/>
            </a:r>
            <a:br>
              <a:rPr lang="ru-RU" dirty="0" smtClean="0">
                <a:cs typeface="Times New Roman" pitchFamily="18" charset="0"/>
              </a:rPr>
            </a:br>
            <a:r>
              <a:rPr lang="ru-RU" dirty="0" smtClean="0">
                <a:cs typeface="Times New Roman" pitchFamily="18" charset="0"/>
              </a:rPr>
              <a:t/>
            </a:r>
            <a:br>
              <a:rPr lang="ru-RU" dirty="0" smtClean="0">
                <a:cs typeface="Times New Roman" pitchFamily="18" charset="0"/>
              </a:rPr>
            </a:br>
            <a:r>
              <a:rPr lang="ru-RU" dirty="0" smtClean="0">
                <a:cs typeface="Times New Roman" pitchFamily="18" charset="0"/>
              </a:rPr>
              <a:t/>
            </a:r>
            <a:br>
              <a:rPr lang="ru-RU" dirty="0" smtClean="0">
                <a:cs typeface="Times New Roman" pitchFamily="18" charset="0"/>
              </a:rPr>
            </a:br>
            <a:r>
              <a:rPr lang="ru-RU" dirty="0" smtClean="0">
                <a:cs typeface="Times New Roman" pitchFamily="18" charset="0"/>
              </a:rPr>
              <a:t/>
            </a:r>
            <a:br>
              <a:rPr lang="ru-RU" dirty="0" smtClean="0">
                <a:cs typeface="Times New Roman" pitchFamily="18" charset="0"/>
              </a:rPr>
            </a:br>
            <a:endParaRPr lang="ru-RU" sz="1800" dirty="0">
              <a:effectLst/>
              <a:latin typeface="Times New Roman" pitchFamily="18" charset="0"/>
              <a:cs typeface="Times New Roman" pitchFamily="18" charset="0"/>
            </a:endParaRPr>
          </a:p>
        </p:txBody>
      </p:sp>
      <p:pic>
        <p:nvPicPr>
          <p:cNvPr id="13314"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208509" y="6039303"/>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TextBox 2"/>
          <p:cNvSpPr txBox="1"/>
          <p:nvPr/>
        </p:nvSpPr>
        <p:spPr>
          <a:xfrm>
            <a:off x="894968" y="0"/>
            <a:ext cx="7313541" cy="954107"/>
          </a:xfrm>
          <a:prstGeom prst="rect">
            <a:avLst/>
          </a:prstGeom>
          <a:noFill/>
        </p:spPr>
        <p:txBody>
          <a:bodyPr wrap="none" rtlCol="0">
            <a:spAutoFit/>
          </a:bodyPr>
          <a:lstStyle/>
          <a:p>
            <a:pPr algn="ctr"/>
            <a:r>
              <a:rPr lang="ru-RU" sz="2800" b="1" i="1" u="sng" dirty="0">
                <a:solidFill>
                  <a:schemeClr val="bg1"/>
                </a:solidFill>
                <a:latin typeface="Times New Roman" pitchFamily="18" charset="0"/>
                <a:cs typeface="Times New Roman" pitchFamily="18" charset="0"/>
              </a:rPr>
              <a:t>Кроссворд о Великой Отечественной войне </a:t>
            </a:r>
            <a:endParaRPr lang="ru-RU" sz="2800" b="1" i="1" u="sng" dirty="0" smtClean="0">
              <a:solidFill>
                <a:schemeClr val="bg1"/>
              </a:solidFill>
              <a:latin typeface="Times New Roman" pitchFamily="18" charset="0"/>
              <a:cs typeface="Times New Roman" pitchFamily="18" charset="0"/>
            </a:endParaRPr>
          </a:p>
          <a:p>
            <a:pPr algn="ctr"/>
            <a:r>
              <a:rPr lang="ru-RU" sz="2800" b="1" i="1" u="sng" dirty="0" smtClean="0">
                <a:solidFill>
                  <a:schemeClr val="bg1"/>
                </a:solidFill>
                <a:latin typeface="Times New Roman" pitchFamily="18" charset="0"/>
                <a:cs typeface="Times New Roman" pitchFamily="18" charset="0"/>
              </a:rPr>
              <a:t>для </a:t>
            </a:r>
            <a:r>
              <a:rPr lang="ru-RU" sz="2800" b="1" i="1" u="sng" dirty="0">
                <a:solidFill>
                  <a:schemeClr val="bg1"/>
                </a:solidFill>
                <a:latin typeface="Times New Roman" pitchFamily="18" charset="0"/>
                <a:cs typeface="Times New Roman" pitchFamily="18" charset="0"/>
              </a:rPr>
              <a:t>старших дошкольников</a:t>
            </a:r>
          </a:p>
        </p:txBody>
      </p:sp>
      <p:pic>
        <p:nvPicPr>
          <p:cNvPr id="4" name="Рисунок 3"/>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23411" y="691735"/>
            <a:ext cx="6022616" cy="4133168"/>
          </a:xfrm>
          <a:prstGeom prst="rect">
            <a:avLst/>
          </a:prstGeom>
        </p:spPr>
      </p:pic>
      <p:sp>
        <p:nvSpPr>
          <p:cNvPr id="6" name="Прямоугольник 5"/>
          <p:cNvSpPr/>
          <p:nvPr/>
        </p:nvSpPr>
        <p:spPr>
          <a:xfrm>
            <a:off x="163286" y="963088"/>
            <a:ext cx="4572000" cy="4401205"/>
          </a:xfrm>
          <a:prstGeom prst="rect">
            <a:avLst/>
          </a:prstGeom>
        </p:spPr>
        <p:txBody>
          <a:bodyPr>
            <a:spAutoFit/>
          </a:bodyPr>
          <a:lstStyle/>
          <a:p>
            <a:r>
              <a:rPr lang="ru-RU" sz="1400" b="1" i="1" u="sng" dirty="0">
                <a:latin typeface="Times New Roman" pitchFamily="18" charset="0"/>
                <a:cs typeface="Times New Roman" pitchFamily="18" charset="0"/>
              </a:rPr>
              <a:t>Вопросы по вертикали</a:t>
            </a:r>
            <a:r>
              <a:rPr lang="ru-RU" sz="1400" b="1" i="1" u="sng" dirty="0" smtClean="0">
                <a:latin typeface="Times New Roman" pitchFamily="18" charset="0"/>
                <a:cs typeface="Times New Roman" pitchFamily="18" charset="0"/>
              </a:rPr>
              <a:t>:</a:t>
            </a:r>
          </a:p>
          <a:p>
            <a:r>
              <a:rPr lang="ru-RU" sz="1400" dirty="0">
                <a:latin typeface="Times New Roman" pitchFamily="18" charset="0"/>
                <a:cs typeface="Times New Roman" pitchFamily="18" charset="0"/>
              </a:rPr>
              <a:t>2. Команда стрелять?</a:t>
            </a:r>
          </a:p>
          <a:p>
            <a:r>
              <a:rPr lang="ru-RU" sz="1400" dirty="0" smtClean="0">
                <a:latin typeface="Times New Roman" pitchFamily="18" charset="0"/>
                <a:cs typeface="Times New Roman" pitchFamily="18" charset="0"/>
              </a:rPr>
              <a:t>4. Стреляет </a:t>
            </a:r>
            <a:r>
              <a:rPr lang="ru-RU" sz="1400" dirty="0">
                <a:latin typeface="Times New Roman" pitchFamily="18" charset="0"/>
                <a:cs typeface="Times New Roman" pitchFamily="18" charset="0"/>
              </a:rPr>
              <a:t>ядрами?</a:t>
            </a:r>
          </a:p>
          <a:p>
            <a:r>
              <a:rPr lang="ru-RU" sz="1400" dirty="0" smtClean="0">
                <a:latin typeface="Times New Roman" pitchFamily="18" charset="0"/>
                <a:cs typeface="Times New Roman" pitchFamily="18" charset="0"/>
              </a:rPr>
              <a:t>6. </a:t>
            </a:r>
            <a:r>
              <a:rPr lang="ru-RU" sz="1400" dirty="0">
                <a:latin typeface="Times New Roman" pitchFamily="18" charset="0"/>
                <a:cs typeface="Times New Roman" pitchFamily="18" charset="0"/>
              </a:rPr>
              <a:t>Знаки отличия военных</a:t>
            </a:r>
            <a:r>
              <a:rPr lang="ru-RU" sz="1400" dirty="0" smtClean="0">
                <a:latin typeface="Times New Roman" pitchFamily="18" charset="0"/>
                <a:cs typeface="Times New Roman" pitchFamily="18" charset="0"/>
              </a:rPr>
              <a:t>?</a:t>
            </a:r>
          </a:p>
          <a:p>
            <a:r>
              <a:rPr lang="ru-RU" sz="1400" dirty="0">
                <a:latin typeface="Times New Roman" pitchFamily="18" charset="0"/>
                <a:cs typeface="Times New Roman" pitchFamily="18" charset="0"/>
              </a:rPr>
              <a:t>7. Награда за отвагу?</a:t>
            </a:r>
          </a:p>
          <a:p>
            <a:r>
              <a:rPr lang="ru-RU" sz="1400" dirty="0" smtClean="0">
                <a:latin typeface="Times New Roman" pitchFamily="18" charset="0"/>
                <a:cs typeface="Times New Roman" pitchFamily="18" charset="0"/>
              </a:rPr>
              <a:t>9. </a:t>
            </a:r>
            <a:r>
              <a:rPr lang="ru-RU" sz="1400" dirty="0">
                <a:latin typeface="Times New Roman" pitchFamily="18" charset="0"/>
                <a:cs typeface="Times New Roman" pitchFamily="18" charset="0"/>
              </a:rPr>
              <a:t>Больница для военных</a:t>
            </a:r>
            <a:r>
              <a:rPr lang="ru-RU" sz="1400" dirty="0" smtClean="0">
                <a:latin typeface="Times New Roman" pitchFamily="18" charset="0"/>
                <a:cs typeface="Times New Roman" pitchFamily="18" charset="0"/>
              </a:rPr>
              <a:t>?</a:t>
            </a:r>
          </a:p>
          <a:p>
            <a:r>
              <a:rPr lang="ru-RU" sz="1400" dirty="0" smtClean="0">
                <a:latin typeface="Times New Roman" pitchFamily="18" charset="0"/>
                <a:cs typeface="Times New Roman" pitchFamily="18" charset="0"/>
              </a:rPr>
              <a:t>11. </a:t>
            </a:r>
            <a:r>
              <a:rPr lang="ru-RU" sz="1400" dirty="0">
                <a:latin typeface="Times New Roman" pitchFamily="18" charset="0"/>
                <a:cs typeface="Times New Roman" pitchFamily="18" charset="0"/>
              </a:rPr>
              <a:t>Высшая награда?</a:t>
            </a:r>
          </a:p>
          <a:p>
            <a:r>
              <a:rPr lang="ru-RU" sz="1400" dirty="0" smtClean="0">
                <a:latin typeface="Times New Roman" pitchFamily="18" charset="0"/>
                <a:cs typeface="Times New Roman" pitchFamily="18" charset="0"/>
              </a:rPr>
              <a:t>12. </a:t>
            </a:r>
            <a:r>
              <a:rPr lang="ru-RU" sz="1400" dirty="0">
                <a:latin typeface="Times New Roman" pitchFamily="18" charset="0"/>
                <a:cs typeface="Times New Roman" pitchFamily="18" charset="0"/>
              </a:rPr>
              <a:t>С ним прыгают с самолета?</a:t>
            </a:r>
          </a:p>
          <a:p>
            <a:r>
              <a:rPr lang="ru-RU" sz="1400" dirty="0" smtClean="0">
                <a:latin typeface="Times New Roman" pitchFamily="18" charset="0"/>
                <a:cs typeface="Times New Roman" pitchFamily="18" charset="0"/>
              </a:rPr>
              <a:t>13. </a:t>
            </a:r>
            <a:r>
              <a:rPr lang="ru-RU" sz="1400" dirty="0">
                <a:latin typeface="Times New Roman" pitchFamily="18" charset="0"/>
                <a:cs typeface="Times New Roman" pitchFamily="18" charset="0"/>
              </a:rPr>
              <a:t>Снаряд который взрывается после броска?</a:t>
            </a:r>
          </a:p>
          <a:p>
            <a:r>
              <a:rPr lang="ru-RU" sz="1400" dirty="0" smtClean="0">
                <a:latin typeface="Times New Roman" pitchFamily="18" charset="0"/>
                <a:cs typeface="Times New Roman" pitchFamily="18" charset="0"/>
              </a:rPr>
              <a:t>14. </a:t>
            </a:r>
            <a:r>
              <a:rPr lang="ru-RU" sz="1400" dirty="0">
                <a:latin typeface="Times New Roman" pitchFamily="18" charset="0"/>
                <a:cs typeface="Times New Roman" pitchFamily="18" charset="0"/>
              </a:rPr>
              <a:t>На них сражались в небе?</a:t>
            </a:r>
          </a:p>
          <a:p>
            <a:r>
              <a:rPr lang="ru-RU" sz="1400" dirty="0" smtClean="0">
                <a:latin typeface="Times New Roman" pitchFamily="18" charset="0"/>
                <a:cs typeface="Times New Roman" pitchFamily="18" charset="0"/>
              </a:rPr>
              <a:t>16. </a:t>
            </a:r>
            <a:r>
              <a:rPr lang="ru-RU" sz="1400" dirty="0">
                <a:latin typeface="Times New Roman" pitchFamily="18" charset="0"/>
                <a:cs typeface="Times New Roman" pitchFamily="18" charset="0"/>
              </a:rPr>
              <a:t>Военная машина на гусеницах?</a:t>
            </a:r>
          </a:p>
          <a:p>
            <a:r>
              <a:rPr lang="ru-RU" sz="1400" b="1" i="1" u="sng" dirty="0" smtClean="0">
                <a:latin typeface="Times New Roman" pitchFamily="18" charset="0"/>
                <a:cs typeface="Times New Roman" pitchFamily="18" charset="0"/>
              </a:rPr>
              <a:t>Вопросы </a:t>
            </a:r>
            <a:r>
              <a:rPr lang="ru-RU" sz="1400" b="1" i="1" u="sng" dirty="0">
                <a:latin typeface="Times New Roman" pitchFamily="18" charset="0"/>
                <a:cs typeface="Times New Roman" pitchFamily="18" charset="0"/>
              </a:rPr>
              <a:t>по горизонтали</a:t>
            </a:r>
            <a:r>
              <a:rPr lang="ru-RU" sz="1400" b="1" i="1" u="sng" dirty="0" smtClean="0">
                <a:latin typeface="Times New Roman" pitchFamily="18" charset="0"/>
                <a:cs typeface="Times New Roman" pitchFamily="18" charset="0"/>
              </a:rPr>
              <a:t>:</a:t>
            </a:r>
          </a:p>
          <a:p>
            <a:r>
              <a:rPr lang="ru-RU" sz="1400" dirty="0" smtClean="0">
                <a:latin typeface="Times New Roman" pitchFamily="18" charset="0"/>
                <a:cs typeface="Times New Roman" pitchFamily="18" charset="0"/>
              </a:rPr>
              <a:t>1. Бывает </a:t>
            </a:r>
            <a:r>
              <a:rPr lang="ru-RU" sz="1400" dirty="0">
                <a:latin typeface="Times New Roman" pitchFamily="18" charset="0"/>
                <a:cs typeface="Times New Roman" pitchFamily="18" charset="0"/>
              </a:rPr>
              <a:t>противотанковая</a:t>
            </a:r>
            <a:r>
              <a:rPr lang="ru-RU" sz="1400" dirty="0" smtClean="0">
                <a:latin typeface="Times New Roman" pitchFamily="18" charset="0"/>
                <a:cs typeface="Times New Roman" pitchFamily="18" charset="0"/>
              </a:rPr>
              <a:t>?</a:t>
            </a:r>
          </a:p>
          <a:p>
            <a:r>
              <a:rPr lang="ru-RU" sz="1400" dirty="0">
                <a:latin typeface="Times New Roman" pitchFamily="18" charset="0"/>
                <a:cs typeface="Times New Roman" pitchFamily="18" charset="0"/>
              </a:rPr>
              <a:t>3. Остается от патрона после выстрела?</a:t>
            </a:r>
          </a:p>
          <a:p>
            <a:r>
              <a:rPr lang="ru-RU" sz="1400" dirty="0">
                <a:latin typeface="Times New Roman" pitchFamily="18" charset="0"/>
                <a:cs typeface="Times New Roman" pitchFamily="18" charset="0"/>
              </a:rPr>
              <a:t>5. Управляет самолетом?</a:t>
            </a:r>
          </a:p>
          <a:p>
            <a:r>
              <a:rPr lang="ru-RU" sz="1400" dirty="0" smtClean="0">
                <a:latin typeface="Times New Roman" pitchFamily="18" charset="0"/>
                <a:cs typeface="Times New Roman" pitchFamily="18" charset="0"/>
              </a:rPr>
              <a:t>8. </a:t>
            </a:r>
            <a:r>
              <a:rPr lang="ru-RU" sz="1400" dirty="0">
                <a:latin typeface="Times New Roman" pitchFamily="18" charset="0"/>
                <a:cs typeface="Times New Roman" pitchFamily="18" charset="0"/>
              </a:rPr>
              <a:t>Место где прячется солдат во время боя</a:t>
            </a:r>
            <a:r>
              <a:rPr lang="ru-RU" sz="1400" dirty="0" smtClean="0">
                <a:latin typeface="Times New Roman" pitchFamily="18" charset="0"/>
                <a:cs typeface="Times New Roman" pitchFamily="18" charset="0"/>
              </a:rPr>
              <a:t>?</a:t>
            </a:r>
          </a:p>
          <a:p>
            <a:r>
              <a:rPr lang="ru-RU" sz="1400" dirty="0" smtClean="0">
                <a:latin typeface="Times New Roman" pitchFamily="18" charset="0"/>
                <a:cs typeface="Times New Roman" pitchFamily="18" charset="0"/>
              </a:rPr>
              <a:t>10. </a:t>
            </a:r>
            <a:r>
              <a:rPr lang="ru-RU" sz="1400" dirty="0">
                <a:latin typeface="Times New Roman" pitchFamily="18" charset="0"/>
                <a:cs typeface="Times New Roman" pitchFamily="18" charset="0"/>
              </a:rPr>
              <a:t>Солдатская рубашка?</a:t>
            </a:r>
          </a:p>
          <a:p>
            <a:r>
              <a:rPr lang="ru-RU" sz="1400" dirty="0" smtClean="0">
                <a:latin typeface="Times New Roman" pitchFamily="18" charset="0"/>
                <a:cs typeface="Times New Roman" pitchFamily="18" charset="0"/>
              </a:rPr>
              <a:t>15. Головной </a:t>
            </a:r>
            <a:r>
              <a:rPr lang="ru-RU" sz="1400" dirty="0">
                <a:latin typeface="Times New Roman" pitchFamily="18" charset="0"/>
                <a:cs typeface="Times New Roman" pitchFamily="18" charset="0"/>
              </a:rPr>
              <a:t>убор военного?</a:t>
            </a:r>
          </a:p>
          <a:p>
            <a:r>
              <a:rPr lang="ru-RU" sz="1400" dirty="0" smtClean="0">
                <a:latin typeface="Times New Roman" pitchFamily="18" charset="0"/>
                <a:cs typeface="Times New Roman" pitchFamily="18" charset="0"/>
              </a:rPr>
              <a:t>17. </a:t>
            </a:r>
            <a:r>
              <a:rPr lang="ru-RU" sz="1400" dirty="0">
                <a:latin typeface="Times New Roman" pitchFamily="18" charset="0"/>
                <a:cs typeface="Times New Roman" pitchFamily="18" charset="0"/>
              </a:rPr>
              <a:t>Бегут с криком ура?</a:t>
            </a:r>
          </a:p>
          <a:p>
            <a:endParaRPr lang="ru-RU" sz="1400" dirty="0">
              <a:latin typeface="Times New Roman" pitchFamily="18" charset="0"/>
              <a:cs typeface="Times New Roman" pitchFamily="18" charset="0"/>
            </a:endParaRPr>
          </a:p>
        </p:txBody>
      </p:sp>
      <p:sp>
        <p:nvSpPr>
          <p:cNvPr id="8" name="Стрелка вправо 7">
            <a:hlinkClick r:id="rId5" action="ppaction://hlinksldjump"/>
          </p:cNvPr>
          <p:cNvSpPr/>
          <p:nvPr/>
        </p:nvSpPr>
        <p:spPr>
          <a:xfrm>
            <a:off x="3698421" y="4963886"/>
            <a:ext cx="1665515" cy="48985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dirty="0" smtClean="0"/>
              <a:t>Ответы</a:t>
            </a:r>
            <a:endParaRPr lang="ru-RU" dirty="0"/>
          </a:p>
        </p:txBody>
      </p:sp>
    </p:spTree>
  </p:cSld>
  <p:clrMapOvr>
    <a:masterClrMapping/>
  </p:clrMapOvr>
  <p:transition advTm="20374"/>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29363" y="0"/>
            <a:ext cx="8321177" cy="544396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110538" y="6014811"/>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425949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146957" y="181967"/>
            <a:ext cx="8858250" cy="5078313"/>
          </a:xfrm>
          <a:prstGeom prst="rect">
            <a:avLst/>
          </a:prstGeom>
          <a:noFill/>
        </p:spPr>
        <p:txBody>
          <a:bodyPr wrap="square" rtlCol="0">
            <a:spAutoFit/>
          </a:bodyPr>
          <a:lstStyle/>
          <a:p>
            <a:pPr algn="just"/>
            <a:r>
              <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2 августа 1942 года 2-я Венгерская армия оккупировала город. Во время освобождения города погибло приблизительно 700 венгров. Безвозвратные потери </a:t>
            </a:r>
            <a:r>
              <a:rPr lang="ru-RU" b="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оскольчан</a:t>
            </a:r>
            <a:r>
              <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составили 15 000 человек, также большое количество людей было угнано на работы в Германию.</a:t>
            </a:r>
          </a:p>
          <a:p>
            <a:pPr algn="just"/>
            <a:r>
              <a:rPr lang="ru-RU"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 </a:t>
            </a:r>
            <a:r>
              <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ходе бомбардировки города в 1941-1942 годах была разрушена крепость Оскол, которая более не восстанавливалась. В 1942 году 17 защитников разъезда </a:t>
            </a:r>
            <a:r>
              <a:rPr lang="ru-RU" b="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Набокино</a:t>
            </a:r>
            <a:r>
              <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отразили атаку 500 немецких солдат, тем самым повторили подвиг солдат-панфиловцев; из защитников в живых осталось трое, двое из них живут и сейчас, они являются почётными гражданами </a:t>
            </a:r>
            <a:r>
              <a:rPr lang="ru-RU"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города. В </a:t>
            </a:r>
            <a:r>
              <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июле 1942 года в зоне оккупации оказалась вся территория современной Белгородской области. Старый Оскол находился в зоне оккупации со 2 июля 1942 года. В годы Великой Отечественной войны на территории края погибло свыше 6000 воинов, прах которых хранят 30 братских могил. 23 уроженца Старого Оскола и района удостоены высшей награды - звания Героя Советского Союза.</a:t>
            </a:r>
          </a:p>
          <a:p>
            <a:pPr algn="just"/>
            <a:r>
              <a:rPr lang="ru-RU"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Старый </a:t>
            </a:r>
            <a:r>
              <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Оскол вступил в войну на следующий день после нападения нацистских войск на Советский Союз. Уже 23 июня 1941 года была сформирована 118-я дивизия, и более 1000 человек ушли защищать свою родину. Из 40 тысяч человек, ушедших на фронт </a:t>
            </a:r>
            <a:r>
              <a:rPr lang="ru-RU"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из Старого </a:t>
            </a:r>
            <a:r>
              <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Оскола, 22 тысячи не </a:t>
            </a:r>
            <a:r>
              <a:rPr lang="ru-RU"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вернулись.</a:t>
            </a:r>
            <a:endParaRPr lang="ru-RU" b="1" dirty="0">
              <a:solidFill>
                <a:schemeClr val="bg1"/>
              </a:solidFill>
              <a:effectLst>
                <a:outerShdw blurRad="38100" dist="38100" dir="2700000" algn="tl">
                  <a:srgbClr val="000000">
                    <a:alpha val="43137"/>
                  </a:srgbClr>
                </a:outerShdw>
              </a:effectLst>
            </a:endParaRPr>
          </a:p>
        </p:txBody>
      </p:sp>
      <p:sp>
        <p:nvSpPr>
          <p:cNvPr id="2" name="Управляющая кнопка: домой 1">
            <a:hlinkClick r:id="rId2" action="ppaction://hlinksldjump" highlightClick="1"/>
          </p:cNvPr>
          <p:cNvSpPr/>
          <p:nvPr/>
        </p:nvSpPr>
        <p:spPr>
          <a:xfrm>
            <a:off x="8017329" y="6082393"/>
            <a:ext cx="681828" cy="628650"/>
          </a:xfrm>
          <a:prstGeom prst="actionButtonHom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773584188"/>
      </p:ext>
    </p:extLst>
  </p:cSld>
  <p:clrMapOvr>
    <a:masterClrMapping/>
  </p:clrMapOvr>
  <p:transition advTm="10655"/>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157550" y="84878"/>
            <a:ext cx="8852420" cy="5755422"/>
          </a:xfrm>
          <a:prstGeom prst="rect">
            <a:avLst/>
          </a:prstGeom>
          <a:noFill/>
        </p:spPr>
        <p:txBody>
          <a:bodyPr wrap="square" rtlCol="0">
            <a:spAutoFit/>
          </a:bodyPr>
          <a:lstStyle/>
          <a:p>
            <a:pPr algn="just" fontAlgn="base"/>
            <a:r>
              <a:rPr lang="ru-RU" sz="1600" b="1" dirty="0" smtClean="0">
                <a:solidFill>
                  <a:schemeClr val="bg1"/>
                </a:solidFill>
                <a:effectLst>
                  <a:outerShdw blurRad="38100" dist="38100" dir="2700000" algn="tl">
                    <a:srgbClr val="000000">
                      <a:alpha val="43137"/>
                    </a:srgbClr>
                  </a:outerShdw>
                </a:effectLst>
              </a:rPr>
              <a:t>Старый Оскол с октября 1941 по июль 1942 года был прифронтовым городом. Комендант Старооскольского гарнизона  издал приказ № 1, согласно которому, в связи с введением военного положения, устанавливалось привлечение граждан к строительству оборонительных объектов и их охраны; создание, обучение отрядов обороны, подготовка бомбоубежищ и мест для размещения воинских частей. Был введен комендантский час, обеспечивалась охрана объектов водоснабжения, проводился  ежедневный анализ воды. Осенью 1941 года на пустыре между кладбищем и пожарной частью была установлена зенитная батарея, которая уже обстреливала немецкие самолеты. В городе был создан 31 пункт ПВО, пожарные, дезинфекционные службы, 5 искусственных водоемов</a:t>
            </a:r>
            <a:r>
              <a:rPr lang="ru-RU" sz="1600" b="1" dirty="0">
                <a:solidFill>
                  <a:schemeClr val="bg1"/>
                </a:solidFill>
                <a:effectLst>
                  <a:outerShdw blurRad="38100" dist="38100" dir="2700000" algn="tl">
                    <a:srgbClr val="000000">
                      <a:alpha val="43137"/>
                    </a:srgbClr>
                  </a:outerShdw>
                </a:effectLst>
              </a:rPr>
              <a:t>. Старый Оскол был превращен в мощный узел обороны. Строительство оборонительного пояса проходящего по окрестности города: 1-я Оскольская ул., правый берег реки Оскол, </a:t>
            </a:r>
            <a:r>
              <a:rPr lang="ru-RU" sz="1600" b="1" dirty="0" err="1">
                <a:solidFill>
                  <a:schemeClr val="bg1"/>
                </a:solidFill>
                <a:effectLst>
                  <a:outerShdw blurRad="38100" dist="38100" dir="2700000" algn="tl">
                    <a:srgbClr val="000000">
                      <a:alpha val="43137"/>
                    </a:srgbClr>
                  </a:outerShdw>
                </a:effectLst>
              </a:rPr>
              <a:t>Гусевка</a:t>
            </a:r>
            <a:r>
              <a:rPr lang="ru-RU" sz="1600" b="1" dirty="0">
                <a:solidFill>
                  <a:schemeClr val="bg1"/>
                </a:solidFill>
                <a:effectLst>
                  <a:outerShdw blurRad="38100" dist="38100" dir="2700000" algn="tl">
                    <a:srgbClr val="000000">
                      <a:alpha val="43137"/>
                    </a:srgbClr>
                  </a:outerShdw>
                </a:effectLst>
              </a:rPr>
              <a:t>, Коммунистическая ул., слобода </a:t>
            </a:r>
            <a:r>
              <a:rPr lang="ru-RU" sz="1600" b="1" dirty="0" err="1">
                <a:solidFill>
                  <a:schemeClr val="bg1"/>
                </a:solidFill>
                <a:effectLst>
                  <a:outerShdw blurRad="38100" dist="38100" dir="2700000" algn="tl">
                    <a:srgbClr val="000000">
                      <a:alpha val="43137"/>
                    </a:srgbClr>
                  </a:outerShdw>
                </a:effectLst>
              </a:rPr>
              <a:t>Ездоцкая</a:t>
            </a:r>
            <a:r>
              <a:rPr lang="ru-RU" sz="1600" b="1" dirty="0">
                <a:solidFill>
                  <a:schemeClr val="bg1"/>
                </a:solidFill>
                <a:effectLst>
                  <a:outerShdw blurRad="38100" dist="38100" dir="2700000" algn="tl">
                    <a:srgbClr val="000000">
                      <a:alpha val="43137"/>
                    </a:srgbClr>
                  </a:outerShdw>
                </a:effectLst>
              </a:rPr>
              <a:t>, Садовая ул., городской фруктовый сад, ул. Кирова, Первомайская, Подгорная, Холостая, 1-я Оскольская, Комсомольская, 2-я Оскольская и Володарского - включало в себя  44 дзота, 36 окопов на стрелковое отделение, 6 баррикад, 14 огневых точек в отдельных строениях, проволочные заграждения  и надолбы. Со 2 июля 1942 года по 5 февраля 1943 года территория города и района находилась в зоне оккупации. На территории города немцы разместили несколько лагерей для советских военнопленных: в слободе Казацкой, в слободе Пушкарской, в районе </a:t>
            </a:r>
            <a:r>
              <a:rPr lang="ru-RU" sz="1600" b="1" dirty="0" smtClean="0">
                <a:solidFill>
                  <a:schemeClr val="bg1"/>
                </a:solidFill>
                <a:effectLst>
                  <a:outerShdw blurRad="38100" dist="38100" dir="2700000" algn="tl">
                    <a:srgbClr val="000000">
                      <a:alpha val="43137"/>
                    </a:srgbClr>
                  </a:outerShdw>
                </a:effectLst>
              </a:rPr>
              <a:t>аэропорта. Заняв </a:t>
            </a:r>
            <a:r>
              <a:rPr lang="ru-RU" sz="1600" b="1" dirty="0">
                <a:solidFill>
                  <a:schemeClr val="bg1"/>
                </a:solidFill>
                <a:effectLst>
                  <a:outerShdw blurRad="38100" dist="38100" dir="2700000" algn="tl">
                    <a:srgbClr val="000000">
                      <a:alpha val="43137"/>
                    </a:srgbClr>
                  </a:outerShdw>
                </a:effectLst>
              </a:rPr>
              <a:t>город оккупанты стали устанавливать свой, так называемый «новый порядок»: заработало фашистское гестапо, тюрьмы были переполнены, жителей города арестовывали по малейшему поводу, за арестами следовали пытки, истязания, расстрелы.</a:t>
            </a:r>
            <a:endParaRPr lang="ru-RU" sz="1600" b="1" dirty="0" smtClean="0">
              <a:solidFill>
                <a:schemeClr val="bg1"/>
              </a:solidFill>
              <a:effectLst>
                <a:outerShdw blurRad="38100" dist="38100" dir="2700000" algn="tl">
                  <a:srgbClr val="000000">
                    <a:alpha val="43137"/>
                  </a:srgbClr>
                </a:outerShdw>
              </a:effectLst>
            </a:endParaRPr>
          </a:p>
        </p:txBody>
      </p:sp>
      <p:pic>
        <p:nvPicPr>
          <p:cNvPr id="4098"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314645" y="6071961"/>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10561"/>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7879" y="226852"/>
            <a:ext cx="8625016" cy="5693866"/>
          </a:xfrm>
          <a:prstGeom prst="rect">
            <a:avLst/>
          </a:prstGeom>
        </p:spPr>
        <p:txBody>
          <a:bodyPr wrap="square">
            <a:spAutoFit/>
          </a:bodyPr>
          <a:lstStyle/>
          <a:p>
            <a:r>
              <a:rPr lang="ru-RU"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Освобождение Старого Оскола и </a:t>
            </a:r>
            <a:r>
              <a:rPr lang="ru-RU" sz="2000" b="1"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Приосколья</a:t>
            </a:r>
            <a:r>
              <a:rPr lang="ru-RU"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проходило в ходе </a:t>
            </a:r>
            <a:r>
              <a:rPr lang="ru-RU" sz="2000" b="1"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Воронежско</a:t>
            </a:r>
            <a:r>
              <a:rPr lang="ru-RU"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 </a:t>
            </a:r>
            <a:r>
              <a:rPr lang="ru-RU" sz="2000" b="1"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Касторненской</a:t>
            </a:r>
            <a:r>
              <a:rPr lang="ru-RU"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наступательной операции,  которая являлась частью общевойсковой </a:t>
            </a:r>
            <a:r>
              <a:rPr lang="ru-RU" sz="2000" b="1"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Воронежско</a:t>
            </a:r>
            <a:r>
              <a:rPr lang="ru-RU"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 Харьковской операции, проводившейся с 13 января по 3 марта 1943 года силами Воронежского, Брянского, Юго-Западного фронтов. </a:t>
            </a:r>
            <a:r>
              <a:rPr lang="ru-RU"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Освобождение города и района началось  24 января 1943 года.  В операции и непосредственном освобождении города и сел Старооскольского района принимали участие: 25-я гвардейская, 107-я,  303-я, 305-я, 309-я, 340-я стрелковые дивизии (</a:t>
            </a:r>
            <a:r>
              <a:rPr lang="ru-RU" sz="2000" b="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сд</a:t>
            </a:r>
            <a:r>
              <a:rPr lang="ru-RU"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116-я,  102-я танковые бригады (</a:t>
            </a:r>
            <a:r>
              <a:rPr lang="ru-RU" sz="2000" b="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тб</a:t>
            </a:r>
            <a:r>
              <a:rPr lang="ru-RU"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6-я, 8-я отдельные лыжные бригады, 20-я, 28-я минометные бригады. Наши войска поддерживала  208-я ночная бомбардировочная авиационная дивизия, совершавшая налеты на скопления противника, начиная со второй половины января 1943 года. </a:t>
            </a:r>
          </a:p>
          <a:p>
            <a:r>
              <a:rPr lang="ru-RU"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5 февраля 1943 года бойцы  107-ой стрелковой дивизии 40-ой армии решительным штурмом освободили город. На башне почты старший сержант Медведев и </a:t>
            </a:r>
            <a:r>
              <a:rPr lang="ru-RU" sz="2000" b="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староосколец</a:t>
            </a:r>
            <a:r>
              <a:rPr lang="ru-RU"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разведчик Овсянников водрузили победное знамя.</a:t>
            </a:r>
          </a:p>
          <a:p>
            <a:endParaRPr lang="ru-RU" sz="2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4338"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97570" y="6080125"/>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1039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30659" y="58847"/>
            <a:ext cx="8715633" cy="5632311"/>
          </a:xfrm>
          <a:prstGeom prst="rect">
            <a:avLst/>
          </a:prstGeom>
        </p:spPr>
        <p:txBody>
          <a:bodyPr wrap="square">
            <a:spAutoFit/>
          </a:bodyPr>
          <a:lstStyle/>
          <a:p>
            <a:pPr algn="just" fontAlgn="base"/>
            <a:r>
              <a:rPr lang="ru-RU"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На территории Старооскольского городского округа 30 братских могил, в том числе, 6 – в Старом Осколе, 1 братская могила мирных жителей, расстрелянных в период оккупации. В городе установлены памятники воинской славы, посвященные событиям Великой Отечественной войны.</a:t>
            </a:r>
          </a:p>
          <a:p>
            <a:pPr algn="just" fontAlgn="base"/>
            <a:r>
              <a:rPr lang="ru-RU"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На улице Ленина, у старого городского кладбища, находится братская могила № 1 советских воинов, погибших в боях с фашистскими захватчиками. Здесь похоронено 513 воинов, их имена – на мемориальных досках, установленных на памятнике. В могиле покоится прах  3-х Героев Советского Союза – командира 40-го гвардейского истребительного авиационного полка майора М.С. Токарева, погибшего в воздушном бою под Старым Осколом  8 июля 1943 года, командира 15-го истребительного авиаполка майора В.Н. Калачева, погибшего в бою над Старым Осколом 28 июня 1942 года, командира </a:t>
            </a:r>
            <a:r>
              <a:rPr lang="ru-RU" sz="2000" b="1"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мотострелково</a:t>
            </a:r>
            <a:r>
              <a:rPr lang="ru-RU"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 пулеметного батальона капитана И.И. Руденко, погибшего 31 декабря 1941 года в боях за Старый Оскол и получившего звание Героя Советского Союза посмертно.</a:t>
            </a:r>
          </a:p>
          <a:p>
            <a:pPr algn="just" fontAlgn="base"/>
            <a:r>
              <a:rPr lang="ru-RU" sz="20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Памятник был открыт в 1959 году, а в 2010 году установлены бюсты Героев Советского Союза.</a:t>
            </a:r>
            <a:endParaRPr lang="ru-RU" sz="20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7170" name="Picture 2">
            <a:hlinkClick r:id="rId2" action="ppaction://hlinksldjump"/>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184017" y="5908675"/>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10639"/>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2422" y="117693"/>
            <a:ext cx="8682681" cy="3416320"/>
          </a:xfrm>
          <a:prstGeom prst="rect">
            <a:avLst/>
          </a:prstGeom>
        </p:spPr>
        <p:txBody>
          <a:bodyPr wrap="square">
            <a:spAutoFit/>
          </a:bodyPr>
          <a:lstStyle/>
          <a:p>
            <a:r>
              <a:rPr lang="ru-RU"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8 Мая 1980 года был открыт мемориал у Атаманского леса на братской могиле № 31 советских воинов, погибших в боях с фашистскими захватчиками. В братской могиле покоится прах более 2000 солдат и офицеров 21-й, 40-й и 62-й советских армий, погибших при защите Старого Оскола в 1942 году и при его освобождении в 1943 году. Авторы мемориала – скульпторы В.Д. Емельянов, М.Г. Волков,  В.И. Тягунов. Сегодня братская могила у Атаманского леса – самая крупная в Белгородской области по  численности похороненных в ней бойцов. На фоне железобетонной стены со звездой в голубое небо устремилась 20-метровая стела. Её венчает одна из любимых солдатских наград – Орден Отечественной войны I степени.  До этого здесь была братская могила, увенчанная простым обелиском. Здесь каждый год происходит перезахоронение останков бойцов, найденных членам клуба «Поиск».</a:t>
            </a:r>
            <a:endParaRPr lang="ru-RU"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6" name="Рисунок 5" descr="27930.jpeg"/>
          <p:cNvPicPr>
            <a:picLocks noChangeAspect="1"/>
          </p:cNvPicPr>
          <p:nvPr/>
        </p:nvPicPr>
        <p:blipFill>
          <a:blip r:embed="rId2" cstate="print"/>
          <a:stretch>
            <a:fillRect/>
          </a:stretch>
        </p:blipFill>
        <p:spPr>
          <a:xfrm>
            <a:off x="3355522" y="3289980"/>
            <a:ext cx="3144424" cy="2272338"/>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8194"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7881" y="6031139"/>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10499"/>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8281" y="103123"/>
            <a:ext cx="8814487" cy="4062651"/>
          </a:xfrm>
          <a:prstGeom prst="rect">
            <a:avLst/>
          </a:prstGeom>
        </p:spPr>
        <p:txBody>
          <a:bodyPr wrap="square">
            <a:spAutoFit/>
          </a:bodyPr>
          <a:lstStyle/>
          <a:p>
            <a:pPr fontAlgn="base"/>
            <a:r>
              <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 память о погибших воинах и мирных жителях установлены:</a:t>
            </a:r>
          </a:p>
          <a:p>
            <a:pPr fontAlgn="base"/>
            <a:r>
              <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памятник воинам-бронебойщикам у разъезда </a:t>
            </a:r>
            <a:r>
              <a:rPr lang="ru-RU" sz="1600" b="1"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Набокино</a:t>
            </a:r>
            <a:r>
              <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(1967 г.);</a:t>
            </a:r>
          </a:p>
          <a:p>
            <a:pPr fontAlgn="base"/>
            <a:r>
              <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–памятник 72 работникам механического завода, ушедшим на фронт (1970 г.);</a:t>
            </a:r>
          </a:p>
          <a:p>
            <a:pPr fontAlgn="base"/>
            <a:r>
              <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памятный знак «Скорбящая мать», установленный на месте расстрела  мирных жителей (1985 г.); рядом с Памятным знаком находится братская могила </a:t>
            </a:r>
            <a:r>
              <a:rPr lang="ru-RU" sz="1600" b="1"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старооскольцев</a:t>
            </a:r>
            <a:r>
              <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 мирных жителей, расстрелянных в период оккупации города;</a:t>
            </a:r>
          </a:p>
          <a:p>
            <a:pPr fontAlgn="base"/>
            <a:r>
              <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скульптурная композиция 16 </a:t>
            </a:r>
            <a:r>
              <a:rPr lang="ru-RU" sz="1600" b="1" dirty="0" err="1"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старооскольцев</a:t>
            </a:r>
            <a:r>
              <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 Героев Советского Союза (2005 г</a:t>
            </a:r>
            <a:r>
              <a:rPr lang="ru-RU"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a:t>
            </a:r>
            <a:endPar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fontAlgn="base"/>
            <a:r>
              <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 </a:t>
            </a:r>
            <a:r>
              <a:rPr lang="ru-RU"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2007 году на перекрестке  у северо-западного въезда в Старый Оскол был установлен памятник «Танк Т-55 К» образца 1938 года.</a:t>
            </a:r>
          </a:p>
          <a:p>
            <a:pPr fontAlgn="base"/>
            <a:r>
              <a:rPr lang="ru-RU"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 2008 году в память о трудовом подвиге, совершенном в годы войны </a:t>
            </a:r>
            <a:r>
              <a:rPr lang="ru-RU" sz="1600" b="1" dirty="0" err="1">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оскольчанами</a:t>
            </a:r>
            <a:r>
              <a:rPr lang="ru-RU"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 и в честь 65-летия битвы на Курской Дуге, был установлен памятник  «Строителям железной дороги Старый Оскол - Ржава».</a:t>
            </a:r>
          </a:p>
          <a:p>
            <a:pPr fontAlgn="base"/>
            <a:r>
              <a:rPr lang="ru-RU" sz="16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 2011 году, в год 70-летия начала Великой Отечественной войны и в память о старооскольцах, ушедших на фронт, была установлена скульптурная композиция «22 июня 1941 года».</a:t>
            </a:r>
            <a:endParaRPr lang="ru-RU" sz="16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a:p>
            <a:pPr fontAlgn="base"/>
            <a:endParaRPr lang="ru-RU"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5" name="Рисунок 4" descr="hello_html_2a2e4e9a.jpg"/>
          <p:cNvPicPr>
            <a:picLocks noChangeAspect="1"/>
          </p:cNvPicPr>
          <p:nvPr/>
        </p:nvPicPr>
        <p:blipFill>
          <a:blip r:embed="rId2" cstate="print"/>
          <a:stretch>
            <a:fillRect/>
          </a:stretch>
        </p:blipFill>
        <p:spPr>
          <a:xfrm>
            <a:off x="234605" y="3967224"/>
            <a:ext cx="2320815" cy="1328229"/>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Рисунок 5" descr="DSC09643.jpg"/>
          <p:cNvPicPr>
            <a:picLocks noChangeAspect="1"/>
          </p:cNvPicPr>
          <p:nvPr/>
        </p:nvPicPr>
        <p:blipFill>
          <a:blip r:embed="rId3" cstate="print"/>
          <a:stretch>
            <a:fillRect/>
          </a:stretch>
        </p:blipFill>
        <p:spPr>
          <a:xfrm>
            <a:off x="2968689" y="3886961"/>
            <a:ext cx="982826" cy="14929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9218"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028895" y="5973989"/>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19" name="Picture 3"/>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96984" y="3716738"/>
            <a:ext cx="2716602" cy="18292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0" name="Picture 4"/>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5947571" y="5379861"/>
            <a:ext cx="1983694" cy="15911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9221" name="Picture 5"/>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218414" y="3735585"/>
            <a:ext cx="2278570" cy="18103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10639"/>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89470" y="208684"/>
            <a:ext cx="8690919" cy="2677656"/>
          </a:xfrm>
          <a:prstGeom prst="rect">
            <a:avLst/>
          </a:prstGeom>
        </p:spPr>
        <p:txBody>
          <a:bodyPr wrap="square">
            <a:spAutoFit/>
          </a:bodyPr>
          <a:lstStyle/>
          <a:p>
            <a:pPr algn="just" fontAlgn="base"/>
            <a:r>
              <a:rPr lang="ru-RU"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 знак уважения к великим полководцам Великой Отечественной войны в Старом Осколе установлены памятник маршалу Советского Союза Георгию Константиновичу Жукову  (открыт 8 мая 1988 года) и памятник генералу Николаю Федоровичу Ватутину. Торжественное открытие состоялось 5 августа 1993 года в честь 50-летия  Курской битвы.</a:t>
            </a:r>
            <a:endParaRPr lang="ru-RU" sz="2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6" name="Рисунок 5" descr="жуков.jpg"/>
          <p:cNvPicPr>
            <a:picLocks noChangeAspect="1"/>
          </p:cNvPicPr>
          <p:nvPr/>
        </p:nvPicPr>
        <p:blipFill>
          <a:blip r:embed="rId2" cstate="print"/>
          <a:stretch>
            <a:fillRect/>
          </a:stretch>
        </p:blipFill>
        <p:spPr>
          <a:xfrm>
            <a:off x="4939270" y="2886340"/>
            <a:ext cx="3457660" cy="259324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7" name="Рисунок 6" descr="hello_html_245699be.jpg"/>
          <p:cNvPicPr>
            <a:picLocks noChangeAspect="1"/>
          </p:cNvPicPr>
          <p:nvPr/>
        </p:nvPicPr>
        <p:blipFill>
          <a:blip r:embed="rId3" cstate="print"/>
          <a:stretch>
            <a:fillRect/>
          </a:stretch>
        </p:blipFill>
        <p:spPr>
          <a:xfrm>
            <a:off x="2226136" y="2949146"/>
            <a:ext cx="1890947" cy="259080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0242" name="Picture 2">
            <a:hlinkClick r:id="rId4" action="ppaction://hlinksldjump"/>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5064" y="6063796"/>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ransition advTm="11715"/>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05945" y="202509"/>
            <a:ext cx="8641492" cy="1569660"/>
          </a:xfrm>
          <a:prstGeom prst="rect">
            <a:avLst/>
          </a:prstGeom>
        </p:spPr>
        <p:txBody>
          <a:bodyPr wrap="square">
            <a:spAutoFit/>
          </a:bodyPr>
          <a:lstStyle/>
          <a:p>
            <a:r>
              <a:rPr lang="ru-RU" sz="2400" b="1" dirty="0" smtClean="0">
                <a:solidFill>
                  <a:schemeClr val="bg1"/>
                </a:solidFill>
                <a:effectLst>
                  <a:outerShdw blurRad="38100" dist="38100" dir="2700000" algn="tl">
                    <a:srgbClr val="000000">
                      <a:alpha val="43137"/>
                    </a:srgbClr>
                  </a:outerShdw>
                </a:effectLst>
                <a:latin typeface="Times New Roman" pitchFamily="18" charset="0"/>
                <a:cs typeface="Times New Roman" pitchFamily="18" charset="0"/>
              </a:rPr>
              <a:t>В год присвоения Старому Осколу Почетного звания РФ города воинской славы 10 сентября 2011 года  на площади Победы была открыта памятная стела «Город воинской славы».</a:t>
            </a:r>
            <a:endParaRPr lang="ru-RU" sz="2400" b="1" dirty="0">
              <a:solidFill>
                <a:schemeClr val="bg1"/>
              </a:solidFill>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5" name="Рисунок 4" descr="Снимок.PNG"/>
          <p:cNvPicPr>
            <a:picLocks noChangeAspect="1"/>
          </p:cNvPicPr>
          <p:nvPr/>
        </p:nvPicPr>
        <p:blipFill>
          <a:blip r:embed="rId2" cstate="print"/>
          <a:stretch>
            <a:fillRect/>
          </a:stretch>
        </p:blipFill>
        <p:spPr>
          <a:xfrm>
            <a:off x="4806364" y="1642170"/>
            <a:ext cx="3975006" cy="2684902"/>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15362" name="Picture 2">
            <a:hlinkClick r:id="rId3" action="ppaction://hlinksldjump"/>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249331" y="6096454"/>
            <a:ext cx="695325" cy="6397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 name="Рисунок 1">
            <a:hlinkClick r:id="rId5"/>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348415" y="2246326"/>
            <a:ext cx="3974169" cy="2713705"/>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cSld>
  <p:clrMapOvr>
    <a:masterClrMapping/>
  </p:clrMapOvr>
  <p:transition advTm="12215"/>
  <p:timing>
    <p:tnLst>
      <p:par>
        <p:cTn id="1" dur="indefinite" restart="never" nodeType="tmRoot"/>
      </p:par>
    </p:tnLst>
  </p:timing>
</p:sld>
</file>

<file path=ppt/theme/theme1.xml><?xml version="1.0" encoding="utf-8"?>
<a:theme xmlns:a="http://schemas.openxmlformats.org/drawingml/2006/main" name="Office Theme">
  <a:themeElements>
    <a:clrScheme name="Marquee">
      <a:dk1>
        <a:srgbClr val="000000"/>
      </a:dk1>
      <a:lt1>
        <a:sysClr val="window" lastClr="FFFFFF"/>
      </a:lt1>
      <a:dk2>
        <a:srgbClr val="5E5E5E"/>
      </a:dk2>
      <a:lt2>
        <a:srgbClr val="DDDDDD"/>
      </a:lt2>
      <a:accent1>
        <a:srgbClr val="418AB3"/>
      </a:accent1>
      <a:accent2>
        <a:srgbClr val="A6B727"/>
      </a:accent2>
      <a:accent3>
        <a:srgbClr val="F69200"/>
      </a:accent3>
      <a:accent4>
        <a:srgbClr val="838383"/>
      </a:accent4>
      <a:accent5>
        <a:srgbClr val="FEC306"/>
      </a:accent5>
      <a:accent6>
        <a:srgbClr val="DF5327"/>
      </a:accent6>
      <a:hlink>
        <a:srgbClr val="F59E00"/>
      </a:hlink>
      <a:folHlink>
        <a:srgbClr val="B2B2B2"/>
      </a:folHlink>
    </a:clrScheme>
    <a:fontScheme name="Calibri-Cambria">
      <a:majorFont>
        <a:latin typeface="Calibri"/>
        <a:ea typeface=""/>
        <a:cs typeface=""/>
        <a:font script="Jpan" typeface="HGｺﾞｼｯｸM"/>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mbria"/>
        <a:ea typeface=""/>
        <a:cs typeface=""/>
        <a:font script="Jpan" typeface="HG明朝B"/>
        <a:font script="Hang" typeface="맑은 고딕"/>
        <a:font script="Hans" typeface="黑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351</TotalTime>
  <Words>834</Words>
  <Application>Microsoft Office PowerPoint</Application>
  <PresentationFormat>Экран (4:3)</PresentationFormat>
  <Paragraphs>64</Paragraphs>
  <Slides>12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12</vt:i4>
      </vt:variant>
    </vt:vector>
  </HeadingPairs>
  <TitlesOfParts>
    <vt:vector size="13" baseType="lpstr">
      <vt:lpstr>Office Theme</vt:lpstr>
      <vt:lpstr> «Старый Оскол в годы Великой Отечественной Войны»</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Игра-викторина для дошкольников 6-7 лет «День Победы»</vt:lpstr>
      <vt:lpstr>    </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pptforschool.ru</dc:creator>
  <cp:lastModifiedBy>User</cp:lastModifiedBy>
  <cp:revision>36</cp:revision>
  <dcterms:created xsi:type="dcterms:W3CDTF">2018-04-28T06:32:59Z</dcterms:created>
  <dcterms:modified xsi:type="dcterms:W3CDTF">2022-01-18T06:41:15Z</dcterms:modified>
</cp:coreProperties>
</file>