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media/image10.jpg" ContentType="image/jpeg"/>
  <Override PartName="/ppt/media/image25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9" r:id="rId1"/>
  </p:sldMasterIdLst>
  <p:sldIdLst>
    <p:sldId id="274" r:id="rId2"/>
    <p:sldId id="277" r:id="rId3"/>
    <p:sldId id="275" r:id="rId4"/>
    <p:sldId id="276" r:id="rId5"/>
    <p:sldId id="278" r:id="rId6"/>
    <p:sldId id="279" r:id="rId7"/>
    <p:sldId id="280" r:id="rId8"/>
    <p:sldId id="282" r:id="rId9"/>
    <p:sldId id="283" r:id="rId10"/>
    <p:sldId id="284" r:id="rId11"/>
    <p:sldId id="285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304" r:id="rId29"/>
  </p:sldIdLst>
  <p:sldSz cx="12192000" cy="6858000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62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4D342-A6D6-4044-A112-400F66AA1B87}" type="datetimeFigureOut">
              <a:rPr lang="ru-RU" smtClean="0"/>
              <a:pPr/>
              <a:t>17.11.2023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BD893-7F38-42AF-9CC8-0073AE3F2A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3837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4D342-A6D6-4044-A112-400F66AA1B87}" type="datetimeFigureOut">
              <a:rPr lang="ru-RU" smtClean="0"/>
              <a:pPr/>
              <a:t>17.11.2023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BD893-7F38-42AF-9CC8-0073AE3F2A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8367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4D342-A6D6-4044-A112-400F66AA1B87}" type="datetimeFigureOut">
              <a:rPr lang="ru-RU" smtClean="0"/>
              <a:pPr/>
              <a:t>17.11.2023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BD893-7F38-42AF-9CC8-0073AE3F2AD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01589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4D342-A6D6-4044-A112-400F66AA1B87}" type="datetimeFigureOut">
              <a:rPr lang="ru-RU" smtClean="0"/>
              <a:pPr/>
              <a:t>17.11.2023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BD893-7F38-42AF-9CC8-0073AE3F2A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31610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4D342-A6D6-4044-A112-400F66AA1B87}" type="datetimeFigureOut">
              <a:rPr lang="ru-RU" smtClean="0"/>
              <a:pPr/>
              <a:t>17.11.2023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BD893-7F38-42AF-9CC8-0073AE3F2AD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034479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4D342-A6D6-4044-A112-400F66AA1B87}" type="datetimeFigureOut">
              <a:rPr lang="ru-RU" smtClean="0"/>
              <a:pPr/>
              <a:t>17.11.2023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BD893-7F38-42AF-9CC8-0073AE3F2A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18026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4D342-A6D6-4044-A112-400F66AA1B87}" type="datetimeFigureOut">
              <a:rPr lang="ru-RU" smtClean="0"/>
              <a:pPr/>
              <a:t>17.11.2023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BD893-7F38-42AF-9CC8-0073AE3F2A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2630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4D342-A6D6-4044-A112-400F66AA1B87}" type="datetimeFigureOut">
              <a:rPr lang="ru-RU" smtClean="0"/>
              <a:pPr/>
              <a:t>17.11.2023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BD893-7F38-42AF-9CC8-0073AE3F2A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2915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4D342-A6D6-4044-A112-400F66AA1B87}" type="datetimeFigureOut">
              <a:rPr lang="ru-RU" smtClean="0"/>
              <a:pPr/>
              <a:t>17.11.2023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BD893-7F38-42AF-9CC8-0073AE3F2A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7170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4D342-A6D6-4044-A112-400F66AA1B87}" type="datetimeFigureOut">
              <a:rPr lang="ru-RU" smtClean="0"/>
              <a:pPr/>
              <a:t>17.11.2023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BD893-7F38-42AF-9CC8-0073AE3F2A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575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4D342-A6D6-4044-A112-400F66AA1B87}" type="datetimeFigureOut">
              <a:rPr lang="ru-RU" smtClean="0"/>
              <a:pPr/>
              <a:t>17.11.2023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BD893-7F38-42AF-9CC8-0073AE3F2A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7444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4D342-A6D6-4044-A112-400F66AA1B87}" type="datetimeFigureOut">
              <a:rPr lang="ru-RU" smtClean="0"/>
              <a:pPr/>
              <a:t>17.11.2023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BD893-7F38-42AF-9CC8-0073AE3F2A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8800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4D342-A6D6-4044-A112-400F66AA1B87}" type="datetimeFigureOut">
              <a:rPr lang="ru-RU" smtClean="0"/>
              <a:pPr/>
              <a:t>17.11.2023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BD893-7F38-42AF-9CC8-0073AE3F2A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0059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4D342-A6D6-4044-A112-400F66AA1B87}" type="datetimeFigureOut">
              <a:rPr lang="ru-RU" smtClean="0"/>
              <a:pPr/>
              <a:t>17.11.2023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BD893-7F38-42AF-9CC8-0073AE3F2A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2392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4D342-A6D6-4044-A112-400F66AA1B87}" type="datetimeFigureOut">
              <a:rPr lang="ru-RU" smtClean="0"/>
              <a:pPr/>
              <a:t>17.11.2023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BD893-7F38-42AF-9CC8-0073AE3F2A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3894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4D342-A6D6-4044-A112-400F66AA1B87}" type="datetimeFigureOut">
              <a:rPr lang="ru-RU" smtClean="0"/>
              <a:pPr/>
              <a:t>17.11.2023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BD893-7F38-42AF-9CC8-0073AE3F2A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6631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4D342-A6D6-4044-A112-400F66AA1B87}" type="datetimeFigureOut">
              <a:rPr lang="ru-RU" smtClean="0"/>
              <a:pPr/>
              <a:t>17.11.2023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93BD893-7F38-42AF-9CC8-0073AE3F2A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381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gimn11-5gor.gosuslugi.ru/roditelyam-i-uchenikam/poleznaya-informatsiya/profilaktika-ddtt-v-gimnazii/" TargetMode="Externa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infourok.ru/prezentaciya-po-obzh-na-temu-regulirovanie-dorozhnogo-dvizheniya-klass-1699252.html" TargetMode="External"/><Relationship Id="rId13" Type="http://schemas.openxmlformats.org/officeDocument/2006/relationships/hyperlink" Target="https://realconsult.ru/423032a-pdd---peshehodnyiy-perehod-znak-razmetka-pravila-proezda" TargetMode="External"/><Relationship Id="rId18" Type="http://schemas.openxmlformats.org/officeDocument/2006/relationships/image" Target="../media/image1.jpeg"/><Relationship Id="rId3" Type="http://schemas.openxmlformats.org/officeDocument/2006/relationships/hyperlink" Target="https://www.trampark.ru/about/history/" TargetMode="External"/><Relationship Id="rId7" Type="http://schemas.openxmlformats.org/officeDocument/2006/relationships/hyperlink" Target="https://videouroki.net/tests/pravila-poviedieniia-uchastnikov-dorozhnogho-dvizhieniia-znaki-dorozhnogho-dvizh.html" TargetMode="External"/><Relationship Id="rId12" Type="http://schemas.openxmlformats.org/officeDocument/2006/relationships/hyperlink" Target="http://www.pyatigorsk.org/" TargetMode="External"/><Relationship Id="rId17" Type="http://schemas.openxmlformats.org/officeDocument/2006/relationships/hyperlink" Target="https://vjoy.cc/krasivye-kartinki-svetofor-42-foto/" TargetMode="External"/><Relationship Id="rId2" Type="http://schemas.openxmlformats.org/officeDocument/2006/relationships/hyperlink" Target="https://publictransport.fandom.com/ru/wiki/%D0%9F%D1%8F%D1%82%D0%B8%D0%B3%D0%BE%D1%80%D1%81%D0%BA%D0%B8%D0%B9_%D1%82%D1%80%D0%B0%D0%BC%D0%B2%D0%B0%D0%B9" TargetMode="External"/><Relationship Id="rId16" Type="http://schemas.openxmlformats.org/officeDocument/2006/relationships/hyperlink" Target="https://yuid.ru/istoriya-dorozhnyh-znakov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ksanafomina.livejournal.com/37945.html" TargetMode="External"/><Relationship Id="rId11" Type="http://schemas.openxmlformats.org/officeDocument/2006/relationships/hyperlink" Target="https://pyatigorsk.org/27141" TargetMode="External"/><Relationship Id="rId5" Type="http://schemas.openxmlformats.org/officeDocument/2006/relationships/hyperlink" Target="https://pyatigorsk.org/27146" TargetMode="External"/><Relationship Id="rId15" Type="http://schemas.openxmlformats.org/officeDocument/2006/relationships/hyperlink" Target="https://oktregion.ru/about/federalnye-sluzhby/otdel-ministerstva-vnutrennikh-del-rossii-po-oktyabrskomu-rayonu/informatsiya-ogibdd/peshekhod-za-gorodom-pravila-bezopasnosti-dlya-peshekhodov-na-zagorodnykh-dorogakh/" TargetMode="External"/><Relationship Id="rId10" Type="http://schemas.openxmlformats.org/officeDocument/2006/relationships/hyperlink" Target="https://kicksharing2.ru/prokat-samokatov-v-pjatigorske.html" TargetMode="External"/><Relationship Id="rId4" Type="http://schemas.openxmlformats.org/officeDocument/2006/relationships/hyperlink" Target="https://&#1075;&#1080;&#1073;&#1076;&#1076;.&#1088;&#1092;/about/history" TargetMode="External"/><Relationship Id="rId9" Type="http://schemas.openxmlformats.org/officeDocument/2006/relationships/hyperlink" Target="https://dzen.ru/media/id/5bd87b231fb6cb00aafa645f/kuda-vezet-red-taxi-v-piatigorske-5d8cc53aba281e00b192cd06" TargetMode="External"/><Relationship Id="rId14" Type="http://schemas.openxmlformats.org/officeDocument/2006/relationships/hyperlink" Target="https://dzen.ru/a/Y9JbN8kAwQ8OIVN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87563" y="1816993"/>
            <a:ext cx="6901215" cy="1646302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«БЕЗОПАСНОСТЬ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 НА ТРАНСПОРТЕ»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5958" y="3361902"/>
            <a:ext cx="9294313" cy="1761244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defRPr/>
            </a:pPr>
            <a:endParaRPr lang="ru-RU" sz="2000" b="1" dirty="0" smtClean="0">
              <a:solidFill>
                <a:srgbClr val="000000"/>
              </a:solidFill>
              <a:latin typeface="Franklin Gothic Book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2800" b="1" dirty="0" smtClean="0">
                <a:solidFill>
                  <a:srgbClr val="000000"/>
                </a:solidFill>
                <a:latin typeface="Franklin Gothic Book"/>
              </a:rPr>
              <a:t>СЦЕНАРИЙ </a:t>
            </a:r>
            <a:r>
              <a:rPr lang="ru-RU" sz="2800" b="1" dirty="0">
                <a:solidFill>
                  <a:srgbClr val="000000"/>
                </a:solidFill>
                <a:latin typeface="Franklin Gothic Book"/>
              </a:rPr>
              <a:t>ЗАНЯТИЯ  ДЛЯ 6-8 КЛАССОВ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2800" b="1" dirty="0">
                <a:solidFill>
                  <a:srgbClr val="000000"/>
                </a:solidFill>
                <a:latin typeface="Franklin Gothic Book"/>
              </a:rPr>
              <a:t>В РАМКАХ УЧЕБНОЙ ДИСЦИПЛИНЫ </a:t>
            </a:r>
            <a:endParaRPr lang="ru-RU" sz="2800" b="1" dirty="0" smtClean="0">
              <a:solidFill>
                <a:srgbClr val="000000"/>
              </a:solidFill>
              <a:latin typeface="Franklin Gothic Book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2800" b="1" dirty="0" smtClean="0">
                <a:solidFill>
                  <a:srgbClr val="000000"/>
                </a:solidFill>
                <a:latin typeface="Franklin Gothic Book"/>
              </a:rPr>
              <a:t>«</a:t>
            </a:r>
            <a:r>
              <a:rPr lang="ru-RU" sz="2800" b="1" dirty="0">
                <a:solidFill>
                  <a:srgbClr val="000000"/>
                </a:solidFill>
                <a:latin typeface="Franklin Gothic Book"/>
              </a:rPr>
              <a:t>ОСНОВЫ БЕЗОПАСНОСТИ ЖИЗНЕДЕЯТЕЛЬНОСТИ»</a:t>
            </a:r>
          </a:p>
          <a:p>
            <a:pPr algn="l">
              <a:spcBef>
                <a:spcPts val="0"/>
              </a:spcBef>
              <a:defRPr/>
            </a:pPr>
            <a:endParaRPr lang="ru-RU" sz="2000" dirty="0">
              <a:solidFill>
                <a:srgbClr val="000000"/>
              </a:solidFill>
              <a:latin typeface="Franklin Gothic Book"/>
            </a:endParaRPr>
          </a:p>
          <a:p>
            <a:endParaRPr lang="ru-RU" dirty="0"/>
          </a:p>
        </p:txBody>
      </p:sp>
      <p:pic>
        <p:nvPicPr>
          <p:cNvPr id="5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019" y="1537903"/>
            <a:ext cx="3334720" cy="333472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TextBox 6"/>
          <p:cNvSpPr txBox="1"/>
          <p:nvPr/>
        </p:nvSpPr>
        <p:spPr>
          <a:xfrm>
            <a:off x="2354895" y="158224"/>
            <a:ext cx="779118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Муниципальное бюджетное общеобразовательное</a:t>
            </a:r>
            <a:endParaRPr lang="ru-RU" sz="1600" dirty="0"/>
          </a:p>
          <a:p>
            <a:pPr algn="ctr"/>
            <a:r>
              <a:rPr lang="ru-RU" sz="1600" dirty="0"/>
              <a:t>учреждение гимназия №11</a:t>
            </a:r>
          </a:p>
          <a:p>
            <a:pPr algn="ctr"/>
            <a:r>
              <a:rPr lang="ru-RU" sz="1600" dirty="0"/>
              <a:t>Ставропольский край, 357500, Пятигорск г., Козлова ул., </a:t>
            </a:r>
            <a:r>
              <a:rPr lang="ru-RU" sz="1600" dirty="0" smtClean="0"/>
              <a:t>30</a:t>
            </a:r>
          </a:p>
          <a:p>
            <a:pPr algn="ctr"/>
            <a:r>
              <a:rPr lang="ru-RU" sz="1600" dirty="0" smtClean="0"/>
              <a:t> </a:t>
            </a:r>
            <a:r>
              <a:rPr lang="ru-RU" sz="1600" dirty="0"/>
              <a:t>Телефон (8793)339031; факс: (8793) 336698</a:t>
            </a:r>
          </a:p>
          <a:p>
            <a:pPr algn="ctr"/>
            <a:r>
              <a:rPr lang="ru-RU" sz="1600" dirty="0"/>
              <a:t>E-mail:gor.11gim@yandex.ru;</a:t>
            </a:r>
          </a:p>
          <a:p>
            <a:pPr algn="ctr"/>
            <a:r>
              <a:rPr lang="ru-RU" sz="1600" dirty="0"/>
              <a:t>ИНН 2632026430, КПП 263201001</a:t>
            </a:r>
          </a:p>
          <a:p>
            <a:pPr algn="ctr"/>
            <a:endParaRPr lang="ru-RU" dirty="0"/>
          </a:p>
        </p:txBody>
      </p:sp>
      <p:sp>
        <p:nvSpPr>
          <p:cNvPr id="8" name="object 5"/>
          <p:cNvSpPr/>
          <p:nvPr/>
        </p:nvSpPr>
        <p:spPr>
          <a:xfrm>
            <a:off x="1644764" y="133798"/>
            <a:ext cx="1044482" cy="10191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4722313" y="4960307"/>
            <a:ext cx="641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endParaRPr lang="ru-RU" b="1" i="1" dirty="0" smtClean="0"/>
          </a:p>
          <a:p>
            <a:pPr algn="r">
              <a:defRPr/>
            </a:pPr>
            <a:r>
              <a:rPr lang="ru-RU" b="1" i="1" dirty="0"/>
              <a:t>Авторы-составители</a:t>
            </a:r>
            <a:r>
              <a:rPr lang="ru-RU" b="1" i="1" dirty="0" smtClean="0"/>
              <a:t>:</a:t>
            </a:r>
          </a:p>
          <a:p>
            <a:pPr algn="r">
              <a:defRPr/>
            </a:pPr>
            <a:r>
              <a:rPr lang="ru-RU" b="1" i="1" dirty="0" smtClean="0"/>
              <a:t>Учитель </a:t>
            </a:r>
            <a:r>
              <a:rPr lang="ru-RU" b="1" i="1" dirty="0"/>
              <a:t>ОБЖ Сабурова Н.Е.</a:t>
            </a:r>
            <a:endParaRPr lang="ru-RU" dirty="0" smtClean="0"/>
          </a:p>
          <a:p>
            <a:pPr lvl="0" algn="r">
              <a:buClr>
                <a:srgbClr val="90C226"/>
              </a:buClr>
              <a:defRPr/>
            </a:pPr>
            <a:r>
              <a:rPr lang="ru-RU" b="1" i="1" dirty="0" smtClean="0">
                <a:solidFill>
                  <a:prstClr val="black"/>
                </a:solidFill>
              </a:rPr>
              <a:t>Заместитель директора по ВР Сыченко В.В.</a:t>
            </a:r>
            <a:endParaRPr lang="ru-RU" dirty="0">
              <a:solidFill>
                <a:prstClr val="black"/>
              </a:solidFill>
            </a:endParaRPr>
          </a:p>
          <a:p>
            <a:pPr algn="r">
              <a:defRPr/>
            </a:pPr>
            <a:r>
              <a:rPr lang="ru-RU" b="1" i="1" dirty="0" smtClean="0"/>
              <a:t>Методист </a:t>
            </a:r>
            <a:r>
              <a:rPr lang="ru-RU" b="1" i="1" dirty="0"/>
              <a:t>Могила О.И</a:t>
            </a:r>
            <a:r>
              <a:rPr lang="ru-RU" b="1" i="1" dirty="0" smtClean="0"/>
              <a:t>.</a:t>
            </a:r>
            <a:endParaRPr lang="ru-RU" dirty="0"/>
          </a:p>
          <a:p>
            <a:pPr algn="r">
              <a:defRPr/>
            </a:pPr>
            <a:r>
              <a:rPr lang="ru-RU" b="1" i="1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058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210" y="338968"/>
            <a:ext cx="7081947" cy="1320800"/>
          </a:xfrm>
        </p:spPr>
        <p:txBody>
          <a:bodyPr/>
          <a:lstStyle/>
          <a:p>
            <a:r>
              <a:rPr lang="ru-RU" dirty="0"/>
              <a:t>Соблюдение правил дорожного движения обучающимися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2465" y="1609443"/>
            <a:ext cx="4524984" cy="4943528"/>
          </a:xfrm>
        </p:spPr>
        <p:txBody>
          <a:bodyPr>
            <a:normAutofit fontScale="62500" lnSpcReduction="20000"/>
          </a:bodyPr>
          <a:lstStyle/>
          <a:p>
            <a:r>
              <a:rPr lang="ru-RU" sz="1900" dirty="0"/>
              <a:t>1. Дойди до ближайшего пешеходного перехода и переходи там. Если перехода нет, жди, пока автобус или другое транспортное средство отъедет на безопасное расстояние или переходи в другом месте, где дорога хорошо просматривается в обе стороны.</a:t>
            </a:r>
          </a:p>
          <a:p>
            <a:r>
              <a:rPr lang="ru-RU" sz="1900" dirty="0"/>
              <a:t>2. Прежде чем перейти дорогу — остановись, посмотри в обе стороны и, убедившись в безопасности, переходи дорогу, постоянно контролируя ситуацию.</a:t>
            </a:r>
          </a:p>
          <a:p>
            <a:r>
              <a:rPr lang="ru-RU" sz="1900" dirty="0"/>
              <a:t>3. Красный сигнал светофора — запрещающий. Жёлтый — знак внимания, предупреждающий о смене сигналов светофора. Для пешехода жёлтый сигнал также запрещающий, так как на жёлтый сигнал машинам разрешено закончить проезд перекрёстка. Зелёный — разрешает движение, но прежде чем выйти на проезжую часть дороги, необходимо убедиться, что все машины остановились. Жёлтый мигающий сигнал светофора информирует о том, что перекрёсток нерегулируемый. Поэтому прежде чем перейти дорогу, убедитесь в собственной безопасности.</a:t>
            </a:r>
          </a:p>
          <a:p>
            <a:r>
              <a:rPr lang="ru-RU" sz="1900" dirty="0"/>
              <a:t>4. Необходимо рассчитать переход так, чтобы не останавливаться на середине дороги и пересечь проезжую часть за один приём. Но если уж попал в такую ситуацию, то стой на середине дороги, на осевой линии, разделяющей транспортные потоки противоположных направлений, или на «направляющем островке» и не делай шаг ни вперёд, ни назад, чтобы водитель успел принять решение, как лучше тебя объехать.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22729" y="1565754"/>
            <a:ext cx="4947673" cy="3131506"/>
          </a:xfrm>
        </p:spPr>
        <p:txBody>
          <a:bodyPr>
            <a:noAutofit/>
          </a:bodyPr>
          <a:lstStyle/>
          <a:p>
            <a:r>
              <a:rPr lang="ru-RU" sz="1150" dirty="0"/>
              <a:t>5. Выходя из подъезда, уже будь внимателен и осторожен. Играй подальше от дороги, там, где нет машин.</a:t>
            </a:r>
          </a:p>
          <a:p>
            <a:r>
              <a:rPr lang="ru-RU" sz="1150" dirty="0"/>
              <a:t>6. Детям, безусловно, необходимо знать значение дорожных знаков, но прежде всего это должны быть знаки, которые работают на обеспечение безопасности пешеходов: «Пешеходный переход» (подземный и надземный), «Движение пешеходов запрещено», «Пешеходная дорожка», «Дети», «Движение на велосипедах запрещено», «Пересечение с велосипедной дорожкой», «Велосипедная дорожка», «Жилая зона», «Пешеходная зона», «Место остановки (автобуса, троллейбуса, трамвая)».</a:t>
            </a:r>
          </a:p>
          <a:p>
            <a:r>
              <a:rPr lang="ru-RU" sz="1150" dirty="0"/>
              <a:t>8. Дорожный знак «Дети» - для водителей. Он вовсе не предусматривает переход через дорогу именно в месте его установки, а лишь информирует водителя о том, что на дороге могут неожиданно появиться дети, так как впереди школа, детский сад или другое учреждение. </a:t>
            </a:r>
          </a:p>
          <a:p>
            <a:endParaRPr lang="ru-RU" sz="1150" dirty="0"/>
          </a:p>
        </p:txBody>
      </p:sp>
      <p:pic>
        <p:nvPicPr>
          <p:cNvPr id="5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398" y="151774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6" name="Picture 2" descr="C:\Users\Администратор\Desktop\КОНКУРС ОБЖ\shop_items_catalog_image212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0196" y="160338"/>
            <a:ext cx="2238224" cy="19982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 descr="https://signal-doroga.ru/upload/shop_1/5/8/5/item_585/shop_items_catalog_image58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603" y="2079062"/>
            <a:ext cx="2375425" cy="2120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7" descr="Знак 5.16 Место остановки автобуса и (или) троллейбус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603" y="4422007"/>
            <a:ext cx="2546397" cy="2273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10" descr="https://signal-doroga.ru/upload/shop_1/1/0/2/item_10237/item_10237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7099" y="4590131"/>
            <a:ext cx="2453303" cy="21688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3" descr="https://signal-doroga.ru/upload/shop_1/1/6/2/item_1621/shop_items_catalog_image1621.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185" y="4653184"/>
            <a:ext cx="2287521" cy="2042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603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9216" y="609600"/>
            <a:ext cx="7244785" cy="1320800"/>
          </a:xfrm>
        </p:spPr>
        <p:txBody>
          <a:bodyPr/>
          <a:lstStyle/>
          <a:p>
            <a:r>
              <a:rPr lang="ru-RU" dirty="0"/>
              <a:t>Регулирование дорожного движения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3200" dirty="0"/>
              <a:t>Регулировка дорожного движения осуществляется с помощью:</a:t>
            </a:r>
          </a:p>
          <a:p>
            <a:r>
              <a:rPr lang="ru-RU" sz="3200" dirty="0"/>
              <a:t>дорожной разметки, </a:t>
            </a:r>
          </a:p>
          <a:p>
            <a:r>
              <a:rPr lang="ru-RU" sz="3200" dirty="0"/>
              <a:t> дорожных знаков, </a:t>
            </a:r>
          </a:p>
          <a:p>
            <a:r>
              <a:rPr lang="ru-RU" sz="3200" dirty="0"/>
              <a:t>светофоров,</a:t>
            </a:r>
          </a:p>
          <a:p>
            <a:r>
              <a:rPr lang="ru-RU" sz="3200" dirty="0"/>
              <a:t> а также регулировщиками.</a:t>
            </a:r>
          </a:p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959" y="1402915"/>
            <a:ext cx="7214991" cy="4509369"/>
          </a:xfrm>
        </p:spPr>
      </p:pic>
      <p:pic>
        <p:nvPicPr>
          <p:cNvPr id="5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8" y="151774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39940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3436" y="609600"/>
            <a:ext cx="4985359" cy="868471"/>
          </a:xfrm>
        </p:spPr>
        <p:txBody>
          <a:bodyPr/>
          <a:lstStyle/>
          <a:p>
            <a:r>
              <a:rPr lang="ru-RU" dirty="0"/>
              <a:t>Дорожная разметка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27342" y="1659547"/>
            <a:ext cx="5411244" cy="4904091"/>
          </a:xfrm>
        </p:spPr>
        <p:txBody>
          <a:bodyPr>
            <a:normAutofit fontScale="92500"/>
          </a:bodyPr>
          <a:lstStyle/>
          <a:p>
            <a:pPr marL="0" indent="0">
              <a:spcBef>
                <a:spcPct val="0"/>
              </a:spcBef>
              <a:defRPr/>
            </a:pPr>
            <a:r>
              <a:rPr lang="ru-RU" sz="2400" dirty="0"/>
              <a:t>Разметка – это линии и надписи  на проезжей части дороги, ограждениях и элементах искусственных сооружений.</a:t>
            </a:r>
          </a:p>
          <a:p>
            <a:pPr marL="0" indent="0">
              <a:spcBef>
                <a:spcPct val="0"/>
              </a:spcBef>
              <a:defRPr/>
            </a:pPr>
            <a:r>
              <a:rPr lang="ru-RU" sz="2400" dirty="0"/>
              <a:t>Разметка делится на горизонтальную и вертикальную.</a:t>
            </a:r>
          </a:p>
          <a:p>
            <a:pPr marL="0" indent="0">
              <a:spcBef>
                <a:spcPct val="0"/>
              </a:spcBef>
              <a:defRPr/>
            </a:pPr>
            <a:r>
              <a:rPr lang="ru-RU" sz="2400" dirty="0"/>
              <a:t> </a:t>
            </a:r>
            <a:r>
              <a:rPr lang="ru-RU" sz="2400" b="1" dirty="0"/>
              <a:t>Горизонтальная</a:t>
            </a:r>
            <a:r>
              <a:rPr lang="ru-RU" sz="2400" dirty="0"/>
              <a:t> наносится а проезжую часть и устанавливает определенные режимы и порядок движения, а </a:t>
            </a:r>
            <a:r>
              <a:rPr lang="ru-RU" sz="2400" b="1" dirty="0"/>
              <a:t>вертикальная</a:t>
            </a:r>
            <a:r>
              <a:rPr lang="ru-RU" sz="2400" dirty="0"/>
              <a:t> – на элементы оборудования дорог (опоры, пролеты строения мостов, бордюрный камень и др.), показывает их габариты и служит средством зрительного ориентирования.</a:t>
            </a:r>
          </a:p>
          <a:p>
            <a:endParaRPr lang="ru-RU" dirty="0"/>
          </a:p>
        </p:txBody>
      </p:sp>
      <p:pic>
        <p:nvPicPr>
          <p:cNvPr id="5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398" y="151774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4" descr="Картинки по запросу вертикальная дорожная разметк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779" y="425884"/>
            <a:ext cx="4279578" cy="5999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051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2217107" y="274638"/>
            <a:ext cx="7014575" cy="1143000"/>
          </a:xfrm>
        </p:spPr>
        <p:txBody>
          <a:bodyPr/>
          <a:lstStyle/>
          <a:p>
            <a:pPr algn="ctr"/>
            <a:r>
              <a:rPr lang="ru-RU" dirty="0" smtClean="0"/>
              <a:t>Пешеходные переходы </a:t>
            </a:r>
            <a:br>
              <a:rPr lang="ru-RU" dirty="0" smtClean="0"/>
            </a:br>
            <a:r>
              <a:rPr lang="ru-RU" sz="3200" dirty="0" smtClean="0"/>
              <a:t>(регулируемые и нерегулируемые)</a:t>
            </a:r>
          </a:p>
        </p:txBody>
      </p:sp>
      <p:sp>
        <p:nvSpPr>
          <p:cNvPr id="15363" name="Объект 2"/>
          <p:cNvSpPr>
            <a:spLocks noGrp="1"/>
          </p:cNvSpPr>
          <p:nvPr>
            <p:ph sz="half" idx="1"/>
          </p:nvPr>
        </p:nvSpPr>
        <p:spPr>
          <a:xfrm>
            <a:off x="359486" y="1396632"/>
            <a:ext cx="5659967" cy="5373686"/>
          </a:xfrm>
        </p:spPr>
        <p:txBody>
          <a:bodyPr>
            <a:noAutofit/>
          </a:bodyPr>
          <a:lstStyle/>
          <a:p>
            <a:r>
              <a:rPr lang="ru-RU" sz="1600" dirty="0" smtClean="0"/>
              <a:t>Под термином </a:t>
            </a:r>
            <a:r>
              <a:rPr lang="ru-RU" sz="1600" b="1" dirty="0" smtClean="0"/>
              <a:t>«пешеходный переход» </a:t>
            </a:r>
            <a:r>
              <a:rPr lang="ru-RU" sz="1600" dirty="0" smtClean="0"/>
              <a:t>в ПДД понимается участок проезжей части или трамвайных путей, который обозначен соответствующими знаками и разметкой.</a:t>
            </a:r>
          </a:p>
          <a:p>
            <a:r>
              <a:rPr lang="ru-RU" sz="1600" dirty="0" smtClean="0"/>
              <a:t>Существует 2 типа пешеходных переходов:</a:t>
            </a:r>
          </a:p>
          <a:p>
            <a:r>
              <a:rPr lang="ru-RU" sz="1600" b="1" dirty="0" smtClean="0"/>
              <a:t>Регулируемые</a:t>
            </a:r>
            <a:r>
              <a:rPr lang="ru-RU" sz="1600" dirty="0" smtClean="0"/>
              <a:t>. Участок оснащен знаками, зеброй и светофором. Задачей последнего является регулирование движения на пешеходном переходе. Если светофор неисправен или постоянно мигает желтым цветом, данный участок дороги относится ко второму типу.</a:t>
            </a:r>
          </a:p>
          <a:p>
            <a:r>
              <a:rPr lang="ru-RU" sz="1600" b="1" dirty="0" smtClean="0"/>
              <a:t>Нерегулируемые</a:t>
            </a:r>
            <a:r>
              <a:rPr lang="ru-RU" sz="1600" dirty="0" smtClean="0"/>
              <a:t>. О наличии перехода свидетельствует нанесенная на дорожное покрытие зебра.</a:t>
            </a:r>
          </a:p>
          <a:p>
            <a:r>
              <a:rPr lang="ru-RU" sz="1600" dirty="0" smtClean="0"/>
              <a:t>Независимо от наличия светофора и знака «Пешеходный переход», на дорогу наносится разметка, называемая </a:t>
            </a:r>
            <a:r>
              <a:rPr lang="ru-RU" sz="1600" b="1" dirty="0" smtClean="0"/>
              <a:t>зеброй</a:t>
            </a:r>
            <a:r>
              <a:rPr lang="ru-RU" sz="1600" dirty="0" smtClean="0"/>
              <a:t>. Она представлена несколькими равномерно широкими полосами белого или желтого цвета. Они расположены параллельно проезжей части. </a:t>
            </a:r>
          </a:p>
          <a:p>
            <a:endParaRPr lang="ru-RU" sz="1600" dirty="0" smtClean="0"/>
          </a:p>
        </p:txBody>
      </p:sp>
      <p:pic>
        <p:nvPicPr>
          <p:cNvPr id="15364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22434" y="1524849"/>
            <a:ext cx="6144684" cy="4600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8" y="151774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33144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2054268" y="274638"/>
            <a:ext cx="6450905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Пешеходная, велопешеходная </a:t>
            </a:r>
            <a:br>
              <a:rPr lang="ru-RU" dirty="0" smtClean="0"/>
            </a:br>
            <a:r>
              <a:rPr lang="ru-RU" dirty="0" smtClean="0"/>
              <a:t>и велосипедная дорожки</a:t>
            </a:r>
          </a:p>
        </p:txBody>
      </p:sp>
      <p:sp>
        <p:nvSpPr>
          <p:cNvPr id="16387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6471984" cy="4708525"/>
          </a:xfrm>
        </p:spPr>
        <p:txBody>
          <a:bodyPr>
            <a:normAutofit fontScale="92500" lnSpcReduction="20000"/>
          </a:bodyPr>
          <a:lstStyle/>
          <a:p>
            <a:r>
              <a:rPr lang="ru-RU" sz="1600" b="1" dirty="0" smtClean="0"/>
              <a:t>Знак 4.5.1 «Пешеходная дорожка»</a:t>
            </a:r>
          </a:p>
          <a:p>
            <a:r>
              <a:rPr lang="ru-RU" sz="1600" dirty="0" smtClean="0"/>
              <a:t>Знак «Пешеходная дорожка» применяют для обозначения дорожек, предназначенных только для движения пешеходов.</a:t>
            </a:r>
          </a:p>
          <a:p>
            <a:r>
              <a:rPr lang="ru-RU" sz="1600" b="1" dirty="0" smtClean="0"/>
              <a:t>Знаки 4.5.2 «Пешеходная и велосипедная дорожка с совмещенным движением»</a:t>
            </a:r>
          </a:p>
          <a:p>
            <a:r>
              <a:rPr lang="ru-RU" sz="1600" dirty="0" smtClean="0"/>
              <a:t>Знак 4.5.2 «Пешеходная и велосипедная дорожка с совмещенным движением» применяют для обозначения дорожек, которые предназначены для совместного движения пешеходов и велосипедов в случаях, когда пешеходы и велосипеды не разделяются на самостоятельные потоки.</a:t>
            </a:r>
          </a:p>
          <a:p>
            <a:r>
              <a:rPr lang="ru-RU" sz="1600" b="1" dirty="0" smtClean="0"/>
              <a:t>Знаки 4.4.1 «Велосипедная дорожка» и 4.4.2 «Конец велосипедной дорожки»</a:t>
            </a:r>
          </a:p>
          <a:p>
            <a:r>
              <a:rPr lang="ru-RU" sz="1600" dirty="0" smtClean="0"/>
              <a:t>Знак «Велосипедная дорожка» применяют для обозначения дорожки, по которой разрешено движение только велосипедов (а в определенных условиях — и пешеходов).</a:t>
            </a:r>
          </a:p>
          <a:p>
            <a:r>
              <a:rPr lang="ru-RU" sz="1600" dirty="0" smtClean="0"/>
              <a:t>Чаще всего это полоса, конструктивно отделенная от проезжей части или тротуара.</a:t>
            </a:r>
          </a:p>
          <a:p>
            <a:r>
              <a:rPr lang="ru-RU" sz="1600" dirty="0" smtClean="0"/>
              <a:t>Если отсутствует тротуар или пешеходная (велопешеходная) дорожка, то по велосипедной дорожке еще разрешается движение пешеходов.</a:t>
            </a:r>
          </a:p>
          <a:p>
            <a:endParaRPr lang="ru-RU" dirty="0" smtClean="0"/>
          </a:p>
        </p:txBody>
      </p:sp>
      <p:pic>
        <p:nvPicPr>
          <p:cNvPr id="16388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93397" y="4584526"/>
            <a:ext cx="2965449" cy="1861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9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656" y="847594"/>
            <a:ext cx="1794933" cy="1581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255" y="2595868"/>
            <a:ext cx="2861733" cy="1750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28529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2379945" y="274639"/>
            <a:ext cx="4960308" cy="993775"/>
          </a:xfrm>
        </p:spPr>
        <p:txBody>
          <a:bodyPr/>
          <a:lstStyle/>
          <a:p>
            <a:pPr algn="ctr"/>
            <a:r>
              <a:rPr lang="ru-RU" dirty="0" smtClean="0"/>
              <a:t>Дорожные знаки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sz="half" idx="1"/>
          </p:nvPr>
        </p:nvSpPr>
        <p:spPr>
          <a:xfrm>
            <a:off x="707373" y="1557402"/>
            <a:ext cx="3551767" cy="4968875"/>
          </a:xfrm>
        </p:spPr>
        <p:txBody>
          <a:bodyPr/>
          <a:lstStyle/>
          <a:p>
            <a:r>
              <a:rPr lang="ru-RU" sz="1600" dirty="0" smtClean="0"/>
              <a:t>В настоящее время в приложении 1 к </a:t>
            </a:r>
            <a:r>
              <a:rPr lang="ru-RU" sz="1600" dirty="0" smtClean="0">
                <a:solidFill>
                  <a:srgbClr val="003300"/>
                </a:solidFill>
              </a:rPr>
              <a:t>ПДД </a:t>
            </a:r>
            <a:r>
              <a:rPr lang="ru-RU" sz="1600" dirty="0" smtClean="0"/>
              <a:t>есть 8 разделов, в каждом из которых рассматривается отдельный тип дорожных знаков:</a:t>
            </a:r>
          </a:p>
          <a:p>
            <a:r>
              <a:rPr lang="ru-RU" sz="1600" dirty="0" smtClean="0"/>
              <a:t>1) предупреждающие знаки;</a:t>
            </a:r>
          </a:p>
          <a:p>
            <a:r>
              <a:rPr lang="ru-RU" sz="1600" dirty="0" smtClean="0"/>
              <a:t>2) знаки приоритета;</a:t>
            </a:r>
          </a:p>
          <a:p>
            <a:r>
              <a:rPr lang="ru-RU" sz="1600" dirty="0" smtClean="0"/>
              <a:t>3) запрещающие знаки;</a:t>
            </a:r>
          </a:p>
          <a:p>
            <a:r>
              <a:rPr lang="ru-RU" sz="1600" dirty="0" smtClean="0"/>
              <a:t>4) предписывающие знаки;</a:t>
            </a:r>
          </a:p>
          <a:p>
            <a:r>
              <a:rPr lang="ru-RU" sz="1600" dirty="0" smtClean="0"/>
              <a:t>5) знаки особых предписаний;</a:t>
            </a:r>
          </a:p>
          <a:p>
            <a:r>
              <a:rPr lang="ru-RU" sz="1600" dirty="0" smtClean="0"/>
              <a:t>6) информационные знаки;</a:t>
            </a:r>
          </a:p>
          <a:p>
            <a:r>
              <a:rPr lang="ru-RU" sz="1600" dirty="0" smtClean="0"/>
              <a:t>7) знаки сервиса;</a:t>
            </a:r>
          </a:p>
          <a:p>
            <a:r>
              <a:rPr lang="ru-RU" sz="1600" dirty="0" smtClean="0"/>
              <a:t>8) знаки дополнительной информации (таблички).</a:t>
            </a:r>
          </a:p>
          <a:p>
            <a:endParaRPr lang="ru-RU" dirty="0" smtClean="0"/>
          </a:p>
        </p:txBody>
      </p:sp>
      <p:pic>
        <p:nvPicPr>
          <p:cNvPr id="5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620" y="919262"/>
            <a:ext cx="3944584" cy="5456486"/>
          </a:xfrm>
        </p:spPr>
      </p:pic>
    </p:spTree>
    <p:extLst>
      <p:ext uri="{BB962C8B-B14F-4D97-AF65-F5344CB8AC3E}">
        <p14:creationId xmlns:p14="http://schemas.microsoft.com/office/powerpoint/2010/main" val="232410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2329840" y="283924"/>
            <a:ext cx="6768797" cy="918575"/>
          </a:xfrm>
        </p:spPr>
        <p:txBody>
          <a:bodyPr/>
          <a:lstStyle/>
          <a:p>
            <a:pPr algn="ctr"/>
            <a:r>
              <a:rPr lang="ru-RU" dirty="0" smtClean="0"/>
              <a:t>Предупреждающие знаки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sz="half" idx="1"/>
          </p:nvPr>
        </p:nvSpPr>
        <p:spPr>
          <a:xfrm>
            <a:off x="964503" y="1516802"/>
            <a:ext cx="5157447" cy="5068887"/>
          </a:xfrm>
        </p:spPr>
        <p:txBody>
          <a:bodyPr/>
          <a:lstStyle/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ru-RU" sz="2300" dirty="0" smtClean="0"/>
              <a:t>Как правило имеют треугольную форму с вершиной, обращенной вверх, с белым фоном и красным окаймлением.</a:t>
            </a: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ru-RU" sz="2300" dirty="0" smtClean="0"/>
              <a:t>Предупреждают водителя о предстоящей опасности и ее характере.</a:t>
            </a: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ru-RU" sz="2300" dirty="0" smtClean="0"/>
              <a:t>Устанавливаются на удалении от опасного участка в населенном пункте за 50-100 м, вне населенного пункта за 150-300 м.</a:t>
            </a:r>
          </a:p>
          <a:p>
            <a:endParaRPr lang="ru-RU" dirty="0" smtClean="0"/>
          </a:p>
        </p:txBody>
      </p:sp>
      <p:pic>
        <p:nvPicPr>
          <p:cNvPr id="18436" name="Picture 5" descr="C:\Users\наташа\Desktop\Безымянный2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46473" y="847594"/>
            <a:ext cx="5065184" cy="5828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16098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866379" y="374389"/>
            <a:ext cx="5436295" cy="940844"/>
          </a:xfrm>
        </p:spPr>
        <p:txBody>
          <a:bodyPr/>
          <a:lstStyle/>
          <a:p>
            <a:pPr algn="ctr"/>
            <a:r>
              <a:rPr lang="ru-RU" dirty="0" smtClean="0"/>
              <a:t>Знаки приоритета</a:t>
            </a:r>
          </a:p>
        </p:txBody>
      </p:sp>
      <p:sp>
        <p:nvSpPr>
          <p:cNvPr id="19459" name="Объект 2"/>
          <p:cNvSpPr>
            <a:spLocks noGrp="1"/>
          </p:cNvSpPr>
          <p:nvPr>
            <p:ph sz="half" idx="1"/>
          </p:nvPr>
        </p:nvSpPr>
        <p:spPr>
          <a:xfrm>
            <a:off x="1290181" y="1341438"/>
            <a:ext cx="9256734" cy="1179512"/>
          </a:xfrm>
        </p:spPr>
        <p:txBody>
          <a:bodyPr/>
          <a:lstStyle/>
          <a:p>
            <a:r>
              <a:rPr lang="ru-RU" dirty="0" smtClean="0"/>
              <a:t>Определяют очередность проезда на перекрестках и узких участках дороги.</a:t>
            </a:r>
          </a:p>
        </p:txBody>
      </p:sp>
      <p:pic>
        <p:nvPicPr>
          <p:cNvPr id="19460" name="Picture 5" descr="C:\Users\наташа\Desktop\Безымянный1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37545" y="1853852"/>
            <a:ext cx="9442449" cy="4129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99366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2"/>
          <p:cNvSpPr>
            <a:spLocks noGrp="1"/>
          </p:cNvSpPr>
          <p:nvPr>
            <p:ph type="title"/>
          </p:nvPr>
        </p:nvSpPr>
        <p:spPr>
          <a:xfrm>
            <a:off x="1866378" y="609600"/>
            <a:ext cx="6876789" cy="1043836"/>
          </a:xfrm>
        </p:spPr>
        <p:txBody>
          <a:bodyPr/>
          <a:lstStyle/>
          <a:p>
            <a:r>
              <a:rPr lang="ru-RU" dirty="0" smtClean="0"/>
              <a:t>Запрещающие знаки</a:t>
            </a:r>
          </a:p>
        </p:txBody>
      </p:sp>
      <p:pic>
        <p:nvPicPr>
          <p:cNvPr id="20483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80895" y="847594"/>
            <a:ext cx="4997451" cy="5755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1065498" y="1581563"/>
            <a:ext cx="5184990" cy="4857750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sz="2400" dirty="0"/>
              <a:t>Как правило имеют круглую форму, белый или голубой фон и красную кайму.</a:t>
            </a:r>
          </a:p>
          <a:p>
            <a:pPr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sz="2400" dirty="0"/>
              <a:t>Предназначены для введения или отмены определенных ограничений в движении транспорта.</a:t>
            </a:r>
          </a:p>
          <a:p>
            <a:pPr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sz="2400" dirty="0"/>
              <a:t>Зона действия начинается непосредственно от того места, где они установлены, и распространяется до ближайшего </a:t>
            </a:r>
            <a:r>
              <a:rPr lang="ru-RU" sz="2400" dirty="0" smtClean="0"/>
              <a:t>перекрестка  </a:t>
            </a:r>
            <a:r>
              <a:rPr lang="ru-RU" sz="2400" dirty="0"/>
              <a:t>или определяется специальными табличками.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5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1318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453019" y="104383"/>
            <a:ext cx="7690982" cy="643003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Предписывающие знаки</a:t>
            </a:r>
            <a:endParaRPr lang="es-ES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039660" y="4916837"/>
            <a:ext cx="9351638" cy="1596697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/>
              <a:t>Как правило имеют круглую форму с голубым фоном и белыми символами.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/>
              <a:t>Предписывающие знаки позволяют выполнять лишь строго определенные действия строго определенным участникам дорожного движения.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/>
              <a:t>Устанавливаются непосредственно перед участками дорого, на которых вводят соответствующие режимы движения.</a:t>
            </a:r>
          </a:p>
        </p:txBody>
      </p:sp>
      <p:pic>
        <p:nvPicPr>
          <p:cNvPr id="21508" name="Picture 2" descr="C:\Users\наташа\Desktop\Безымянный2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62792" y="847594"/>
            <a:ext cx="8307916" cy="4050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64019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4477" y="597074"/>
            <a:ext cx="7182154" cy="780789"/>
          </a:xfrm>
        </p:spPr>
        <p:txBody>
          <a:bodyPr/>
          <a:lstStyle/>
          <a:p>
            <a:pPr algn="ctr"/>
            <a:r>
              <a:rPr lang="ru-RU" dirty="0"/>
              <a:t>Пояснительная записка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3271" y="1346397"/>
            <a:ext cx="8759870" cy="5192190"/>
          </a:xfrm>
        </p:spPr>
        <p:txBody>
          <a:bodyPr>
            <a:normAutofit/>
          </a:bodyPr>
          <a:lstStyle/>
          <a:p>
            <a:r>
              <a:rPr lang="ru-RU" sz="2200" dirty="0"/>
              <a:t>По данным  регионального отдела УГИБДД по Ставропольскому краю с начала 2023 года на Ставрополье произошло 138 аварий, в которых 149 детей получили травмы и семь погибли.</a:t>
            </a:r>
          </a:p>
          <a:p>
            <a:r>
              <a:rPr lang="ru-RU" sz="2200" dirty="0"/>
              <a:t>Для профилактики таких происшествий с 18 сентября по 22 сентября 2023 года на территории города Пятигорска  Госавтоинспекцией  совместно с управлением образования в целях профилактики дорожно-транспортных происшествий с участием несовершеннолетних  проводилась «Всероссийская неделя безопасности дорожного движения».</a:t>
            </a:r>
          </a:p>
          <a:p>
            <a:r>
              <a:rPr lang="ru-RU" sz="2200" dirty="0"/>
              <a:t>В рамках мероприятий недели в МБОУ гимназии №11 </a:t>
            </a:r>
            <a:r>
              <a:rPr lang="ru-RU" sz="2200" dirty="0" smtClean="0"/>
              <a:t>г</a:t>
            </a:r>
            <a:r>
              <a:rPr lang="ru-RU" sz="2200" dirty="0"/>
              <a:t>. Пятигорска было проведено занятие для учащихся 6-х классов по теме «Безопасность  на транспорте» </a:t>
            </a:r>
            <a:r>
              <a:rPr lang="ru-RU" sz="2200" dirty="0" smtClean="0"/>
              <a:t>учебной </a:t>
            </a:r>
            <a:r>
              <a:rPr lang="ru-RU" sz="2200" dirty="0"/>
              <a:t>дисциплины «Основы безопасности жизнедеятельности</a:t>
            </a:r>
            <a:r>
              <a:rPr lang="ru-RU" sz="2200" dirty="0" smtClean="0"/>
              <a:t>».</a:t>
            </a:r>
            <a:endParaRPr lang="ru-RU" sz="2200" dirty="0"/>
          </a:p>
        </p:txBody>
      </p:sp>
      <p:pic>
        <p:nvPicPr>
          <p:cNvPr id="4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16541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1828800" y="374389"/>
            <a:ext cx="7432676" cy="715375"/>
          </a:xfrm>
        </p:spPr>
        <p:txBody>
          <a:bodyPr/>
          <a:lstStyle/>
          <a:p>
            <a:pPr algn="ctr"/>
            <a:r>
              <a:rPr lang="ru-RU" dirty="0" smtClean="0"/>
              <a:t>Знаки особых предписаний</a:t>
            </a:r>
          </a:p>
        </p:txBody>
      </p:sp>
      <p:pic>
        <p:nvPicPr>
          <p:cNvPr id="22531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9573" y="1055470"/>
            <a:ext cx="10727267" cy="4525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532" name="Прямоугольник 5"/>
          <p:cNvSpPr>
            <a:spLocks noChangeArrowheads="1"/>
          </p:cNvSpPr>
          <p:nvPr/>
        </p:nvSpPr>
        <p:spPr bwMode="auto">
          <a:xfrm>
            <a:off x="1265623" y="5839818"/>
            <a:ext cx="94107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dirty="0"/>
              <a:t>Имеют форму прямоугольника или квадрата и, как правило, голубой фон.</a:t>
            </a:r>
          </a:p>
          <a:p>
            <a:pPr marL="285750" indent="-285750">
              <a:buClr>
                <a:schemeClr val="accent2"/>
              </a:buClr>
              <a:buFont typeface="Wingdings" pitchFamily="2" charset="2"/>
              <a:buChar char="Ø"/>
            </a:pPr>
            <a:r>
              <a:rPr lang="ru-RU" dirty="0"/>
              <a:t>Они вводят или отменяют определенные режимы движения на дороге.</a:t>
            </a:r>
          </a:p>
        </p:txBody>
      </p:sp>
      <p:pic>
        <p:nvPicPr>
          <p:cNvPr id="5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52056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1951" y="274637"/>
            <a:ext cx="6789107" cy="100301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dirty="0" smtClean="0"/>
              <a:t>Информационные знаки </a:t>
            </a:r>
            <a:br>
              <a:rPr lang="ru-RU" dirty="0" smtClean="0"/>
            </a:br>
            <a:r>
              <a:rPr lang="ru-RU" dirty="0" smtClean="0"/>
              <a:t>и знаки сервиса</a:t>
            </a:r>
            <a:endParaRPr lang="es-ES" dirty="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4434" y="1600200"/>
            <a:ext cx="11523133" cy="867427"/>
          </a:xfrm>
        </p:spPr>
        <p:txBody>
          <a:bodyPr/>
          <a:lstStyle/>
          <a:p>
            <a:pPr eaLnBrk="1" hangingPunct="1"/>
            <a:r>
              <a:rPr lang="ru-RU" sz="1600" dirty="0" smtClean="0"/>
              <a:t>Информационные знаки и знаки сервиса созданы в основном для удобства водителя. Они помогают сориентироваться в незнакомом месте — не пропустить нужную развязку, найти гостиницу, кафе, заправку или припарковаться в удобном месте.</a:t>
            </a:r>
            <a:endParaRPr lang="es-ES" sz="1600" dirty="0" smtClean="0"/>
          </a:p>
        </p:txBody>
      </p:sp>
      <p:pic>
        <p:nvPicPr>
          <p:cNvPr id="2355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193" y="2457195"/>
            <a:ext cx="9023349" cy="3806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64099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267211" y="274638"/>
            <a:ext cx="7265096" cy="10668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dirty="0" smtClean="0"/>
              <a:t>Знаки дополнительной информации </a:t>
            </a:r>
            <a:br>
              <a:rPr lang="ru-RU" dirty="0" smtClean="0"/>
            </a:br>
            <a:r>
              <a:rPr lang="ru-RU" dirty="0" smtClean="0"/>
              <a:t>(таблички)</a:t>
            </a:r>
            <a:endParaRPr lang="es-ES" dirty="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7030" y="1320539"/>
            <a:ext cx="10521863" cy="946672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Знаки дополнительной информации представляют собой небольшие чёрно-белые таблички, которые вешают под другим знаком для внесения конкретики в его действие. Например, таблички уточняют ограничения по времени, области действия основного знака и т.д.</a:t>
            </a:r>
            <a:endParaRPr lang="es-ES" dirty="0" smtClean="0"/>
          </a:p>
        </p:txBody>
      </p:sp>
      <p:pic>
        <p:nvPicPr>
          <p:cNvPr id="2458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003" y="2492373"/>
            <a:ext cx="8657167" cy="3920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06576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695190" y="274638"/>
            <a:ext cx="8914355" cy="10668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4000" dirty="0" smtClean="0"/>
              <a:t>Транспортные и пешеходные светофоры. Сигналы светофоров.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47594" y="1519760"/>
            <a:ext cx="4496845" cy="499745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1800" dirty="0" smtClean="0"/>
              <a:t>Светофоры могут быть двух видов – транспортные и пешеходные.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1800" b="1" dirty="0" smtClean="0"/>
              <a:t>Пешеходные</a:t>
            </a:r>
            <a:r>
              <a:rPr lang="ru-RU" sz="1800" dirty="0" smtClean="0"/>
              <a:t> имеют двухцветную сигнализацию.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1800" dirty="0" smtClean="0"/>
              <a:t>Предупреждением об окончании разрешенного времени перехода служит мигание зеленого сигнала в течение 3 с.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ru-RU" dirty="0"/>
              <a:t>ЗЕЛЕНЫЙ СИГНАЛ разрешает движение;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ru-RU" dirty="0"/>
              <a:t>ЗЕЛЕНЫЙ МИГАЮЩИЙ СИГНАЛ разрешает движение и информирует, что время его действия истекает и вскоре будет включен запрещающий сигнал;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ru-RU" dirty="0"/>
              <a:t>ЖЕЛТЫЙ СИГНАЛ запрещает движение и предупреждает о предстоящей смене сигналов;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ru-RU" dirty="0"/>
              <a:t>ЖЕЛТЫЙ МИГАЮЩИЙ СИГНАЛ  разрешает движение и информирует о наличии нерегулируемого перекрестка или пешеходного перехода, предупреждает об опасности;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ru-RU" dirty="0"/>
              <a:t>КРАСНЫЙ СИГНАЛ, в том числе мигающий запрещает движение.</a:t>
            </a:r>
            <a:endParaRPr lang="ru-RU" sz="1800" dirty="0" smtClean="0"/>
          </a:p>
        </p:txBody>
      </p:sp>
      <p:pic>
        <p:nvPicPr>
          <p:cNvPr id="25604" name="Picture 2" descr="Картинки по запросу пешеходный светофор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625" y="1807923"/>
            <a:ext cx="6443300" cy="3582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99984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2204581" y="88705"/>
            <a:ext cx="7014575" cy="658681"/>
          </a:xfrm>
        </p:spPr>
        <p:txBody>
          <a:bodyPr/>
          <a:lstStyle/>
          <a:p>
            <a:pPr algn="ctr"/>
            <a:r>
              <a:rPr lang="ru-RU" dirty="0" smtClean="0"/>
              <a:t>Сигналы регулировщика</a:t>
            </a:r>
          </a:p>
        </p:txBody>
      </p:sp>
      <p:sp>
        <p:nvSpPr>
          <p:cNvPr id="26627" name="Объект 2"/>
          <p:cNvSpPr>
            <a:spLocks noGrp="1"/>
          </p:cNvSpPr>
          <p:nvPr>
            <p:ph sz="half" idx="1"/>
          </p:nvPr>
        </p:nvSpPr>
        <p:spPr>
          <a:xfrm>
            <a:off x="1528175" y="709808"/>
            <a:ext cx="10129382" cy="2835058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ru-RU" sz="1250" dirty="0" smtClean="0"/>
              <a:t>Сигналы регулировщика имеют следующие значения: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ru-RU" sz="1250" b="1" dirty="0" smtClean="0"/>
              <a:t>Руки вытянуты в стороны или опущены:</a:t>
            </a:r>
            <a:endParaRPr lang="ru-RU" sz="1250" dirty="0" smtClean="0"/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ru-RU" sz="1250" dirty="0" smtClean="0"/>
              <a:t>со стороны левого и правого бока разрешено движение трамваю прямо, безрельсовым транспортным средствам прямо и направо, пешеходам разрешено переходить проезжую часть;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ru-RU" sz="1250" dirty="0" smtClean="0"/>
              <a:t>со стороны груди и спины движение всех транспортных средств и пешеходов запрещено.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ru-RU" sz="1250" b="1" dirty="0" smtClean="0"/>
              <a:t>Правая рука вытянута вперед:</a:t>
            </a:r>
            <a:endParaRPr lang="ru-RU" sz="1250" dirty="0" smtClean="0"/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ru-RU" sz="1250" dirty="0" smtClean="0"/>
              <a:t>со стороны левого бока разрешено движение трамваю налево, безрельсовым транспортным средствам во всех направлениях;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ru-RU" sz="1250" dirty="0" smtClean="0"/>
              <a:t>со стороны груди всем транспортным средствам разрешено движение только направо;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ru-RU" sz="1250" dirty="0" smtClean="0"/>
              <a:t>со стороны правого бока и спины движение всех транспортных средств запрещено;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ru-RU" sz="1250" dirty="0" smtClean="0"/>
              <a:t>пешеходам разрешено переходить проезжую часть за спиной регулировщика.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ru-RU" sz="1250" b="1" dirty="0" smtClean="0"/>
              <a:t>Рука поднята вверх:</a:t>
            </a:r>
            <a:endParaRPr lang="ru-RU" sz="1250" dirty="0" smtClean="0"/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ru-RU" sz="1250" dirty="0" smtClean="0"/>
              <a:t>движение всех транспортных средств и пешеходов запрещено во всех направлениях, кроме случаев, предусмотренных пунктом 6.14 Правил.</a:t>
            </a:r>
          </a:p>
          <a:p>
            <a:endParaRPr lang="ru-RU" dirty="0" smtClean="0"/>
          </a:p>
        </p:txBody>
      </p:sp>
      <p:pic>
        <p:nvPicPr>
          <p:cNvPr id="26628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5189" y="3432132"/>
            <a:ext cx="8599785" cy="3313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75231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966586" y="374389"/>
            <a:ext cx="7307416" cy="1320800"/>
          </a:xfrm>
        </p:spPr>
        <p:txBody>
          <a:bodyPr/>
          <a:lstStyle/>
          <a:p>
            <a:pPr algn="ctr"/>
            <a:r>
              <a:rPr lang="ru-RU" dirty="0" smtClean="0"/>
              <a:t>Движение пешеходов в городе </a:t>
            </a:r>
            <a:br>
              <a:rPr lang="ru-RU" dirty="0" smtClean="0"/>
            </a:br>
            <a:r>
              <a:rPr lang="ru-RU" dirty="0" smtClean="0"/>
              <a:t>и по загородным дорогам</a:t>
            </a:r>
          </a:p>
        </p:txBody>
      </p:sp>
      <p:sp>
        <p:nvSpPr>
          <p:cNvPr id="27651" name="Объект 2"/>
          <p:cNvSpPr>
            <a:spLocks noGrp="1"/>
          </p:cNvSpPr>
          <p:nvPr>
            <p:ph sz="half" idx="1"/>
          </p:nvPr>
        </p:nvSpPr>
        <p:spPr>
          <a:xfrm>
            <a:off x="444326" y="1578670"/>
            <a:ext cx="5384800" cy="5085177"/>
          </a:xfrm>
        </p:spPr>
        <p:txBody>
          <a:bodyPr>
            <a:noAutofit/>
          </a:bodyPr>
          <a:lstStyle/>
          <a:p>
            <a:r>
              <a:rPr lang="ru-RU" sz="1400" b="1" dirty="0" smtClean="0"/>
              <a:t>Основные правила безопасного поведения на дороге</a:t>
            </a:r>
            <a:endParaRPr lang="ru-RU" sz="1400" dirty="0" smtClean="0"/>
          </a:p>
          <a:p>
            <a:r>
              <a:rPr lang="ru-RU" sz="1400" dirty="0" smtClean="0"/>
              <a:t>Никогда не выбегайте на дорогу перед приближающимся автомобилем. Это опасно, потому что водитель не может оста­новить машину сразу.</a:t>
            </a:r>
          </a:p>
          <a:p>
            <a:r>
              <a:rPr lang="ru-RU" sz="1400" dirty="0" smtClean="0"/>
              <a:t>Дорогу необходимо переходить в специально установленных местах по пешеходному переходу. На проезжую часть выходите только после того, как убедитесь в отсутствии приближающегося транспорта и слева и справа.</a:t>
            </a:r>
          </a:p>
          <a:p>
            <a:r>
              <a:rPr lang="ru-RU" sz="1400" dirty="0" smtClean="0"/>
              <a:t>Выйдя из автобуса не выбегайте на дорогу. Подождите, пока автобус отъедет, и только потом, убедившись в отсутствии машин, переходите дорогу.</a:t>
            </a:r>
          </a:p>
          <a:p>
            <a:r>
              <a:rPr lang="ru-RU" sz="1400" dirty="0" smtClean="0"/>
              <a:t>Опасно выезжать на проезжую часть на скейтах и роликовых коньках.</a:t>
            </a:r>
          </a:p>
          <a:p>
            <a:r>
              <a:rPr lang="ru-RU" sz="1400" dirty="0" smtClean="0"/>
              <a:t>Не выбегайте на дорогу вне зоны пешеходного перехода, в этом месте водитель не ожидает пешеходов и не сможет мгновенно остановить автомобиль.</a:t>
            </a:r>
          </a:p>
          <a:p>
            <a:r>
              <a:rPr lang="ru-RU" sz="1400" dirty="0" smtClean="0"/>
              <a:t>Опасно играть в мяч и другие игры рядом с проезжей частью, лучше это делать во дворе или на детской площадке.</a:t>
            </a:r>
          </a:p>
          <a:p>
            <a:endParaRPr lang="ru-RU" sz="1400" dirty="0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90858" y="1582454"/>
            <a:ext cx="4800600" cy="4967287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defRPr/>
            </a:pPr>
            <a:r>
              <a:rPr lang="ru-RU" sz="1200" dirty="0" smtClean="0"/>
              <a:t> </a:t>
            </a:r>
            <a:r>
              <a:rPr lang="ru-RU" sz="1400" b="1" dirty="0" smtClean="0"/>
              <a:t>Основные правила безопасного поведения на загородных дорогах</a:t>
            </a:r>
          </a:p>
          <a:p>
            <a:pPr marL="0" indent="0">
              <a:spcBef>
                <a:spcPts val="0"/>
              </a:spcBef>
              <a:defRPr/>
            </a:pPr>
            <a:r>
              <a:rPr lang="ru-RU" sz="1400" dirty="0" smtClean="0"/>
              <a:t>Загородные </a:t>
            </a:r>
            <a:r>
              <a:rPr lang="ru-RU" sz="1400" dirty="0"/>
              <a:t>дороги – одно из самых опасных мест для пешехода. </a:t>
            </a:r>
          </a:p>
          <a:p>
            <a:pPr marL="0" indent="0">
              <a:spcBef>
                <a:spcPts val="0"/>
              </a:spcBef>
              <a:defRPr/>
            </a:pPr>
            <a:r>
              <a:rPr lang="ru-RU" sz="1400" dirty="0"/>
              <a:t>Где можно идти пешеходам? </a:t>
            </a:r>
          </a:p>
          <a:p>
            <a:pPr marL="0" indent="0">
              <a:spcBef>
                <a:spcPts val="0"/>
              </a:spcBef>
              <a:defRPr/>
            </a:pPr>
            <a:r>
              <a:rPr lang="ru-RU" sz="1400" dirty="0"/>
              <a:t>Если нет тротуаров и пешеходных/велопешеходных дорожек, то Правила дорожного движения разрешают двигаться по обочине или по краю проезжей части навстречу движению транспорта. </a:t>
            </a:r>
          </a:p>
          <a:p>
            <a:pPr marL="0" indent="0">
              <a:spcBef>
                <a:spcPts val="0"/>
              </a:spcBef>
              <a:defRPr/>
            </a:pPr>
            <a:r>
              <a:rPr lang="ru-RU" sz="1400" dirty="0"/>
              <a:t>Но за городом безопаснее идти не по обочине, а по тропинке вдоль дороги, расположенной на некотором отдалении от края проезжей части. На велосипеде тоже безопаснее ехать по такой тропинке, а не по краю проезжей части. </a:t>
            </a:r>
          </a:p>
          <a:p>
            <a:pPr marL="0" indent="0">
              <a:spcBef>
                <a:spcPts val="0"/>
              </a:spcBef>
              <a:defRPr/>
            </a:pPr>
            <a:r>
              <a:rPr lang="ru-RU" sz="1400" dirty="0"/>
              <a:t>Как переходить загородную дорогу? </a:t>
            </a:r>
          </a:p>
          <a:p>
            <a:pPr marL="0" indent="0">
              <a:spcBef>
                <a:spcPts val="0"/>
              </a:spcBef>
              <a:defRPr/>
            </a:pPr>
            <a:r>
              <a:rPr lang="ru-RU" sz="1400" dirty="0"/>
              <a:t>Собираясь переходить проезжую часть по нерегулируемому переходу, обязательно нужно остановиться и внимательно осмотреться: нет ли приближающегося транспорта, а если есть — то убедиться, что автомобили во всех рядах остановились и уступают дорогу пешеходам. Будьте заметными!!! </a:t>
            </a:r>
          </a:p>
          <a:p>
            <a:pPr marL="0" indent="0">
              <a:spcBef>
                <a:spcPts val="0"/>
              </a:spcBef>
              <a:defRPr/>
            </a:pPr>
            <a:r>
              <a:rPr lang="ru-RU" sz="1400" dirty="0"/>
              <a:t>На загородных дорогах пешеходу, как нигде, необходимы </a:t>
            </a:r>
            <a:r>
              <a:rPr lang="ru-RU" sz="1400" dirty="0" smtClean="0"/>
              <a:t>световозвращатели </a:t>
            </a:r>
            <a:r>
              <a:rPr lang="ru-RU" sz="1400" dirty="0"/>
              <a:t>в темное  время суток.  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5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74168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2091846" y="609600"/>
            <a:ext cx="7182155" cy="1320800"/>
          </a:xfrm>
        </p:spPr>
        <p:txBody>
          <a:bodyPr/>
          <a:lstStyle/>
          <a:p>
            <a:r>
              <a:rPr lang="ru-RU" dirty="0" smtClean="0"/>
              <a:t>Вопросы для закрепления </a:t>
            </a:r>
          </a:p>
        </p:txBody>
      </p:sp>
      <p:sp>
        <p:nvSpPr>
          <p:cNvPr id="28675" name="Объект 2"/>
          <p:cNvSpPr>
            <a:spLocks noGrp="1"/>
          </p:cNvSpPr>
          <p:nvPr>
            <p:ph sz="half" idx="1"/>
          </p:nvPr>
        </p:nvSpPr>
        <p:spPr>
          <a:xfrm>
            <a:off x="1164921" y="1341439"/>
            <a:ext cx="8830849" cy="5400675"/>
          </a:xfrm>
        </p:spPr>
        <p:txBody>
          <a:bodyPr/>
          <a:lstStyle/>
          <a:p>
            <a:r>
              <a:rPr lang="ru-RU" sz="3200" dirty="0" smtClean="0"/>
              <a:t>1. Что вызвало необходимость введения ПДД? </a:t>
            </a:r>
          </a:p>
          <a:p>
            <a:r>
              <a:rPr lang="ru-RU" sz="3200" dirty="0" smtClean="0"/>
              <a:t>2. Какими способами осуществляется регулировка дорожного движения? </a:t>
            </a:r>
          </a:p>
          <a:p>
            <a:r>
              <a:rPr lang="ru-RU" sz="3200" dirty="0" smtClean="0"/>
              <a:t>3. Кого называют участником дорожного движения? </a:t>
            </a:r>
          </a:p>
          <a:p>
            <a:r>
              <a:rPr lang="ru-RU" sz="3200" dirty="0" smtClean="0"/>
              <a:t>4. Зачем нужны ПДД сегодня? </a:t>
            </a:r>
          </a:p>
          <a:p>
            <a:r>
              <a:rPr lang="ru-RU" sz="3200" dirty="0" smtClean="0"/>
              <a:t>5. Что такое ГАИ – ГИБДД?</a:t>
            </a:r>
          </a:p>
          <a:p>
            <a:r>
              <a:rPr lang="ru-RU" sz="3200" dirty="0" smtClean="0"/>
              <a:t>6. Назови типы дорожных знаков.</a:t>
            </a:r>
          </a:p>
          <a:p>
            <a:endParaRPr lang="ru-RU" dirty="0" smtClean="0"/>
          </a:p>
        </p:txBody>
      </p:sp>
      <p:pic>
        <p:nvPicPr>
          <p:cNvPr id="4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29159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1853851" y="672231"/>
            <a:ext cx="7106999" cy="668055"/>
          </a:xfrm>
        </p:spPr>
        <p:txBody>
          <a:bodyPr/>
          <a:lstStyle/>
          <a:p>
            <a:pPr algn="ctr"/>
            <a:r>
              <a:rPr lang="ru-RU" dirty="0" smtClean="0"/>
              <a:t>Домашнее задание</a:t>
            </a:r>
          </a:p>
        </p:txBody>
      </p:sp>
      <p:sp>
        <p:nvSpPr>
          <p:cNvPr id="29699" name="Объект 2"/>
          <p:cNvSpPr>
            <a:spLocks noGrp="1"/>
          </p:cNvSpPr>
          <p:nvPr>
            <p:ph sz="half" idx="1"/>
          </p:nvPr>
        </p:nvSpPr>
        <p:spPr>
          <a:xfrm>
            <a:off x="514757" y="1700975"/>
            <a:ext cx="4993216" cy="4525963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Зайди на сайт нашей гимназии и познакомься с материалами </a:t>
            </a:r>
            <a:r>
              <a:rPr lang="ru-RU" sz="2400" b="1" dirty="0" smtClean="0"/>
              <a:t>«Профилактика ДДТТ в гимназии»:</a:t>
            </a:r>
            <a:endParaRPr lang="ru-RU" sz="2400" dirty="0" smtClean="0"/>
          </a:p>
          <a:p>
            <a:r>
              <a:rPr lang="ru-RU" sz="2400" u="sng" dirty="0" smtClean="0">
                <a:hlinkClick r:id="rId2"/>
              </a:rPr>
              <a:t>https://gimn11-5gor.gosuslugi.ru/roditelyam-i-uchenikam/poleznaya-informatsiya/profilaktika-ddtt-v-gimnazii/</a:t>
            </a:r>
            <a:endParaRPr lang="ru-RU" sz="2400" dirty="0" smtClean="0"/>
          </a:p>
          <a:p>
            <a:r>
              <a:rPr lang="ru-RU" sz="2400" dirty="0" smtClean="0"/>
              <a:t>Предложи твоим родителям познакомиться с этими материалами.</a:t>
            </a:r>
          </a:p>
        </p:txBody>
      </p:sp>
      <p:sp>
        <p:nvSpPr>
          <p:cNvPr id="29700" name="Объект 3"/>
          <p:cNvSpPr>
            <a:spLocks noGrp="1"/>
          </p:cNvSpPr>
          <p:nvPr>
            <p:ph sz="half" idx="2"/>
          </p:nvPr>
        </p:nvSpPr>
        <p:spPr>
          <a:xfrm>
            <a:off x="5422901" y="1341438"/>
            <a:ext cx="5568951" cy="5256212"/>
          </a:xfrm>
        </p:spPr>
        <p:txBody>
          <a:bodyPr>
            <a:normAutofit lnSpcReduction="10000"/>
          </a:bodyPr>
          <a:lstStyle/>
          <a:p>
            <a:r>
              <a:rPr lang="ru-RU" sz="1400" dirty="0" smtClean="0"/>
              <a:t>Переходя на сайте по ссылкам ты познакомишься со следующей информацией, которая поможет твоему безопасному поведению на дорогах: </a:t>
            </a:r>
          </a:p>
          <a:p>
            <a:r>
              <a:rPr lang="ru-RU" sz="1400" dirty="0" smtClean="0"/>
              <a:t>Общие представления о безопасном поведении на улице</a:t>
            </a:r>
          </a:p>
          <a:p>
            <a:r>
              <a:rPr lang="ru-RU" sz="1400" dirty="0" smtClean="0"/>
              <a:t>Причины детского дорожно-транспортного травматизма</a:t>
            </a:r>
          </a:p>
          <a:p>
            <a:r>
              <a:rPr lang="ru-RU" sz="1400" dirty="0" smtClean="0"/>
              <a:t>Рекомендации по обучению детей правилам безопасного поведения на улицах и дорогах</a:t>
            </a:r>
          </a:p>
          <a:p>
            <a:r>
              <a:rPr lang="ru-RU" sz="1400" dirty="0" smtClean="0"/>
              <a:t>О важности использования световозвращающих элементов (СВЭ)</a:t>
            </a:r>
          </a:p>
          <a:p>
            <a:r>
              <a:rPr lang="ru-RU" sz="1400" b="1" dirty="0" smtClean="0"/>
              <a:t>Памятки и плакаты по БДД</a:t>
            </a:r>
            <a:endParaRPr lang="ru-RU" sz="1400" dirty="0" smtClean="0"/>
          </a:p>
          <a:p>
            <a:r>
              <a:rPr lang="ru-RU" sz="1400" dirty="0" smtClean="0"/>
              <a:t>Будь ярче!</a:t>
            </a:r>
          </a:p>
          <a:p>
            <a:r>
              <a:rPr lang="ru-RU" sz="1400" dirty="0" smtClean="0"/>
              <a:t>Как вести себя в автомобиле и автобусе</a:t>
            </a:r>
          </a:p>
          <a:p>
            <a:r>
              <a:rPr lang="ru-RU" sz="1400" dirty="0" smtClean="0"/>
              <a:t>Все, что нужно знать про безопасную перевозку ребенка в автомобиле</a:t>
            </a:r>
          </a:p>
          <a:p>
            <a:r>
              <a:rPr lang="ru-RU" sz="1400" dirty="0" smtClean="0"/>
              <a:t>Световозвращающие элементы: рекомендации по размещению</a:t>
            </a:r>
          </a:p>
          <a:p>
            <a:r>
              <a:rPr lang="ru-RU" sz="1400" dirty="0" smtClean="0"/>
              <a:t>Памятки для детей и взрослых по безопасности дорожного движения</a:t>
            </a:r>
          </a:p>
          <a:p>
            <a:endParaRPr lang="ru-RU" dirty="0" smtClean="0"/>
          </a:p>
        </p:txBody>
      </p:sp>
      <p:pic>
        <p:nvPicPr>
          <p:cNvPr id="5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55214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2254686" y="274638"/>
            <a:ext cx="7553194" cy="777548"/>
          </a:xfrm>
        </p:spPr>
        <p:txBody>
          <a:bodyPr/>
          <a:lstStyle/>
          <a:p>
            <a:pPr eaLnBrk="1" hangingPunct="1"/>
            <a:r>
              <a:rPr lang="ru-RU" dirty="0" smtClean="0"/>
              <a:t>Литература и интернет-ресурсы</a:t>
            </a:r>
            <a:endParaRPr lang="es-ES" dirty="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39868" y="935276"/>
            <a:ext cx="9366048" cy="5640888"/>
          </a:xfrm>
        </p:spPr>
        <p:txBody>
          <a:bodyPr>
            <a:normAutofit fontScale="92500" lnSpcReduction="10000"/>
          </a:bodyPr>
          <a:lstStyle/>
          <a:p>
            <a:r>
              <a:rPr lang="ru-RU" sz="1100" dirty="0"/>
              <a:t>В работе использованы  материалы, картинки и рисунки из указанных ниже сайтов.</a:t>
            </a:r>
          </a:p>
          <a:p>
            <a:pPr lvl="0"/>
            <a:r>
              <a:rPr lang="ru-RU" sz="1100" dirty="0"/>
              <a:t>Общественный транспорт/Пятигорский трамвай </a:t>
            </a:r>
            <a:r>
              <a:rPr lang="ru-RU" sz="1100" dirty="0">
                <a:sym typeface="Symbol"/>
              </a:rPr>
              <a:t></a:t>
            </a:r>
            <a:r>
              <a:rPr lang="ru-RU" sz="1100" dirty="0"/>
              <a:t> URL: </a:t>
            </a:r>
            <a:r>
              <a:rPr lang="en-US" sz="1100" dirty="0">
                <a:hlinkClick r:id="rId2"/>
              </a:rPr>
              <a:t>https</a:t>
            </a:r>
            <a:r>
              <a:rPr lang="ru-RU" sz="1100" dirty="0">
                <a:hlinkClick r:id="rId2"/>
              </a:rPr>
              <a:t>://</a:t>
            </a:r>
            <a:r>
              <a:rPr lang="en-US" sz="1100" dirty="0" err="1">
                <a:hlinkClick r:id="rId2"/>
              </a:rPr>
              <a:t>publictransport</a:t>
            </a:r>
            <a:r>
              <a:rPr lang="ru-RU" sz="1100" dirty="0">
                <a:hlinkClick r:id="rId2"/>
              </a:rPr>
              <a:t>.</a:t>
            </a:r>
            <a:r>
              <a:rPr lang="en-US" sz="1100" dirty="0">
                <a:hlinkClick r:id="rId2"/>
              </a:rPr>
              <a:t>fandom</a:t>
            </a:r>
            <a:r>
              <a:rPr lang="ru-RU" sz="1100" dirty="0">
                <a:hlinkClick r:id="rId2"/>
              </a:rPr>
              <a:t>.</a:t>
            </a:r>
            <a:r>
              <a:rPr lang="en-US" sz="1100" dirty="0">
                <a:hlinkClick r:id="rId2"/>
              </a:rPr>
              <a:t>com</a:t>
            </a:r>
            <a:r>
              <a:rPr lang="ru-RU" sz="1100" dirty="0">
                <a:hlinkClick r:id="rId2"/>
              </a:rPr>
              <a:t>/</a:t>
            </a:r>
            <a:r>
              <a:rPr lang="en-US" sz="1100" dirty="0" err="1">
                <a:hlinkClick r:id="rId2"/>
              </a:rPr>
              <a:t>ru</a:t>
            </a:r>
            <a:r>
              <a:rPr lang="ru-RU" sz="1100" dirty="0">
                <a:hlinkClick r:id="rId2"/>
              </a:rPr>
              <a:t>/</a:t>
            </a:r>
            <a:r>
              <a:rPr lang="en-US" sz="1100" dirty="0">
                <a:hlinkClick r:id="rId2"/>
              </a:rPr>
              <a:t>wiki</a:t>
            </a:r>
            <a:r>
              <a:rPr lang="ru-RU" sz="1100" dirty="0">
                <a:hlinkClick r:id="rId2"/>
              </a:rPr>
              <a:t>/%</a:t>
            </a:r>
            <a:r>
              <a:rPr lang="en-US" sz="1100" dirty="0">
                <a:hlinkClick r:id="rId2"/>
              </a:rPr>
              <a:t>D</a:t>
            </a:r>
            <a:r>
              <a:rPr lang="ru-RU" sz="1100" dirty="0">
                <a:hlinkClick r:id="rId2"/>
              </a:rPr>
              <a:t>0%9</a:t>
            </a:r>
            <a:r>
              <a:rPr lang="en-US" sz="1100" dirty="0">
                <a:hlinkClick r:id="rId2"/>
              </a:rPr>
              <a:t>F</a:t>
            </a:r>
            <a:r>
              <a:rPr lang="ru-RU" sz="1100" dirty="0">
                <a:hlinkClick r:id="rId2"/>
              </a:rPr>
              <a:t>%</a:t>
            </a:r>
            <a:r>
              <a:rPr lang="en-US" sz="1100" dirty="0">
                <a:hlinkClick r:id="rId2"/>
              </a:rPr>
              <a:t>D</a:t>
            </a:r>
            <a:r>
              <a:rPr lang="ru-RU" sz="1100" dirty="0">
                <a:hlinkClick r:id="rId2"/>
              </a:rPr>
              <a:t>1%8</a:t>
            </a:r>
            <a:r>
              <a:rPr lang="en-US" sz="1100" dirty="0">
                <a:hlinkClick r:id="rId2"/>
              </a:rPr>
              <a:t>F</a:t>
            </a:r>
            <a:r>
              <a:rPr lang="ru-RU" sz="1100" dirty="0">
                <a:hlinkClick r:id="rId2"/>
              </a:rPr>
              <a:t>%</a:t>
            </a:r>
            <a:r>
              <a:rPr lang="en-US" sz="1100" dirty="0">
                <a:hlinkClick r:id="rId2"/>
              </a:rPr>
              <a:t>D</a:t>
            </a:r>
            <a:r>
              <a:rPr lang="ru-RU" sz="1100" dirty="0">
                <a:hlinkClick r:id="rId2"/>
              </a:rPr>
              <a:t>1%82%</a:t>
            </a:r>
            <a:r>
              <a:rPr lang="en-US" sz="1100" dirty="0">
                <a:hlinkClick r:id="rId2"/>
              </a:rPr>
              <a:t>D</a:t>
            </a:r>
            <a:r>
              <a:rPr lang="ru-RU" sz="1100" dirty="0">
                <a:hlinkClick r:id="rId2"/>
              </a:rPr>
              <a:t>0%</a:t>
            </a:r>
            <a:r>
              <a:rPr lang="en-US" sz="1100" dirty="0">
                <a:hlinkClick r:id="rId2"/>
              </a:rPr>
              <a:t>B</a:t>
            </a:r>
            <a:r>
              <a:rPr lang="ru-RU" sz="1100" dirty="0">
                <a:hlinkClick r:id="rId2"/>
              </a:rPr>
              <a:t>8%</a:t>
            </a:r>
            <a:r>
              <a:rPr lang="en-US" sz="1100" dirty="0">
                <a:hlinkClick r:id="rId2"/>
              </a:rPr>
              <a:t>D</a:t>
            </a:r>
            <a:r>
              <a:rPr lang="ru-RU" sz="1100" dirty="0">
                <a:hlinkClick r:id="rId2"/>
              </a:rPr>
              <a:t>0%</a:t>
            </a:r>
            <a:r>
              <a:rPr lang="en-US" sz="1100" dirty="0">
                <a:hlinkClick r:id="rId2"/>
              </a:rPr>
              <a:t>B</a:t>
            </a:r>
            <a:r>
              <a:rPr lang="ru-RU" sz="1100" dirty="0">
                <a:hlinkClick r:id="rId2"/>
              </a:rPr>
              <a:t>3%</a:t>
            </a:r>
            <a:r>
              <a:rPr lang="en-US" sz="1100" dirty="0">
                <a:hlinkClick r:id="rId2"/>
              </a:rPr>
              <a:t>D</a:t>
            </a:r>
            <a:r>
              <a:rPr lang="ru-RU" sz="1100" dirty="0">
                <a:hlinkClick r:id="rId2"/>
              </a:rPr>
              <a:t>0%</a:t>
            </a:r>
            <a:r>
              <a:rPr lang="en-US" sz="1100" dirty="0">
                <a:hlinkClick r:id="rId2"/>
              </a:rPr>
              <a:t>BE</a:t>
            </a:r>
            <a:r>
              <a:rPr lang="ru-RU" sz="1100" dirty="0">
                <a:hlinkClick r:id="rId2"/>
              </a:rPr>
              <a:t>%</a:t>
            </a:r>
            <a:r>
              <a:rPr lang="en-US" sz="1100" dirty="0">
                <a:hlinkClick r:id="rId2"/>
              </a:rPr>
              <a:t>D</a:t>
            </a:r>
            <a:r>
              <a:rPr lang="ru-RU" sz="1100" dirty="0">
                <a:hlinkClick r:id="rId2"/>
              </a:rPr>
              <a:t>1%80%</a:t>
            </a:r>
            <a:r>
              <a:rPr lang="en-US" sz="1100" dirty="0">
                <a:hlinkClick r:id="rId2"/>
              </a:rPr>
              <a:t>D</a:t>
            </a:r>
            <a:r>
              <a:rPr lang="ru-RU" sz="1100" dirty="0">
                <a:hlinkClick r:id="rId2"/>
              </a:rPr>
              <a:t>1%81%</a:t>
            </a:r>
            <a:r>
              <a:rPr lang="en-US" sz="1100" dirty="0">
                <a:hlinkClick r:id="rId2"/>
              </a:rPr>
              <a:t>D</a:t>
            </a:r>
            <a:r>
              <a:rPr lang="ru-RU" sz="1100" dirty="0">
                <a:hlinkClick r:id="rId2"/>
              </a:rPr>
              <a:t>0%</a:t>
            </a:r>
            <a:r>
              <a:rPr lang="en-US" sz="1100" dirty="0">
                <a:hlinkClick r:id="rId2"/>
              </a:rPr>
              <a:t>BA</a:t>
            </a:r>
            <a:r>
              <a:rPr lang="ru-RU" sz="1100" dirty="0">
                <a:hlinkClick r:id="rId2"/>
              </a:rPr>
              <a:t>%</a:t>
            </a:r>
            <a:r>
              <a:rPr lang="en-US" sz="1100" dirty="0">
                <a:hlinkClick r:id="rId2"/>
              </a:rPr>
              <a:t>D</a:t>
            </a:r>
            <a:r>
              <a:rPr lang="ru-RU" sz="1100" dirty="0">
                <a:hlinkClick r:id="rId2"/>
              </a:rPr>
              <a:t>0%</a:t>
            </a:r>
            <a:r>
              <a:rPr lang="en-US" sz="1100" dirty="0">
                <a:hlinkClick r:id="rId2"/>
              </a:rPr>
              <a:t>B</a:t>
            </a:r>
            <a:r>
              <a:rPr lang="ru-RU" sz="1100" dirty="0">
                <a:hlinkClick r:id="rId2"/>
              </a:rPr>
              <a:t>8%</a:t>
            </a:r>
            <a:r>
              <a:rPr lang="en-US" sz="1100" dirty="0">
                <a:hlinkClick r:id="rId2"/>
              </a:rPr>
              <a:t>D</a:t>
            </a:r>
            <a:r>
              <a:rPr lang="ru-RU" sz="1100" dirty="0">
                <a:hlinkClick r:id="rId2"/>
              </a:rPr>
              <a:t>0%</a:t>
            </a:r>
            <a:r>
              <a:rPr lang="en-US" sz="1100" dirty="0">
                <a:hlinkClick r:id="rId2"/>
              </a:rPr>
              <a:t>B</a:t>
            </a:r>
            <a:r>
              <a:rPr lang="ru-RU" sz="1100" dirty="0">
                <a:hlinkClick r:id="rId2"/>
              </a:rPr>
              <a:t>9_%</a:t>
            </a:r>
            <a:r>
              <a:rPr lang="en-US" sz="1100" dirty="0">
                <a:hlinkClick r:id="rId2"/>
              </a:rPr>
              <a:t>D</a:t>
            </a:r>
            <a:r>
              <a:rPr lang="ru-RU" sz="1100" dirty="0">
                <a:hlinkClick r:id="rId2"/>
              </a:rPr>
              <a:t>1%82%</a:t>
            </a:r>
            <a:r>
              <a:rPr lang="en-US" sz="1100" dirty="0">
                <a:hlinkClick r:id="rId2"/>
              </a:rPr>
              <a:t>D</a:t>
            </a:r>
            <a:r>
              <a:rPr lang="ru-RU" sz="1100" dirty="0">
                <a:hlinkClick r:id="rId2"/>
              </a:rPr>
              <a:t>1%80%</a:t>
            </a:r>
            <a:r>
              <a:rPr lang="en-US" sz="1100" dirty="0">
                <a:hlinkClick r:id="rId2"/>
              </a:rPr>
              <a:t>D</a:t>
            </a:r>
            <a:r>
              <a:rPr lang="ru-RU" sz="1100" dirty="0">
                <a:hlinkClick r:id="rId2"/>
              </a:rPr>
              <a:t>0%</a:t>
            </a:r>
            <a:r>
              <a:rPr lang="en-US" sz="1100" dirty="0">
                <a:hlinkClick r:id="rId2"/>
              </a:rPr>
              <a:t>B</a:t>
            </a:r>
            <a:r>
              <a:rPr lang="ru-RU" sz="1100" dirty="0">
                <a:hlinkClick r:id="rId2"/>
              </a:rPr>
              <a:t>0%</a:t>
            </a:r>
            <a:r>
              <a:rPr lang="en-US" sz="1100" dirty="0">
                <a:hlinkClick r:id="rId2"/>
              </a:rPr>
              <a:t>D</a:t>
            </a:r>
            <a:r>
              <a:rPr lang="ru-RU" sz="1100" dirty="0">
                <a:hlinkClick r:id="rId2"/>
              </a:rPr>
              <a:t>0%</a:t>
            </a:r>
            <a:r>
              <a:rPr lang="en-US" sz="1100" dirty="0">
                <a:hlinkClick r:id="rId2"/>
              </a:rPr>
              <a:t>BC</a:t>
            </a:r>
            <a:r>
              <a:rPr lang="ru-RU" sz="1100" dirty="0">
                <a:hlinkClick r:id="rId2"/>
              </a:rPr>
              <a:t>%</a:t>
            </a:r>
            <a:r>
              <a:rPr lang="en-US" sz="1100" dirty="0">
                <a:hlinkClick r:id="rId2"/>
              </a:rPr>
              <a:t>D</a:t>
            </a:r>
            <a:r>
              <a:rPr lang="ru-RU" sz="1100" dirty="0">
                <a:hlinkClick r:id="rId2"/>
              </a:rPr>
              <a:t>0%</a:t>
            </a:r>
            <a:r>
              <a:rPr lang="en-US" sz="1100" dirty="0">
                <a:hlinkClick r:id="rId2"/>
              </a:rPr>
              <a:t>B</a:t>
            </a:r>
            <a:r>
              <a:rPr lang="ru-RU" sz="1100" dirty="0">
                <a:hlinkClick r:id="rId2"/>
              </a:rPr>
              <a:t>2%</a:t>
            </a:r>
            <a:r>
              <a:rPr lang="en-US" sz="1100" dirty="0">
                <a:hlinkClick r:id="rId2"/>
              </a:rPr>
              <a:t>D</a:t>
            </a:r>
            <a:r>
              <a:rPr lang="ru-RU" sz="1100" dirty="0">
                <a:hlinkClick r:id="rId2"/>
              </a:rPr>
              <a:t>0%</a:t>
            </a:r>
            <a:r>
              <a:rPr lang="en-US" sz="1100" dirty="0">
                <a:hlinkClick r:id="rId2"/>
              </a:rPr>
              <a:t>B</a:t>
            </a:r>
            <a:r>
              <a:rPr lang="ru-RU" sz="1100" dirty="0">
                <a:hlinkClick r:id="rId2"/>
              </a:rPr>
              <a:t>0%</a:t>
            </a:r>
            <a:r>
              <a:rPr lang="en-US" sz="1100" dirty="0">
                <a:hlinkClick r:id="rId2"/>
              </a:rPr>
              <a:t>D</a:t>
            </a:r>
            <a:r>
              <a:rPr lang="ru-RU" sz="1100" dirty="0">
                <a:hlinkClick r:id="rId2"/>
              </a:rPr>
              <a:t>0%</a:t>
            </a:r>
            <a:r>
              <a:rPr lang="en-US" sz="1100" dirty="0">
                <a:hlinkClick r:id="rId2"/>
              </a:rPr>
              <a:t>B</a:t>
            </a:r>
            <a:r>
              <a:rPr lang="ru-RU" sz="1100" dirty="0">
                <a:hlinkClick r:id="rId2"/>
              </a:rPr>
              <a:t>9</a:t>
            </a:r>
            <a:r>
              <a:rPr lang="ru-RU" sz="1100" dirty="0"/>
              <a:t> (Дата обращения: 16.10.2023).</a:t>
            </a:r>
          </a:p>
          <a:p>
            <a:pPr lvl="0"/>
            <a:r>
              <a:rPr lang="ru-RU" sz="1100" dirty="0"/>
              <a:t>112 лет из жизни Пятигорского трамвая  </a:t>
            </a:r>
            <a:r>
              <a:rPr lang="ru-RU" sz="1100" dirty="0">
                <a:sym typeface="Symbol"/>
              </a:rPr>
              <a:t></a:t>
            </a:r>
            <a:r>
              <a:rPr lang="ru-RU" sz="1100" dirty="0"/>
              <a:t> URL: </a:t>
            </a:r>
            <a:r>
              <a:rPr lang="en-US" sz="1100" dirty="0">
                <a:hlinkClick r:id="rId3"/>
              </a:rPr>
              <a:t>https</a:t>
            </a:r>
            <a:r>
              <a:rPr lang="ru-RU" sz="1100" dirty="0">
                <a:hlinkClick r:id="rId3"/>
              </a:rPr>
              <a:t>://</a:t>
            </a:r>
            <a:r>
              <a:rPr lang="en-US" sz="1100" dirty="0">
                <a:hlinkClick r:id="rId3"/>
              </a:rPr>
              <a:t>www</a:t>
            </a:r>
            <a:r>
              <a:rPr lang="ru-RU" sz="1100" dirty="0">
                <a:hlinkClick r:id="rId3"/>
              </a:rPr>
              <a:t>.</a:t>
            </a:r>
            <a:r>
              <a:rPr lang="en-US" sz="1100" dirty="0" err="1">
                <a:hlinkClick r:id="rId3"/>
              </a:rPr>
              <a:t>trampark</a:t>
            </a:r>
            <a:r>
              <a:rPr lang="ru-RU" sz="1100" dirty="0">
                <a:hlinkClick r:id="rId3"/>
              </a:rPr>
              <a:t>.</a:t>
            </a:r>
            <a:r>
              <a:rPr lang="en-US" sz="1100" dirty="0">
                <a:hlinkClick r:id="rId3"/>
              </a:rPr>
              <a:t>ru</a:t>
            </a:r>
            <a:r>
              <a:rPr lang="ru-RU" sz="1100" dirty="0">
                <a:hlinkClick r:id="rId3"/>
              </a:rPr>
              <a:t>/</a:t>
            </a:r>
            <a:r>
              <a:rPr lang="en-US" sz="1100" dirty="0">
                <a:hlinkClick r:id="rId3"/>
              </a:rPr>
              <a:t>about</a:t>
            </a:r>
            <a:r>
              <a:rPr lang="ru-RU" sz="1100" dirty="0">
                <a:hlinkClick r:id="rId3"/>
              </a:rPr>
              <a:t>/</a:t>
            </a:r>
            <a:r>
              <a:rPr lang="en-US" sz="1100" dirty="0">
                <a:hlinkClick r:id="rId3"/>
              </a:rPr>
              <a:t>history</a:t>
            </a:r>
            <a:r>
              <a:rPr lang="ru-RU" sz="1100" dirty="0">
                <a:hlinkClick r:id="rId3"/>
              </a:rPr>
              <a:t>/</a:t>
            </a:r>
            <a:r>
              <a:rPr lang="ru-RU" sz="1100" dirty="0"/>
              <a:t> (Дата обращения: 16.10.2023).</a:t>
            </a:r>
          </a:p>
          <a:p>
            <a:pPr lvl="0"/>
            <a:r>
              <a:rPr lang="ru-RU" sz="1100" dirty="0"/>
              <a:t>История Госавтоинспекции  </a:t>
            </a:r>
            <a:r>
              <a:rPr lang="ru-RU" sz="1100" dirty="0">
                <a:sym typeface="Symbol"/>
              </a:rPr>
              <a:t></a:t>
            </a:r>
            <a:r>
              <a:rPr lang="ru-RU" sz="1100" dirty="0"/>
              <a:t> URL: </a:t>
            </a:r>
            <a:r>
              <a:rPr lang="en-US" sz="1100" dirty="0">
                <a:hlinkClick r:id="rId4"/>
              </a:rPr>
              <a:t>https</a:t>
            </a:r>
            <a:r>
              <a:rPr lang="ru-RU" sz="1100" dirty="0">
                <a:hlinkClick r:id="rId4"/>
              </a:rPr>
              <a:t>://</a:t>
            </a:r>
            <a:r>
              <a:rPr lang="en-US" sz="1100" dirty="0" err="1">
                <a:hlinkClick r:id="rId4"/>
              </a:rPr>
              <a:t>xn</a:t>
            </a:r>
            <a:r>
              <a:rPr lang="ru-RU" sz="1100" dirty="0">
                <a:hlinkClick r:id="rId4"/>
              </a:rPr>
              <a:t>--90</a:t>
            </a:r>
            <a:r>
              <a:rPr lang="en-US" sz="1100" dirty="0" err="1">
                <a:hlinkClick r:id="rId4"/>
              </a:rPr>
              <a:t>adear</a:t>
            </a:r>
            <a:r>
              <a:rPr lang="ru-RU" sz="1100" dirty="0">
                <a:hlinkClick r:id="rId4"/>
              </a:rPr>
              <a:t>.</a:t>
            </a:r>
            <a:r>
              <a:rPr lang="en-US" sz="1100" dirty="0">
                <a:hlinkClick r:id="rId4"/>
              </a:rPr>
              <a:t>xn</a:t>
            </a:r>
            <a:r>
              <a:rPr lang="ru-RU" sz="1100" dirty="0">
                <a:hlinkClick r:id="rId4"/>
              </a:rPr>
              <a:t>--</a:t>
            </a:r>
            <a:r>
              <a:rPr lang="en-US" sz="1100" dirty="0">
                <a:hlinkClick r:id="rId4"/>
              </a:rPr>
              <a:t>p</a:t>
            </a:r>
            <a:r>
              <a:rPr lang="ru-RU" sz="1100" dirty="0">
                <a:hlinkClick r:id="rId4"/>
              </a:rPr>
              <a:t>1</a:t>
            </a:r>
            <a:r>
              <a:rPr lang="en-US" sz="1100" dirty="0" err="1">
                <a:hlinkClick r:id="rId4"/>
              </a:rPr>
              <a:t>ai</a:t>
            </a:r>
            <a:r>
              <a:rPr lang="ru-RU" sz="1100" dirty="0">
                <a:hlinkClick r:id="rId4"/>
              </a:rPr>
              <a:t>/</a:t>
            </a:r>
            <a:r>
              <a:rPr lang="en-US" sz="1100" dirty="0">
                <a:hlinkClick r:id="rId4"/>
              </a:rPr>
              <a:t>about</a:t>
            </a:r>
            <a:r>
              <a:rPr lang="ru-RU" sz="1100" dirty="0">
                <a:hlinkClick r:id="rId4"/>
              </a:rPr>
              <a:t>/</a:t>
            </a:r>
            <a:r>
              <a:rPr lang="en-US" sz="1100" dirty="0">
                <a:hlinkClick r:id="rId4"/>
              </a:rPr>
              <a:t>history</a:t>
            </a:r>
            <a:r>
              <a:rPr lang="ru-RU" sz="1100" dirty="0"/>
              <a:t> (Дата обращения: 16.10.2023).</a:t>
            </a:r>
          </a:p>
          <a:p>
            <a:pPr lvl="0"/>
            <a:r>
              <a:rPr lang="ru-RU" sz="1100" dirty="0"/>
              <a:t>Открывшийся в Пятигорске музей автотранспорта ГАИ-ГИБДД принял первый экспонат </a:t>
            </a:r>
            <a:r>
              <a:rPr lang="ru-RU" sz="1100" dirty="0">
                <a:sym typeface="Symbol"/>
              </a:rPr>
              <a:t></a:t>
            </a:r>
            <a:r>
              <a:rPr lang="ru-RU" sz="1100" dirty="0"/>
              <a:t> URL: </a:t>
            </a:r>
            <a:r>
              <a:rPr lang="ru-RU" sz="1100" u="sng" dirty="0">
                <a:hlinkClick r:id="rId5"/>
              </a:rPr>
              <a:t>https://pyatigorsk.org/27146</a:t>
            </a:r>
            <a:r>
              <a:rPr lang="ru-RU" sz="1100" dirty="0"/>
              <a:t>  Дата обращения: 16.10.2023).</a:t>
            </a:r>
          </a:p>
          <a:p>
            <a:pPr lvl="0"/>
            <a:r>
              <a:rPr lang="ru-RU" sz="1100" dirty="0"/>
              <a:t>ПДД. За порядок  </a:t>
            </a:r>
            <a:r>
              <a:rPr lang="ru-RU" sz="1100" dirty="0">
                <a:sym typeface="Symbol"/>
              </a:rPr>
              <a:t></a:t>
            </a:r>
            <a:r>
              <a:rPr lang="ru-RU" sz="1100" dirty="0"/>
              <a:t> URL:  </a:t>
            </a:r>
            <a:r>
              <a:rPr lang="ru-RU" sz="1100" u="sng" dirty="0">
                <a:hlinkClick r:id="rId6"/>
              </a:rPr>
              <a:t>https://oksanafomina.livejournal.com/37945.html</a:t>
            </a:r>
            <a:r>
              <a:rPr lang="ru-RU" sz="1100" dirty="0"/>
              <a:t>  (Дата обращения: 16.10.2023).</a:t>
            </a:r>
          </a:p>
          <a:p>
            <a:pPr lvl="0"/>
            <a:r>
              <a:rPr lang="ru-RU" sz="1100" dirty="0"/>
              <a:t>Правила поведения участников дорожного движения. Знаки дорожного движения/ автор Баранов В.С. </a:t>
            </a:r>
            <a:r>
              <a:rPr lang="ru-RU" sz="1100" dirty="0">
                <a:sym typeface="Symbol"/>
              </a:rPr>
              <a:t></a:t>
            </a:r>
            <a:r>
              <a:rPr lang="ru-RU" sz="1100" dirty="0"/>
              <a:t> </a:t>
            </a:r>
            <a:r>
              <a:rPr lang="en-US" sz="1100" dirty="0"/>
              <a:t>URL</a:t>
            </a:r>
            <a:r>
              <a:rPr lang="ru-RU" sz="1100" dirty="0"/>
              <a:t>:  </a:t>
            </a:r>
            <a:r>
              <a:rPr lang="en-US" sz="1100" u="sng" dirty="0">
                <a:hlinkClick r:id="rId7"/>
              </a:rPr>
              <a:t>https</a:t>
            </a:r>
            <a:r>
              <a:rPr lang="ru-RU" sz="1100" u="sng" dirty="0">
                <a:hlinkClick r:id="rId7"/>
              </a:rPr>
              <a:t>://</a:t>
            </a:r>
            <a:r>
              <a:rPr lang="en-US" sz="1100" u="sng" dirty="0" err="1">
                <a:hlinkClick r:id="rId7"/>
              </a:rPr>
              <a:t>videouroki</a:t>
            </a:r>
            <a:r>
              <a:rPr lang="ru-RU" sz="1100" u="sng" dirty="0">
                <a:hlinkClick r:id="rId7"/>
              </a:rPr>
              <a:t>.</a:t>
            </a:r>
            <a:r>
              <a:rPr lang="en-US" sz="1100" u="sng" dirty="0">
                <a:hlinkClick r:id="rId7"/>
              </a:rPr>
              <a:t>net</a:t>
            </a:r>
            <a:r>
              <a:rPr lang="ru-RU" sz="1100" u="sng" dirty="0">
                <a:hlinkClick r:id="rId7"/>
              </a:rPr>
              <a:t>/</a:t>
            </a:r>
            <a:r>
              <a:rPr lang="en-US" sz="1100" u="sng" dirty="0">
                <a:hlinkClick r:id="rId7"/>
              </a:rPr>
              <a:t>tests</a:t>
            </a:r>
            <a:r>
              <a:rPr lang="ru-RU" sz="1100" u="sng" dirty="0">
                <a:hlinkClick r:id="rId7"/>
              </a:rPr>
              <a:t>/</a:t>
            </a:r>
            <a:r>
              <a:rPr lang="en-US" sz="1100" u="sng" dirty="0" err="1">
                <a:hlinkClick r:id="rId7"/>
              </a:rPr>
              <a:t>pravila</a:t>
            </a:r>
            <a:r>
              <a:rPr lang="ru-RU" sz="1100" u="sng" dirty="0">
                <a:hlinkClick r:id="rId7"/>
              </a:rPr>
              <a:t>-</a:t>
            </a:r>
            <a:r>
              <a:rPr lang="en-US" sz="1100" u="sng" dirty="0" err="1">
                <a:hlinkClick r:id="rId7"/>
              </a:rPr>
              <a:t>poviedieniia</a:t>
            </a:r>
            <a:r>
              <a:rPr lang="ru-RU" sz="1100" u="sng" dirty="0">
                <a:hlinkClick r:id="rId7"/>
              </a:rPr>
              <a:t>-</a:t>
            </a:r>
            <a:r>
              <a:rPr lang="en-US" sz="1100" u="sng" dirty="0" err="1">
                <a:hlinkClick r:id="rId7"/>
              </a:rPr>
              <a:t>uchastnikov</a:t>
            </a:r>
            <a:r>
              <a:rPr lang="ru-RU" sz="1100" u="sng" dirty="0">
                <a:hlinkClick r:id="rId7"/>
              </a:rPr>
              <a:t>-</a:t>
            </a:r>
            <a:r>
              <a:rPr lang="en-US" sz="1100" u="sng" dirty="0" err="1">
                <a:hlinkClick r:id="rId7"/>
              </a:rPr>
              <a:t>dorozhnogho</a:t>
            </a:r>
            <a:r>
              <a:rPr lang="ru-RU" sz="1100" u="sng" dirty="0">
                <a:hlinkClick r:id="rId7"/>
              </a:rPr>
              <a:t>-</a:t>
            </a:r>
            <a:r>
              <a:rPr lang="en-US" sz="1100" u="sng" dirty="0" err="1">
                <a:hlinkClick r:id="rId7"/>
              </a:rPr>
              <a:t>dvizhieniia</a:t>
            </a:r>
            <a:r>
              <a:rPr lang="ru-RU" sz="1100" u="sng" dirty="0">
                <a:hlinkClick r:id="rId7"/>
              </a:rPr>
              <a:t>-</a:t>
            </a:r>
            <a:r>
              <a:rPr lang="en-US" sz="1100" u="sng" dirty="0" err="1">
                <a:hlinkClick r:id="rId7"/>
              </a:rPr>
              <a:t>znaki</a:t>
            </a:r>
            <a:r>
              <a:rPr lang="ru-RU" sz="1100" u="sng" dirty="0">
                <a:hlinkClick r:id="rId7"/>
              </a:rPr>
              <a:t>-</a:t>
            </a:r>
            <a:r>
              <a:rPr lang="en-US" sz="1100" u="sng" dirty="0">
                <a:hlinkClick r:id="rId7"/>
              </a:rPr>
              <a:t>dorozhnogho</a:t>
            </a:r>
            <a:r>
              <a:rPr lang="ru-RU" sz="1100" u="sng" dirty="0">
                <a:hlinkClick r:id="rId7"/>
              </a:rPr>
              <a:t>-</a:t>
            </a:r>
            <a:r>
              <a:rPr lang="en-US" sz="1100" u="sng" dirty="0" err="1">
                <a:hlinkClick r:id="rId7"/>
              </a:rPr>
              <a:t>dvizh</a:t>
            </a:r>
            <a:r>
              <a:rPr lang="ru-RU" sz="1100" u="sng" dirty="0">
                <a:hlinkClick r:id="rId7"/>
              </a:rPr>
              <a:t>.</a:t>
            </a:r>
            <a:r>
              <a:rPr lang="en-US" sz="1100" u="sng" dirty="0">
                <a:hlinkClick r:id="rId7"/>
              </a:rPr>
              <a:t>html</a:t>
            </a:r>
            <a:r>
              <a:rPr lang="ru-RU" sz="1100" dirty="0"/>
              <a:t> (Дата обращения: 16.10.2023).</a:t>
            </a:r>
          </a:p>
          <a:p>
            <a:pPr lvl="0"/>
            <a:r>
              <a:rPr lang="ru-RU" sz="1100" dirty="0"/>
              <a:t>Презентация по ОБЖ на тему «Регулирование дорожного движения» (8 класс) </a:t>
            </a:r>
            <a:r>
              <a:rPr lang="ru-RU" sz="1100" dirty="0">
                <a:sym typeface="Symbol"/>
              </a:rPr>
              <a:t></a:t>
            </a:r>
            <a:r>
              <a:rPr lang="ru-RU" sz="1100" dirty="0"/>
              <a:t> URL: </a:t>
            </a:r>
            <a:r>
              <a:rPr lang="ru-RU" sz="1100" u="sng" dirty="0">
                <a:hlinkClick r:id="rId8"/>
              </a:rPr>
              <a:t>https://infourok.ru/prezentaciya-po-obzh-na-temu-regulirovanie-dorozhnogo-dvizheniya-klass-1699252.html</a:t>
            </a:r>
            <a:r>
              <a:rPr lang="ru-RU" sz="1100" dirty="0"/>
              <a:t> (Дата обращения: 16.10.2023).</a:t>
            </a:r>
          </a:p>
          <a:p>
            <a:pPr lvl="0"/>
            <a:r>
              <a:rPr lang="ru-RU" sz="1100" dirty="0"/>
              <a:t>Пятигорск. Парк Цветник Фото из открытого источника Яндекс картинки </a:t>
            </a:r>
            <a:r>
              <a:rPr lang="ru-RU" sz="1100" dirty="0">
                <a:sym typeface="Symbol"/>
              </a:rPr>
              <a:t></a:t>
            </a:r>
            <a:r>
              <a:rPr lang="ru-RU" sz="1100" dirty="0"/>
              <a:t> URL: </a:t>
            </a:r>
            <a:r>
              <a:rPr lang="ru-RU" sz="1100" u="sng" dirty="0">
                <a:hlinkClick r:id="rId9"/>
              </a:rPr>
              <a:t>https://dzen.ru/media/id/5bd87b231fb6cb00aafa645f/kuda-vezet-red-taxi-v-piatigorske-5d8cc53aba281e00b192cd06</a:t>
            </a:r>
            <a:r>
              <a:rPr lang="ru-RU" sz="1100" dirty="0"/>
              <a:t> (Дата обращения: 16.10.2023).</a:t>
            </a:r>
          </a:p>
          <a:p>
            <a:pPr lvl="0"/>
            <a:r>
              <a:rPr lang="ru-RU" sz="1100" dirty="0"/>
              <a:t>Прокат самокатов в Пятигорске </a:t>
            </a:r>
            <a:r>
              <a:rPr lang="ru-RU" sz="1100" dirty="0">
                <a:sym typeface="Symbol"/>
              </a:rPr>
              <a:t></a:t>
            </a:r>
            <a:r>
              <a:rPr lang="ru-RU" sz="1100" dirty="0"/>
              <a:t> URL: </a:t>
            </a:r>
            <a:r>
              <a:rPr lang="ru-RU" sz="1100" u="sng" dirty="0">
                <a:hlinkClick r:id="rId10"/>
              </a:rPr>
              <a:t>https://kicksharing2.ru/prokat-samokatov-v-pjatigorske.html</a:t>
            </a:r>
            <a:r>
              <a:rPr lang="ru-RU" sz="1100" dirty="0"/>
              <a:t> (Дата обращения: 16.10.2023).</a:t>
            </a:r>
          </a:p>
          <a:p>
            <a:pPr lvl="0"/>
            <a:r>
              <a:rPr lang="ru-RU" sz="1100" dirty="0"/>
              <a:t>Навстречу лету – на велосипеде! В Пятигорске прошла II Всероссийская массовая велогонка: </a:t>
            </a:r>
            <a:r>
              <a:rPr lang="ru-RU" sz="1100" dirty="0">
                <a:sym typeface="Symbol"/>
              </a:rPr>
              <a:t></a:t>
            </a:r>
            <a:r>
              <a:rPr lang="ru-RU" sz="1100" dirty="0"/>
              <a:t> URL: </a:t>
            </a:r>
            <a:r>
              <a:rPr lang="ru-RU" sz="1100" u="sng" dirty="0">
                <a:hlinkClick r:id="rId11"/>
              </a:rPr>
              <a:t>https://pyatigorsk.org/27141</a:t>
            </a:r>
            <a:r>
              <a:rPr lang="ru-RU" sz="1100" dirty="0"/>
              <a:t> © </a:t>
            </a:r>
            <a:r>
              <a:rPr lang="ru-RU" sz="1100" u="sng" dirty="0">
                <a:hlinkClick r:id="rId12"/>
              </a:rPr>
              <a:t>www.pyatigorsk.org</a:t>
            </a:r>
            <a:r>
              <a:rPr lang="ru-RU" sz="1100" dirty="0"/>
              <a:t> (Дата обращения: 16.10.2023).</a:t>
            </a:r>
          </a:p>
          <a:p>
            <a:pPr lvl="0"/>
            <a:r>
              <a:rPr lang="ru-RU" sz="1100" dirty="0"/>
              <a:t>ПДД - пешеходный переход: знак, разметка, правила проезда</a:t>
            </a:r>
            <a:r>
              <a:rPr lang="ru-RU" sz="1100" b="1" dirty="0"/>
              <a:t> </a:t>
            </a:r>
            <a:r>
              <a:rPr lang="ru-RU" sz="1100" dirty="0">
                <a:sym typeface="Symbol"/>
              </a:rPr>
              <a:t></a:t>
            </a:r>
            <a:r>
              <a:rPr lang="ru-RU" sz="1100" dirty="0"/>
              <a:t> URL: </a:t>
            </a:r>
            <a:r>
              <a:rPr lang="ru-RU" sz="1100" u="sng" dirty="0">
                <a:hlinkClick r:id="rId13"/>
              </a:rPr>
              <a:t>https://realconsult.ru/423032a-pdd---peshehodnyiy-perehod-znak-razmetka-pravila-proezda</a:t>
            </a:r>
            <a:r>
              <a:rPr lang="ru-RU" sz="1100" dirty="0"/>
              <a:t> (Дата обращения: 16.10.2023).</a:t>
            </a:r>
          </a:p>
          <a:p>
            <a:pPr lvl="0"/>
            <a:r>
              <a:rPr lang="ru-RU" sz="1100" dirty="0"/>
              <a:t>Дорожные знаки России: какими они бывают и что значат </a:t>
            </a:r>
            <a:r>
              <a:rPr lang="ru-RU" sz="1100" dirty="0">
                <a:sym typeface="Symbol"/>
              </a:rPr>
              <a:t></a:t>
            </a:r>
            <a:r>
              <a:rPr lang="ru-RU" sz="1100" dirty="0"/>
              <a:t> URL:  </a:t>
            </a:r>
            <a:r>
              <a:rPr lang="ru-RU" sz="1100" u="sng" dirty="0">
                <a:hlinkClick r:id="rId14"/>
              </a:rPr>
              <a:t>https://dzen.ru/a/Y9JbN8kAwQ8OIVNp</a:t>
            </a:r>
            <a:r>
              <a:rPr lang="ru-RU" sz="1100" dirty="0"/>
              <a:t> (Дата обращения: 16.10.2023).</a:t>
            </a:r>
          </a:p>
          <a:p>
            <a:pPr lvl="0"/>
            <a:r>
              <a:rPr lang="ru-RU" sz="1100" dirty="0"/>
              <a:t>Пешеход за городом, правила безопасности для пешеходов на загородных дорогах </a:t>
            </a:r>
            <a:r>
              <a:rPr lang="ru-RU" sz="1100" dirty="0">
                <a:sym typeface="Symbol"/>
              </a:rPr>
              <a:t></a:t>
            </a:r>
            <a:r>
              <a:rPr lang="ru-RU" sz="1100" dirty="0"/>
              <a:t> URL: </a:t>
            </a:r>
            <a:r>
              <a:rPr lang="ru-RU" sz="1100" u="sng" dirty="0">
                <a:hlinkClick r:id="rId15"/>
              </a:rPr>
              <a:t>https://oktregion.ru/about/federalnye-sluzhby/otdel-ministerstva-vnutrennikh-del-rossii-po-oktyabrskomu-rayonu/informatsiya-ogibdd/peshekhod-za-gorodom-pravila-bezopasnosti-dlya-peshekhodov-na-zagorodnykh-dorogakh/</a:t>
            </a:r>
            <a:r>
              <a:rPr lang="ru-RU" sz="1100" dirty="0"/>
              <a:t> (Дата обращения: 16.10.2023).</a:t>
            </a:r>
          </a:p>
          <a:p>
            <a:pPr lvl="0"/>
            <a:r>
              <a:rPr lang="ru-RU" sz="1100" dirty="0"/>
              <a:t>История дорожных знаков </a:t>
            </a:r>
            <a:r>
              <a:rPr lang="ru-RU" sz="1100" dirty="0">
                <a:sym typeface="Symbol"/>
              </a:rPr>
              <a:t></a:t>
            </a:r>
            <a:r>
              <a:rPr lang="ru-RU" sz="1100" dirty="0"/>
              <a:t> URL: </a:t>
            </a:r>
            <a:r>
              <a:rPr lang="ru-RU" sz="1100" u="sng" dirty="0">
                <a:hlinkClick r:id="rId16"/>
              </a:rPr>
              <a:t>https://yuid.ru/istoriya-dorozhnyh-znakov/</a:t>
            </a:r>
            <a:r>
              <a:rPr lang="ru-RU" sz="1100" dirty="0"/>
              <a:t> (Дата обращения: 16.10.2023).</a:t>
            </a:r>
          </a:p>
          <a:p>
            <a:pPr lvl="0"/>
            <a:r>
              <a:rPr lang="ru-RU" sz="1100" dirty="0"/>
              <a:t>Красивые картинки. Светофор </a:t>
            </a:r>
            <a:r>
              <a:rPr lang="ru-RU" sz="1100" dirty="0">
                <a:sym typeface="Symbol"/>
              </a:rPr>
              <a:t></a:t>
            </a:r>
            <a:r>
              <a:rPr lang="ru-RU" sz="1100" dirty="0"/>
              <a:t> URL:  </a:t>
            </a:r>
            <a:r>
              <a:rPr lang="ru-RU" sz="1100" u="sng" dirty="0">
                <a:hlinkClick r:id="rId17"/>
              </a:rPr>
              <a:t>https://vjoy.cc/krasivye-kartinki-svetofor-42-foto/</a:t>
            </a:r>
            <a:r>
              <a:rPr lang="ru-RU" sz="1100" dirty="0"/>
              <a:t> (Дата обращения: 16.10.2023).</a:t>
            </a:r>
          </a:p>
          <a:p>
            <a:endParaRPr lang="ru-RU" sz="1100" dirty="0"/>
          </a:p>
          <a:p>
            <a:endParaRPr lang="ru-RU" sz="1100" dirty="0"/>
          </a:p>
          <a:p>
            <a:pPr eaLnBrk="1" hangingPunct="1"/>
            <a:endParaRPr lang="ru-RU" sz="1100" dirty="0" smtClean="0"/>
          </a:p>
          <a:p>
            <a:pPr eaLnBrk="1" hangingPunct="1"/>
            <a:endParaRPr lang="ru-RU" sz="1200" dirty="0" smtClean="0"/>
          </a:p>
          <a:p>
            <a:pPr eaLnBrk="1" hangingPunct="1"/>
            <a:endParaRPr lang="ru-RU" sz="1200" dirty="0" smtClean="0"/>
          </a:p>
        </p:txBody>
      </p:sp>
      <p:pic>
        <p:nvPicPr>
          <p:cNvPr id="4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0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27761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9320" y="402295"/>
            <a:ext cx="7803715" cy="12192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МОДУЛЬ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/>
              <a:t>БЕЗОПАСНОСТЬ НА ТРАНСПОРТЕ»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4103" y="1834912"/>
            <a:ext cx="8596668" cy="457841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000" dirty="0"/>
              <a:t>В рамках нашего занятия рассматриваются следующие вопросы модуля «Безопасность на транспорте» по теме «Правила дорожного движения»:</a:t>
            </a:r>
          </a:p>
          <a:p>
            <a:pPr>
              <a:defRPr/>
            </a:pPr>
            <a:r>
              <a:rPr lang="ru-RU" sz="2000" dirty="0"/>
              <a:t>Регулирование дорожного движения.</a:t>
            </a:r>
          </a:p>
          <a:p>
            <a:pPr>
              <a:defRPr/>
            </a:pPr>
            <a:r>
              <a:rPr lang="ru-RU" sz="2000" dirty="0"/>
              <a:t> Дорожная разметка.</a:t>
            </a:r>
          </a:p>
          <a:p>
            <a:pPr>
              <a:defRPr/>
            </a:pPr>
            <a:r>
              <a:rPr lang="ru-RU" sz="2000" dirty="0"/>
              <a:t> Пешеходные переходы (регулируемые и нерегулируемые). Пешеходная, велопешеходная и велосипедная дорожки.</a:t>
            </a:r>
          </a:p>
          <a:p>
            <a:pPr>
              <a:defRPr/>
            </a:pPr>
            <a:r>
              <a:rPr lang="ru-RU" sz="2000" dirty="0"/>
              <a:t> Дорожные знаки (восемь групп). </a:t>
            </a:r>
          </a:p>
          <a:p>
            <a:pPr>
              <a:defRPr/>
            </a:pPr>
            <a:r>
              <a:rPr lang="ru-RU" sz="2000" dirty="0"/>
              <a:t>Транспортные и пешеходные светофоры. Сигналы светофоров. </a:t>
            </a:r>
          </a:p>
          <a:p>
            <a:pPr>
              <a:defRPr/>
            </a:pPr>
            <a:r>
              <a:rPr lang="ru-RU" sz="2000" dirty="0"/>
              <a:t>Сигналы регулировщика. </a:t>
            </a:r>
          </a:p>
          <a:p>
            <a:pPr>
              <a:defRPr/>
            </a:pPr>
            <a:r>
              <a:rPr lang="ru-RU" sz="2000" dirty="0"/>
              <a:t>Движение пешеходов в городе и по загородным дорогам.</a:t>
            </a:r>
          </a:p>
          <a:p>
            <a:endParaRPr lang="ru-RU" dirty="0"/>
          </a:p>
        </p:txBody>
      </p:sp>
      <p:pic>
        <p:nvPicPr>
          <p:cNvPr id="4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2295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40678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589" y="622126"/>
            <a:ext cx="7359041" cy="1320800"/>
          </a:xfrm>
        </p:spPr>
        <p:txBody>
          <a:bodyPr>
            <a:noAutofit/>
          </a:bodyPr>
          <a:lstStyle/>
          <a:p>
            <a:pPr algn="ctr"/>
            <a:r>
              <a:rPr lang="ru-RU" dirty="0"/>
              <a:t>Занятие по теме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/>
              <a:t>«Правила дорожного движения»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0307" y="1872490"/>
            <a:ext cx="8596668" cy="4365471"/>
          </a:xfrm>
        </p:spPr>
        <p:txBody>
          <a:bodyPr>
            <a:normAutofit fontScale="85000" lnSpcReduction="20000"/>
          </a:bodyPr>
          <a:lstStyle/>
          <a:p>
            <a:r>
              <a:rPr lang="ru-RU" sz="2100" dirty="0"/>
              <a:t>Цель урока: достижение планируемых результатов универсальных учебных действий в результате систематизации знаний </a:t>
            </a:r>
            <a:r>
              <a:rPr lang="ru-RU" sz="2100" dirty="0" smtClean="0"/>
              <a:t>обучающихся </a:t>
            </a:r>
            <a:r>
              <a:rPr lang="ru-RU" sz="2100" dirty="0"/>
              <a:t>о дорожной безопасности, причинах дорожно-транспортных происшествий, усвоения правил личной безопасности при дорожном движении; формирование убеждения в необходимости соблюдать эти правила.</a:t>
            </a:r>
          </a:p>
          <a:p>
            <a:r>
              <a:rPr lang="ru-RU" sz="2100" dirty="0" smtClean="0"/>
              <a:t>Задачи</a:t>
            </a:r>
            <a:r>
              <a:rPr lang="ru-RU" sz="2100" dirty="0"/>
              <a:t>:</a:t>
            </a:r>
          </a:p>
          <a:p>
            <a:pPr lvl="0"/>
            <a:r>
              <a:rPr lang="ru-RU" sz="2100" dirty="0"/>
              <a:t>систематизация представлений обучающихся о правилах безопасности дорожного движения, профилактика ДТП;</a:t>
            </a:r>
          </a:p>
          <a:p>
            <a:pPr lvl="0"/>
            <a:r>
              <a:rPr lang="ru-RU" sz="2100" dirty="0"/>
              <a:t>формирование у обучающихся навыков безопасного поведения через ознакомление с правилами безопасного поведения на дорогах и на транспорте; </a:t>
            </a:r>
          </a:p>
          <a:p>
            <a:pPr lvl="0"/>
            <a:r>
              <a:rPr lang="ru-RU" sz="2100" dirty="0"/>
              <a:t>знакомство учащихся с историей возникновения Правил дорожного движения, их основными положениями;</a:t>
            </a:r>
          </a:p>
          <a:p>
            <a:pPr lvl="0"/>
            <a:r>
              <a:rPr lang="ru-RU" sz="2100" dirty="0"/>
              <a:t>воспитание потребности в соблюдении правил безопасности на дорогах;</a:t>
            </a:r>
          </a:p>
          <a:p>
            <a:pPr lvl="0"/>
            <a:r>
              <a:rPr lang="ru-RU" sz="2100" dirty="0"/>
              <a:t>профилактика детского дорожно-транспортного травматизма.</a:t>
            </a:r>
          </a:p>
          <a:p>
            <a:endParaRPr lang="ru-RU" dirty="0"/>
          </a:p>
        </p:txBody>
      </p:sp>
      <p:pic>
        <p:nvPicPr>
          <p:cNvPr id="4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590185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12307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6839" y="187194"/>
            <a:ext cx="6642970" cy="1320800"/>
          </a:xfrm>
        </p:spPr>
        <p:txBody>
          <a:bodyPr>
            <a:noAutofit/>
          </a:bodyPr>
          <a:lstStyle/>
          <a:p>
            <a:pPr algn="ctr"/>
            <a:r>
              <a:rPr lang="ru-RU" dirty="0"/>
              <a:t>Историческая справка </a:t>
            </a:r>
            <a:r>
              <a:rPr lang="ru-RU" dirty="0" smtClean="0"/>
              <a:t>о </a:t>
            </a:r>
            <a:r>
              <a:rPr lang="ru-RU" dirty="0"/>
              <a:t>транспорте </a:t>
            </a:r>
            <a:r>
              <a:rPr lang="ru-RU" dirty="0" smtClean="0"/>
              <a:t> в </a:t>
            </a:r>
            <a:r>
              <a:rPr lang="ru-RU" dirty="0"/>
              <a:t>Пятигорске </a:t>
            </a:r>
          </a:p>
        </p:txBody>
      </p:sp>
      <p:pic>
        <p:nvPicPr>
          <p:cNvPr id="4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" name="Объект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6388" y="1563688"/>
            <a:ext cx="2563812" cy="3417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316" y="1039660"/>
            <a:ext cx="3756747" cy="2505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707" y="3944880"/>
            <a:ext cx="4436540" cy="2496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2" y="5165300"/>
            <a:ext cx="2420938" cy="1614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657" y="1347353"/>
            <a:ext cx="2770188" cy="245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438" y="3673578"/>
            <a:ext cx="3925081" cy="2615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728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6690" y="326442"/>
            <a:ext cx="7876420" cy="1320800"/>
          </a:xfrm>
        </p:spPr>
        <p:txBody>
          <a:bodyPr/>
          <a:lstStyle/>
          <a:p>
            <a:pPr algn="ctr"/>
            <a:r>
              <a:rPr lang="ru-RU" dirty="0"/>
              <a:t>Из истории </a:t>
            </a:r>
            <a:r>
              <a:rPr lang="ru-RU" dirty="0" smtClean="0"/>
              <a:t>появления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/>
              <a:t>Правил дорожного движения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4088" y="1665962"/>
            <a:ext cx="5185775" cy="4947779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Если бы каждый водитель и пешеход двигался, как ему вздумается, происходили бы сплошные столкновения, создавались пробки транспортных средств, совершались бы наезды на пешеходов. От этого хаоса нас спасают единые для всех Правила дорожного движения.</a:t>
            </a:r>
          </a:p>
          <a:p>
            <a:r>
              <a:rPr lang="ru-RU" dirty="0" smtClean="0"/>
              <a:t>Правила </a:t>
            </a:r>
            <a:r>
              <a:rPr lang="ru-RU" dirty="0"/>
              <a:t>дорожного движения </a:t>
            </a:r>
            <a:r>
              <a:rPr lang="ru-RU" dirty="0">
                <a:sym typeface="Symbol" pitchFamily="18" charset="2"/>
              </a:rPr>
              <a:t></a:t>
            </a:r>
            <a:r>
              <a:rPr lang="ru-RU" dirty="0"/>
              <a:t> свод правил, регулирующих обязанности участников дорожного движения (водителей транспортных средств, пассажиров, пешеходов и так далее), а также технические требования, предъявляемые к транспортным средствам, для обеспечения безопасности дорожного движения. </a:t>
            </a:r>
          </a:p>
          <a:p>
            <a:r>
              <a:rPr lang="ru-RU" dirty="0"/>
              <a:t>Решение о создании единых европейских правил дорожного движения было принято в 1909 году на всемирной конференции в Париже, ввиду увеличения числа автомобилей, роста скоростей и интенсивности движения на городских улицах. </a:t>
            </a:r>
          </a:p>
          <a:p>
            <a:endParaRPr lang="ru-RU" dirty="0"/>
          </a:p>
        </p:txBody>
      </p:sp>
      <p:pic>
        <p:nvPicPr>
          <p:cNvPr id="5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399" y="139248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4" descr="Картинки по запросу пдд картинк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766" y="1653435"/>
            <a:ext cx="3817447" cy="4622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846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7626" y="634652"/>
            <a:ext cx="7420151" cy="918575"/>
          </a:xfrm>
        </p:spPr>
        <p:txBody>
          <a:bodyPr/>
          <a:lstStyle/>
          <a:p>
            <a:pPr algn="ctr"/>
            <a:r>
              <a:rPr lang="ru-RU" b="1" dirty="0"/>
              <a:t>Дорожные знаки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99993" y="1684600"/>
            <a:ext cx="4184035" cy="4941668"/>
          </a:xfrm>
        </p:spPr>
        <p:txBody>
          <a:bodyPr>
            <a:normAutofit/>
          </a:bodyPr>
          <a:lstStyle/>
          <a:p>
            <a:r>
              <a:rPr lang="ru-RU" dirty="0"/>
              <a:t>В каком году появились первые дорожные знаки?</a:t>
            </a:r>
            <a:r>
              <a:rPr lang="ru-RU" b="1" i="1" dirty="0"/>
              <a:t> </a:t>
            </a:r>
            <a:endParaRPr lang="ru-RU" dirty="0"/>
          </a:p>
          <a:p>
            <a:r>
              <a:rPr lang="ru-RU" dirty="0"/>
              <a:t>В 1909.</a:t>
            </a:r>
          </a:p>
          <a:p>
            <a:r>
              <a:rPr lang="ru-RU" dirty="0"/>
              <a:t>Первые в мире дорожные знаки были утверждены на международной конференции автомобилистов в 1909 году; в числе участников были и представители Российской империи. Дорожных знаков того времени было четыре и все круглой формы: «перекрёсток», «шлагбаум», «двойной поворот», «препятствие в виде насыпи и канавы».</a:t>
            </a:r>
          </a:p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311" y="2034853"/>
            <a:ext cx="6931071" cy="3118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9" y="427346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50790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7106" y="609600"/>
            <a:ext cx="7056895" cy="755737"/>
          </a:xfrm>
        </p:spPr>
        <p:txBody>
          <a:bodyPr/>
          <a:lstStyle/>
          <a:p>
            <a:r>
              <a:rPr lang="ru-RU" b="1" dirty="0"/>
              <a:t>Что такое ГАИ – ГИБДД?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39036" y="1371448"/>
            <a:ext cx="4058432" cy="5317451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В  первые годы организации Госавтоинспекция </a:t>
            </a:r>
            <a:r>
              <a:rPr lang="ru-RU" dirty="0">
                <a:sym typeface="Symbol" pitchFamily="18" charset="2"/>
              </a:rPr>
              <a:t></a:t>
            </a:r>
            <a:r>
              <a:rPr lang="ru-RU" dirty="0"/>
              <a:t> ГАИ советской народной милиции </a:t>
            </a:r>
            <a:r>
              <a:rPr lang="ru-RU" dirty="0">
                <a:sym typeface="Symbol" pitchFamily="18" charset="2"/>
              </a:rPr>
              <a:t></a:t>
            </a:r>
            <a:r>
              <a:rPr lang="ru-RU" dirty="0"/>
              <a:t> Правила дорожного движения 1936 года гласили: «Все уличное движение обязано придерживаться следующего порядка: пешеходы уступают дорогу ручной повозке, повозка </a:t>
            </a:r>
            <a:r>
              <a:rPr lang="ru-RU" dirty="0">
                <a:sym typeface="Symbol" pitchFamily="18" charset="2"/>
              </a:rPr>
              <a:t></a:t>
            </a:r>
            <a:r>
              <a:rPr lang="ru-RU" dirty="0"/>
              <a:t> извозчику, извозчик </a:t>
            </a:r>
            <a:r>
              <a:rPr lang="ru-RU" dirty="0">
                <a:sym typeface="Symbol" pitchFamily="18" charset="2"/>
              </a:rPr>
              <a:t></a:t>
            </a:r>
            <a:r>
              <a:rPr lang="ru-RU" dirty="0"/>
              <a:t> автомашине, а автомашина общего назначения </a:t>
            </a:r>
            <a:r>
              <a:rPr lang="ru-RU" dirty="0">
                <a:sym typeface="Symbol" pitchFamily="18" charset="2"/>
              </a:rPr>
              <a:t></a:t>
            </a:r>
            <a:r>
              <a:rPr lang="ru-RU" dirty="0"/>
              <a:t> всем машинам специального назначения и автобусу».</a:t>
            </a:r>
          </a:p>
          <a:p>
            <a:r>
              <a:rPr lang="ru-RU" dirty="0"/>
              <a:t>Для регулирования движения на дорогах и соблюдения порядка дорожного движения Союз народных комиссаров 3 июля 1936 года утвердил «Положение о Государственной автомобильной инспекции (ГАИ) Главного управления Рабоче-крестьянской милиции НКВД СССР» </a:t>
            </a:r>
            <a:r>
              <a:rPr lang="ru-RU" dirty="0">
                <a:sym typeface="Symbol" pitchFamily="18" charset="2"/>
              </a:rPr>
              <a:t></a:t>
            </a:r>
            <a:r>
              <a:rPr lang="ru-RU" dirty="0"/>
              <a:t> этот день считается датой рождения ГАИ, в настоящее время Государственная инспекция безопасности дорожного движения </a:t>
            </a:r>
            <a:r>
              <a:rPr lang="ru-RU" dirty="0">
                <a:sym typeface="Symbol" pitchFamily="18" charset="2"/>
              </a:rPr>
              <a:t></a:t>
            </a:r>
            <a:r>
              <a:rPr lang="ru-RU" dirty="0"/>
              <a:t> ГИБДД.</a:t>
            </a:r>
            <a:r>
              <a:rPr lang="ru-RU" b="1" i="1" dirty="0"/>
              <a:t> </a:t>
            </a:r>
            <a:endParaRPr lang="ru-RU" b="1" i="1" dirty="0" smtClean="0"/>
          </a:p>
          <a:p>
            <a:r>
              <a:rPr lang="ru-RU" dirty="0"/>
              <a:t>Отделение ГИБДД отдела МВД России по городу </a:t>
            </a:r>
            <a:r>
              <a:rPr lang="ru-RU" dirty="0" smtClean="0"/>
              <a:t>Пятигорску занимается безопасностью дорожного движения, профилактикой </a:t>
            </a:r>
            <a:r>
              <a:rPr lang="ru-RU" dirty="0"/>
              <a:t>и </a:t>
            </a:r>
            <a:r>
              <a:rPr lang="ru-RU" dirty="0" smtClean="0"/>
              <a:t>предупреждением </a:t>
            </a:r>
            <a:r>
              <a:rPr lang="ru-RU" dirty="0"/>
              <a:t>детского дорожно-транспортного </a:t>
            </a:r>
            <a:r>
              <a:rPr lang="ru-RU" dirty="0" smtClean="0"/>
              <a:t>травматизма.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5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734" y="114194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607" y="1678487"/>
            <a:ext cx="6992309" cy="39331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55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6995" y="572022"/>
            <a:ext cx="8596668" cy="1320800"/>
          </a:xfrm>
        </p:spPr>
        <p:txBody>
          <a:bodyPr/>
          <a:lstStyle/>
          <a:p>
            <a:r>
              <a:rPr lang="ru-RU" b="1" dirty="0"/>
              <a:t>Музей автотранспорта   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 </a:t>
            </a:r>
            <a:r>
              <a:rPr lang="ru-RU" b="1" dirty="0"/>
              <a:t>Пятигорске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14913" y="1846963"/>
            <a:ext cx="4333076" cy="479183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 преддверии Дня образования службы ГАИ/ГИБДД Госавтоинспекция Пятигорска открывает музей автотранспорта, состоявшего на службе в разные годы. Первый экспонат торжественно занял свое место. Раритетный автомобиль «ГАЗ-М21 Волга»,  несмотря на почтенный возраст (более 30 лет), вполне исправен и на своем ходу прибыл на стоянку у здания городской Госавтоинспекции. </a:t>
            </a:r>
          </a:p>
          <a:p>
            <a:r>
              <a:rPr lang="ru-RU" dirty="0"/>
              <a:t>В ближайшее время в музей поступят еще два раритетных патрульных автомобиля: знаменитая «копейка» - «ВАЗ-2101 Жигули» и «Москвич-412». Также коллекцию дополнит милицейский мотоцикл «ИЖ». Как только коллекция пополнится, в музей будут организованы экскурсии для школьников города.</a:t>
            </a:r>
            <a:r>
              <a:rPr lang="ru-RU" b="1" i="1" dirty="0"/>
              <a:t> </a:t>
            </a:r>
            <a:endParaRPr lang="ru-RU" dirty="0"/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74896" y="1332047"/>
            <a:ext cx="4184650" cy="2782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611" y="4211789"/>
            <a:ext cx="4432300" cy="2492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НОВИКОВА\Картинки\ПДД\x_3a2c5e8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398" y="151774"/>
            <a:ext cx="1695189" cy="169518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36408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553</TotalTime>
  <Words>2715</Words>
  <Application>Microsoft Office PowerPoint</Application>
  <PresentationFormat>Произвольный</PresentationFormat>
  <Paragraphs>197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Грань</vt:lpstr>
      <vt:lpstr>«БЕЗОПАСНОСТЬ   НА ТРАНСПОРТЕ»</vt:lpstr>
      <vt:lpstr>Пояснительная записка</vt:lpstr>
      <vt:lpstr>МОДУЛЬ  «БЕЗОПАСНОСТЬ НА ТРАНСПОРТЕ»</vt:lpstr>
      <vt:lpstr>Занятие по теме:  «Правила дорожного движения»</vt:lpstr>
      <vt:lpstr>Историческая справка о транспорте  в Пятигорске </vt:lpstr>
      <vt:lpstr>Из истории появления  Правил дорожного движения </vt:lpstr>
      <vt:lpstr>Дорожные знаки</vt:lpstr>
      <vt:lpstr>Что такое ГАИ – ГИБДД?</vt:lpstr>
      <vt:lpstr>Музей автотранспорта     в Пятигорске</vt:lpstr>
      <vt:lpstr>Соблюдение правил дорожного движения обучающимися</vt:lpstr>
      <vt:lpstr>Регулирование дорожного движения</vt:lpstr>
      <vt:lpstr>Дорожная разметка</vt:lpstr>
      <vt:lpstr>Пешеходные переходы  (регулируемые и нерегулируемые)</vt:lpstr>
      <vt:lpstr>Пешеходная, велопешеходная  и велосипедная дорожки</vt:lpstr>
      <vt:lpstr>Дорожные знаки</vt:lpstr>
      <vt:lpstr>Предупреждающие знаки</vt:lpstr>
      <vt:lpstr>Знаки приоритета</vt:lpstr>
      <vt:lpstr>Запрещающие знаки</vt:lpstr>
      <vt:lpstr>Предписывающие знаки</vt:lpstr>
      <vt:lpstr>Знаки особых предписаний</vt:lpstr>
      <vt:lpstr>Информационные знаки  и знаки сервиса</vt:lpstr>
      <vt:lpstr>Знаки дополнительной информации  (таблички)</vt:lpstr>
      <vt:lpstr>Транспортные и пешеходные светофоры. Сигналы светофоров.</vt:lpstr>
      <vt:lpstr>Сигналы регулировщика</vt:lpstr>
      <vt:lpstr>Движение пешеходов в городе  и по загородным дорогам</vt:lpstr>
      <vt:lpstr>Вопросы для закрепления </vt:lpstr>
      <vt:lpstr>Домашнее задание</vt:lpstr>
      <vt:lpstr>Литература и интернет-ресурсы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ОБЖ</dc:title>
  <dc:creator>Могила О.И.</dc:creator>
  <cp:lastModifiedBy>Администратор</cp:lastModifiedBy>
  <cp:revision>143</cp:revision>
  <cp:lastPrinted>2023-10-25T09:22:17Z</cp:lastPrinted>
  <dcterms:created xsi:type="dcterms:W3CDTF">2017-04-30T03:50:18Z</dcterms:created>
  <dcterms:modified xsi:type="dcterms:W3CDTF">2023-11-17T10:15:17Z</dcterms:modified>
</cp:coreProperties>
</file>