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38"/>
  </p:notesMasterIdLst>
  <p:sldIdLst>
    <p:sldId id="256" r:id="rId2"/>
    <p:sldId id="290" r:id="rId3"/>
    <p:sldId id="261" r:id="rId4"/>
    <p:sldId id="258" r:id="rId5"/>
    <p:sldId id="259" r:id="rId6"/>
    <p:sldId id="264" r:id="rId7"/>
    <p:sldId id="262" r:id="rId8"/>
    <p:sldId id="268" r:id="rId9"/>
    <p:sldId id="263" r:id="rId10"/>
    <p:sldId id="267" r:id="rId11"/>
    <p:sldId id="271" r:id="rId12"/>
    <p:sldId id="265" r:id="rId13"/>
    <p:sldId id="270" r:id="rId14"/>
    <p:sldId id="269" r:id="rId15"/>
    <p:sldId id="266" r:id="rId16"/>
    <p:sldId id="273" r:id="rId17"/>
    <p:sldId id="276" r:id="rId18"/>
    <p:sldId id="275" r:id="rId19"/>
    <p:sldId id="272" r:id="rId20"/>
    <p:sldId id="297" r:id="rId21"/>
    <p:sldId id="294" r:id="rId22"/>
    <p:sldId id="295" r:id="rId23"/>
    <p:sldId id="282" r:id="rId24"/>
    <p:sldId id="293" r:id="rId25"/>
    <p:sldId id="296" r:id="rId26"/>
    <p:sldId id="291" r:id="rId27"/>
    <p:sldId id="292" r:id="rId28"/>
    <p:sldId id="284" r:id="rId29"/>
    <p:sldId id="281" r:id="rId30"/>
    <p:sldId id="283" r:id="rId31"/>
    <p:sldId id="285" r:id="rId32"/>
    <p:sldId id="286" r:id="rId33"/>
    <p:sldId id="287" r:id="rId34"/>
    <p:sldId id="288" r:id="rId35"/>
    <p:sldId id="299" r:id="rId36"/>
    <p:sldId id="289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howGuides="1">
      <p:cViewPr>
        <p:scale>
          <a:sx n="62" d="100"/>
          <a:sy n="62" d="100"/>
        </p:scale>
        <p:origin x="-996" y="-2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33A-9FC1-4859-A06F-C5026FDA5706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6B58B-EB04-48E1-88AB-A9DBF360D1A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0761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6B58B-EB04-48E1-88AB-A9DBF360D1A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CEB873C-F85D-486E-9CD2-8F2B5D684905}" type="datetimeFigureOut">
              <a:rPr lang="ru-RU" smtClean="0"/>
              <a:pPr/>
              <a:t>04.12.2020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7E9F616-8ABA-43AD-9C4C-3F32C08FE51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054844"/>
              </p:ext>
            </p:extLst>
          </p:nvPr>
        </p:nvGraphicFramePr>
        <p:xfrm>
          <a:off x="3459479" y="777236"/>
          <a:ext cx="6278880" cy="5732145"/>
        </p:xfrm>
        <a:graphic>
          <a:graphicData uri="http://schemas.openxmlformats.org/drawingml/2006/table">
            <a:tbl>
              <a:tblPr bandRow="1"/>
              <a:tblGrid>
                <a:gridCol w="392430"/>
                <a:gridCol w="392430"/>
                <a:gridCol w="392430"/>
                <a:gridCol w="392430"/>
                <a:gridCol w="392430"/>
                <a:gridCol w="392430"/>
                <a:gridCol w="392430"/>
                <a:gridCol w="392430"/>
                <a:gridCol w="392430"/>
                <a:gridCol w="392430"/>
                <a:gridCol w="392430"/>
                <a:gridCol w="392430"/>
                <a:gridCol w="392430"/>
                <a:gridCol w="392430"/>
                <a:gridCol w="392430"/>
                <a:gridCol w="392430"/>
              </a:tblGrid>
              <a:tr h="352425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20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1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Cambria"/>
                          <a:ea typeface="Cambria"/>
                          <a:cs typeface="Times New Roman"/>
                        </a:rPr>
                        <a:t>*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20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3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4</a:t>
                      </a:r>
                      <a:endParaRPr lang="ru-RU" sz="18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Cambria"/>
                          <a:ea typeface="Cambria"/>
                          <a:cs typeface="Times New Roman"/>
                        </a:rPr>
                        <a:t>*</a:t>
                      </a:r>
                      <a:endParaRPr lang="ru-RU" sz="14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6</a:t>
                      </a:r>
                      <a:endParaRPr lang="ru-RU" sz="18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2</a:t>
                      </a:r>
                      <a:endParaRPr lang="ru-RU" sz="18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400" dirty="0" smtClean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Cambria"/>
                          <a:ea typeface="Cambria"/>
                          <a:cs typeface="Times New Roman"/>
                        </a:rPr>
                        <a:t>*</a:t>
                      </a:r>
                      <a:endParaRPr lang="ru-RU" sz="24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Cambria"/>
                          <a:ea typeface="Cambria"/>
                          <a:cs typeface="Times New Roman"/>
                        </a:rPr>
                        <a:t>*</a:t>
                      </a:r>
                      <a:endParaRPr lang="ru-RU" sz="24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20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7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Cambria"/>
                          <a:ea typeface="Cambria"/>
                          <a:cs typeface="Times New Roman"/>
                        </a:rPr>
                        <a:t>*</a:t>
                      </a:r>
                      <a:endParaRPr lang="ru-RU" sz="24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5</a:t>
                      </a:r>
                      <a:endParaRPr lang="ru-RU" sz="18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Cambria"/>
                          <a:ea typeface="Cambria"/>
                          <a:cs typeface="Times New Roman"/>
                        </a:rPr>
                        <a:t>*</a:t>
                      </a: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Cambria"/>
                          <a:ea typeface="Cambria"/>
                          <a:cs typeface="Times New Roman"/>
                        </a:rPr>
                        <a:t>*</a:t>
                      </a:r>
                      <a:endParaRPr lang="ru-RU" sz="24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337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Рисунок 0" descr="Описание: 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4560" y="243839"/>
            <a:ext cx="8458200" cy="6331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14734" y="409694"/>
            <a:ext cx="75661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u="sng" dirty="0" smtClean="0">
                <a:solidFill>
                  <a:srgbClr val="990033"/>
                </a:solidFill>
                <a:latin typeface="Times New Roman" pitchFamily="18" charset="0"/>
              </a:rPr>
              <a:t>Классификация кислот</a:t>
            </a:r>
            <a:endParaRPr lang="ru-RU" sz="5400" dirty="0"/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2370773" y="1310641"/>
            <a:ext cx="7961947" cy="5151120"/>
            <a:chOff x="2154" y="210"/>
            <a:chExt cx="3969" cy="2379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0" y="754"/>
              <a:ext cx="2086" cy="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AutoShape 6"/>
            <p:cNvSpPr>
              <a:spLocks noChangeArrowheads="1"/>
            </p:cNvSpPr>
            <p:nvPr/>
          </p:nvSpPr>
          <p:spPr bwMode="auto">
            <a:xfrm>
              <a:off x="2154" y="210"/>
              <a:ext cx="3969" cy="2379"/>
            </a:xfrm>
            <a:prstGeom prst="irregularSeal2">
              <a:avLst/>
            </a:prstGeom>
            <a:solidFill>
              <a:schemeClr val="accent1">
                <a:alpha val="0"/>
              </a:schemeClr>
            </a:solidFill>
            <a:ln w="222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FF0066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485073" y="1909763"/>
            <a:ext cx="3106737" cy="4948237"/>
            <a:chOff x="723" y="1673"/>
            <a:chExt cx="1957" cy="1938"/>
          </a:xfrm>
        </p:grpSpPr>
        <p:sp>
          <p:nvSpPr>
            <p:cNvPr id="3" name="Rectangle 6"/>
            <p:cNvSpPr>
              <a:spLocks noChangeArrowheads="1"/>
            </p:cNvSpPr>
            <p:nvPr/>
          </p:nvSpPr>
          <p:spPr bwMode="gray">
            <a:xfrm>
              <a:off x="2367" y="1675"/>
              <a:ext cx="76" cy="1936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" name="Rectangle 7"/>
            <p:cNvSpPr>
              <a:spLocks noChangeArrowheads="1"/>
            </p:cNvSpPr>
            <p:nvPr/>
          </p:nvSpPr>
          <p:spPr bwMode="gray">
            <a:xfrm>
              <a:off x="940" y="1673"/>
              <a:ext cx="76" cy="1936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" name="AutoShape 8"/>
            <p:cNvSpPr>
              <a:spLocks noChangeArrowheads="1"/>
            </p:cNvSpPr>
            <p:nvPr/>
          </p:nvSpPr>
          <p:spPr bwMode="gray">
            <a:xfrm>
              <a:off x="723" y="1798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buFont typeface="Wingdings" pitchFamily="2" charset="2"/>
                <a:buNone/>
              </a:pPr>
              <a:r>
                <a:rPr lang="en-US" sz="2000" dirty="0">
                  <a:solidFill>
                    <a:srgbClr val="F8F8F8"/>
                  </a:solidFill>
                  <a:latin typeface="Arial" charset="0"/>
                </a:rPr>
                <a:t> </a:t>
              </a:r>
              <a:r>
                <a:rPr lang="en-US" sz="4400" b="1" dirty="0">
                  <a:solidFill>
                    <a:schemeClr val="tx2"/>
                  </a:solidFill>
                  <a:latin typeface="Georgia" pitchFamily="18" charset="0"/>
                </a:rPr>
                <a:t>HCl</a:t>
              </a:r>
            </a:p>
          </p:txBody>
        </p:sp>
        <p:sp>
          <p:nvSpPr>
            <p:cNvPr id="6" name="AutoShape 9"/>
            <p:cNvSpPr>
              <a:spLocks noChangeArrowheads="1"/>
            </p:cNvSpPr>
            <p:nvPr/>
          </p:nvSpPr>
          <p:spPr bwMode="gray">
            <a:xfrm>
              <a:off x="723" y="2134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5921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buFont typeface="Wingdings" pitchFamily="2" charset="2"/>
                <a:buNone/>
              </a:pPr>
              <a:r>
                <a:rPr lang="en-US" sz="3600" b="1">
                  <a:solidFill>
                    <a:schemeClr val="tx2"/>
                  </a:solidFill>
                  <a:latin typeface="Times New Roman" pitchFamily="18" charset="0"/>
                </a:rPr>
                <a:t> </a:t>
              </a:r>
              <a:r>
                <a:rPr lang="en-US" sz="4400" b="1">
                  <a:solidFill>
                    <a:schemeClr val="tx2"/>
                  </a:solidFill>
                  <a:latin typeface="Georgia" pitchFamily="18" charset="0"/>
                </a:rPr>
                <a:t>HF</a:t>
              </a:r>
            </a:p>
          </p:txBody>
        </p:sp>
        <p:sp>
          <p:nvSpPr>
            <p:cNvPr id="7" name="AutoShape 10"/>
            <p:cNvSpPr>
              <a:spLocks noChangeArrowheads="1"/>
            </p:cNvSpPr>
            <p:nvPr/>
          </p:nvSpPr>
          <p:spPr bwMode="gray">
            <a:xfrm>
              <a:off x="723" y="2470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buFont typeface="Wingdings" pitchFamily="2" charset="2"/>
                <a:buNone/>
              </a:pPr>
              <a:r>
                <a:rPr lang="en-US" sz="1600" b="1">
                  <a:solidFill>
                    <a:srgbClr val="F8F8F8"/>
                  </a:solidFill>
                  <a:latin typeface="Arial" charset="0"/>
                </a:rPr>
                <a:t> </a:t>
              </a:r>
              <a:r>
                <a:rPr lang="en-US" sz="4400" b="1">
                  <a:solidFill>
                    <a:schemeClr val="tx2"/>
                  </a:solidFill>
                  <a:latin typeface="Georgia" pitchFamily="18" charset="0"/>
                </a:rPr>
                <a:t>HBr</a:t>
              </a:r>
            </a:p>
          </p:txBody>
        </p:sp>
        <p:sp>
          <p:nvSpPr>
            <p:cNvPr id="8" name="AutoShape 11"/>
            <p:cNvSpPr>
              <a:spLocks noChangeArrowheads="1"/>
            </p:cNvSpPr>
            <p:nvPr/>
          </p:nvSpPr>
          <p:spPr bwMode="gray">
            <a:xfrm>
              <a:off x="723" y="2806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5921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buFont typeface="Wingdings" pitchFamily="2" charset="2"/>
                <a:buNone/>
              </a:pPr>
              <a:r>
                <a:rPr lang="en-US" sz="1600" b="1">
                  <a:solidFill>
                    <a:srgbClr val="F8F8F8"/>
                  </a:solidFill>
                  <a:latin typeface="Arial" charset="0"/>
                </a:rPr>
                <a:t> </a:t>
              </a:r>
              <a:r>
                <a:rPr lang="en-US" sz="4400" b="1">
                  <a:solidFill>
                    <a:schemeClr val="tx2"/>
                  </a:solidFill>
                  <a:latin typeface="Georgia" pitchFamily="18" charset="0"/>
                </a:rPr>
                <a:t>H</a:t>
              </a:r>
              <a:r>
                <a:rPr lang="en-US" sz="3600" b="1">
                  <a:solidFill>
                    <a:schemeClr val="tx2"/>
                  </a:solidFill>
                  <a:latin typeface="Georgia" pitchFamily="18" charset="0"/>
                </a:rPr>
                <a:t>2</a:t>
              </a:r>
              <a:r>
                <a:rPr lang="en-US" sz="4400" b="1">
                  <a:solidFill>
                    <a:schemeClr val="tx2"/>
                  </a:solidFill>
                  <a:latin typeface="Georgia" pitchFamily="18" charset="0"/>
                </a:rPr>
                <a:t>S</a:t>
              </a:r>
            </a:p>
          </p:txBody>
        </p:sp>
        <p:sp>
          <p:nvSpPr>
            <p:cNvPr id="9" name="AutoShape 12"/>
            <p:cNvSpPr>
              <a:spLocks noChangeArrowheads="1"/>
            </p:cNvSpPr>
            <p:nvPr/>
          </p:nvSpPr>
          <p:spPr bwMode="gray">
            <a:xfrm>
              <a:off x="723" y="3142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buFont typeface="Wingdings" pitchFamily="2" charset="2"/>
                <a:buNone/>
              </a:pPr>
              <a:r>
                <a:rPr lang="en-US" sz="1600" b="1">
                  <a:solidFill>
                    <a:srgbClr val="F8F8F8"/>
                  </a:solidFill>
                  <a:latin typeface="Arial" charset="0"/>
                </a:rPr>
                <a:t> </a:t>
              </a:r>
              <a:r>
                <a:rPr lang="en-US" sz="4400" b="1">
                  <a:solidFill>
                    <a:schemeClr val="tx2"/>
                  </a:solidFill>
                  <a:latin typeface="Georgia" pitchFamily="18" charset="0"/>
                </a:rPr>
                <a:t>HI</a:t>
              </a:r>
            </a:p>
          </p:txBody>
        </p:sp>
      </p:grpSp>
      <p:grpSp>
        <p:nvGrpSpPr>
          <p:cNvPr id="10" name="Group 14"/>
          <p:cNvGrpSpPr>
            <a:grpSpLocks/>
          </p:cNvGrpSpPr>
          <p:nvPr/>
        </p:nvGrpSpPr>
        <p:grpSpPr bwMode="auto">
          <a:xfrm>
            <a:off x="7452360" y="1890713"/>
            <a:ext cx="3190875" cy="4967287"/>
            <a:chOff x="2941" y="1670"/>
            <a:chExt cx="2010" cy="1941"/>
          </a:xfrm>
        </p:grpSpPr>
        <p:sp>
          <p:nvSpPr>
            <p:cNvPr id="11" name="Rectangle 15"/>
            <p:cNvSpPr>
              <a:spLocks noChangeArrowheads="1"/>
            </p:cNvSpPr>
            <p:nvPr/>
          </p:nvSpPr>
          <p:spPr bwMode="gray">
            <a:xfrm>
              <a:off x="4661" y="1670"/>
              <a:ext cx="76" cy="1936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gray">
            <a:xfrm>
              <a:off x="3154" y="1675"/>
              <a:ext cx="76" cy="1936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17"/>
            <p:cNvSpPr>
              <a:spLocks noChangeArrowheads="1"/>
            </p:cNvSpPr>
            <p:nvPr/>
          </p:nvSpPr>
          <p:spPr bwMode="gray">
            <a:xfrm>
              <a:off x="2941" y="1801"/>
              <a:ext cx="2010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hlink">
                    <a:gamma/>
                    <a:shade val="6980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buFont typeface="Wingdings" pitchFamily="2" charset="2"/>
                <a:buNone/>
              </a:pPr>
              <a:r>
                <a:rPr lang="en-US" sz="4400" b="1" dirty="0">
                  <a:solidFill>
                    <a:srgbClr val="663300"/>
                  </a:solidFill>
                  <a:latin typeface="Georgia" pitchFamily="18" charset="0"/>
                </a:rPr>
                <a:t>HNO</a:t>
              </a:r>
              <a:r>
                <a:rPr lang="ru-RU" sz="4400" b="1" dirty="0">
                  <a:solidFill>
                    <a:srgbClr val="663300"/>
                  </a:solidFill>
                  <a:latin typeface="Georgia" pitchFamily="18" charset="0"/>
                </a:rPr>
                <a:t>3</a:t>
              </a:r>
              <a:r>
                <a:rPr lang="en-US" sz="1600" b="1" dirty="0">
                  <a:solidFill>
                    <a:srgbClr val="F8F8F8"/>
                  </a:solidFill>
                  <a:latin typeface="Arial" charset="0"/>
                </a:rPr>
                <a:t> </a:t>
              </a:r>
            </a:p>
          </p:txBody>
        </p:sp>
        <p:sp>
          <p:nvSpPr>
            <p:cNvPr id="14" name="AutoShape 18"/>
            <p:cNvSpPr>
              <a:spLocks noChangeArrowheads="1"/>
            </p:cNvSpPr>
            <p:nvPr/>
          </p:nvSpPr>
          <p:spPr bwMode="gray">
            <a:xfrm>
              <a:off x="2941" y="2137"/>
              <a:ext cx="2010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hlink">
                    <a:gamma/>
                    <a:shade val="59216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buFont typeface="Wingdings" pitchFamily="2" charset="2"/>
                <a:buNone/>
              </a:pPr>
              <a:r>
                <a:rPr lang="en-US" sz="4400" b="1" dirty="0">
                  <a:solidFill>
                    <a:srgbClr val="663300"/>
                  </a:solidFill>
                  <a:latin typeface="Georgia" pitchFamily="18" charset="0"/>
                </a:rPr>
                <a:t>H</a:t>
              </a:r>
              <a:r>
                <a:rPr lang="ru-RU" sz="4400" b="1" dirty="0">
                  <a:solidFill>
                    <a:srgbClr val="663300"/>
                  </a:solidFill>
                  <a:latin typeface="Georgia" pitchFamily="18" charset="0"/>
                </a:rPr>
                <a:t>2</a:t>
              </a:r>
              <a:r>
                <a:rPr lang="en-US" sz="4400" b="1" dirty="0">
                  <a:solidFill>
                    <a:srgbClr val="663300"/>
                  </a:solidFill>
                  <a:latin typeface="Georgia" pitchFamily="18" charset="0"/>
                </a:rPr>
                <a:t>SO</a:t>
              </a:r>
              <a:r>
                <a:rPr lang="ru-RU" sz="4400" b="1" dirty="0">
                  <a:solidFill>
                    <a:srgbClr val="663300"/>
                  </a:solidFill>
                  <a:latin typeface="Georgia" pitchFamily="18" charset="0"/>
                </a:rPr>
                <a:t>4</a:t>
              </a:r>
              <a:endParaRPr lang="en-US" sz="4400" b="1" dirty="0">
                <a:solidFill>
                  <a:srgbClr val="663300"/>
                </a:solidFill>
                <a:latin typeface="Georgia" pitchFamily="18" charset="0"/>
              </a:endParaRPr>
            </a:p>
          </p:txBody>
        </p:sp>
        <p:sp>
          <p:nvSpPr>
            <p:cNvPr id="15" name="AutoShape 19"/>
            <p:cNvSpPr>
              <a:spLocks noChangeArrowheads="1"/>
            </p:cNvSpPr>
            <p:nvPr/>
          </p:nvSpPr>
          <p:spPr bwMode="gray">
            <a:xfrm>
              <a:off x="2941" y="2473"/>
              <a:ext cx="2010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hlink">
                    <a:gamma/>
                    <a:shade val="6980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buFont typeface="Wingdings" pitchFamily="2" charset="2"/>
                <a:buNone/>
              </a:pPr>
              <a:r>
                <a:rPr lang="en-US" sz="1600" b="1">
                  <a:solidFill>
                    <a:srgbClr val="F8F8F8"/>
                  </a:solidFill>
                  <a:latin typeface="Arial" charset="0"/>
                </a:rPr>
                <a:t> </a:t>
              </a:r>
              <a:r>
                <a:rPr lang="en-US" sz="4400" b="1">
                  <a:solidFill>
                    <a:srgbClr val="663300"/>
                  </a:solidFill>
                  <a:latin typeface="Georgia" pitchFamily="18" charset="0"/>
                </a:rPr>
                <a:t>H</a:t>
              </a:r>
              <a:r>
                <a:rPr lang="ru-RU" sz="4400" b="1">
                  <a:solidFill>
                    <a:srgbClr val="663300"/>
                  </a:solidFill>
                  <a:latin typeface="Georgia" pitchFamily="18" charset="0"/>
                </a:rPr>
                <a:t>2</a:t>
              </a:r>
              <a:r>
                <a:rPr lang="en-US" sz="4400" b="1">
                  <a:solidFill>
                    <a:srgbClr val="663300"/>
                  </a:solidFill>
                  <a:latin typeface="Georgia" pitchFamily="18" charset="0"/>
                </a:rPr>
                <a:t>CO</a:t>
              </a:r>
              <a:r>
                <a:rPr lang="ru-RU" sz="4400" b="1">
                  <a:solidFill>
                    <a:srgbClr val="663300"/>
                  </a:solidFill>
                  <a:latin typeface="Georgia" pitchFamily="18" charset="0"/>
                </a:rPr>
                <a:t>3</a:t>
              </a:r>
              <a:endParaRPr lang="en-US" sz="4400" b="1">
                <a:solidFill>
                  <a:srgbClr val="663300"/>
                </a:solidFill>
                <a:latin typeface="Georgia" pitchFamily="18" charset="0"/>
              </a:endParaRPr>
            </a:p>
          </p:txBody>
        </p:sp>
        <p:sp>
          <p:nvSpPr>
            <p:cNvPr id="16" name="AutoShape 20"/>
            <p:cNvSpPr>
              <a:spLocks noChangeArrowheads="1"/>
            </p:cNvSpPr>
            <p:nvPr/>
          </p:nvSpPr>
          <p:spPr bwMode="gray">
            <a:xfrm>
              <a:off x="2941" y="2809"/>
              <a:ext cx="2010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hlink">
                    <a:gamma/>
                    <a:shade val="59216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buFont typeface="Wingdings" pitchFamily="2" charset="2"/>
                <a:buNone/>
              </a:pPr>
              <a:r>
                <a:rPr lang="en-US" sz="4400" b="1">
                  <a:solidFill>
                    <a:srgbClr val="663300"/>
                  </a:solidFill>
                  <a:latin typeface="Georgia" pitchFamily="18" charset="0"/>
                </a:rPr>
                <a:t>H</a:t>
              </a:r>
              <a:r>
                <a:rPr lang="ru-RU" sz="4400" b="1">
                  <a:solidFill>
                    <a:srgbClr val="663300"/>
                  </a:solidFill>
                  <a:latin typeface="Georgia" pitchFamily="18" charset="0"/>
                </a:rPr>
                <a:t>2</a:t>
              </a:r>
              <a:r>
                <a:rPr lang="en-US" sz="4400" b="1">
                  <a:solidFill>
                    <a:srgbClr val="663300"/>
                  </a:solidFill>
                  <a:latin typeface="Georgia" pitchFamily="18" charset="0"/>
                </a:rPr>
                <a:t>SiO</a:t>
              </a:r>
              <a:r>
                <a:rPr lang="ru-RU" sz="4400" b="1">
                  <a:solidFill>
                    <a:srgbClr val="663300"/>
                  </a:solidFill>
                  <a:latin typeface="Georgia" pitchFamily="18" charset="0"/>
                </a:rPr>
                <a:t>3</a:t>
              </a:r>
              <a:endParaRPr lang="en-US" sz="4400" b="1">
                <a:solidFill>
                  <a:srgbClr val="663300"/>
                </a:solidFill>
                <a:latin typeface="Georgia" pitchFamily="18" charset="0"/>
              </a:endParaRPr>
            </a:p>
          </p:txBody>
        </p:sp>
        <p:sp>
          <p:nvSpPr>
            <p:cNvPr id="17" name="AutoShape 21"/>
            <p:cNvSpPr>
              <a:spLocks noChangeArrowheads="1"/>
            </p:cNvSpPr>
            <p:nvPr/>
          </p:nvSpPr>
          <p:spPr bwMode="gray">
            <a:xfrm>
              <a:off x="2941" y="3145"/>
              <a:ext cx="2010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hlink">
                    <a:gamma/>
                    <a:shade val="6980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buFont typeface="Wingdings" pitchFamily="2" charset="2"/>
                <a:buNone/>
              </a:pPr>
              <a:r>
                <a:rPr lang="en-US" sz="4400" b="1">
                  <a:solidFill>
                    <a:srgbClr val="663300"/>
                  </a:solidFill>
                  <a:latin typeface="Georgia" pitchFamily="18" charset="0"/>
                </a:rPr>
                <a:t>H</a:t>
              </a:r>
              <a:r>
                <a:rPr lang="ru-RU" sz="4400" b="1">
                  <a:solidFill>
                    <a:srgbClr val="663300"/>
                  </a:solidFill>
                  <a:latin typeface="Georgia" pitchFamily="18" charset="0"/>
                </a:rPr>
                <a:t>3</a:t>
              </a:r>
              <a:r>
                <a:rPr lang="en-US" sz="4400" b="1">
                  <a:solidFill>
                    <a:srgbClr val="663300"/>
                  </a:solidFill>
                  <a:latin typeface="Georgia" pitchFamily="18" charset="0"/>
                </a:rPr>
                <a:t>PO</a:t>
              </a:r>
              <a:r>
                <a:rPr lang="ru-RU" sz="4400" b="1">
                  <a:solidFill>
                    <a:srgbClr val="663300"/>
                  </a:solidFill>
                  <a:latin typeface="Georgia" pitchFamily="18" charset="0"/>
                </a:rPr>
                <a:t>4</a:t>
              </a:r>
              <a:endParaRPr lang="en-US" sz="4400" b="1">
                <a:solidFill>
                  <a:srgbClr val="663300"/>
                </a:solidFill>
                <a:latin typeface="Georgia" pitchFamily="18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2849880" y="347395"/>
            <a:ext cx="765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какому признаку </a:t>
            </a:r>
            <a:br>
              <a:rPr lang="ru-RU" sz="36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кислоты разделены на группы?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1878" y="287774"/>
            <a:ext cx="8517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Классификация кислот по наличию в их составе кислорода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59"/>
          <p:cNvSpPr>
            <a:spLocks noChangeArrowheads="1"/>
          </p:cNvSpPr>
          <p:nvPr/>
        </p:nvSpPr>
        <p:spPr bwMode="gray">
          <a:xfrm>
            <a:off x="4536328" y="1430311"/>
            <a:ext cx="4132978" cy="145769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>
                  <a:gamma/>
                  <a:shade val="72549"/>
                  <a:invGamma/>
                </a:schemeClr>
              </a:gs>
              <a:gs pos="50000">
                <a:schemeClr val="tx2">
                  <a:alpha val="89999"/>
                </a:schemeClr>
              </a:gs>
              <a:gs pos="100000">
                <a:schemeClr val="tx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ru-RU" sz="6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Кислоты</a:t>
            </a:r>
            <a:endParaRPr lang="en-US" sz="6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gray">
          <a:xfrm rot="806060">
            <a:off x="4410393" y="2802255"/>
            <a:ext cx="2097087" cy="2016125"/>
          </a:xfrm>
          <a:custGeom>
            <a:avLst/>
            <a:gdLst/>
            <a:ahLst/>
            <a:cxnLst>
              <a:cxn ang="0">
                <a:pos x="763" y="102"/>
              </a:cxn>
              <a:cxn ang="0">
                <a:pos x="1209" y="244"/>
              </a:cxn>
              <a:cxn ang="0">
                <a:pos x="1325" y="314"/>
              </a:cxn>
              <a:cxn ang="0">
                <a:pos x="843" y="267"/>
              </a:cxn>
              <a:cxn ang="0">
                <a:pos x="305" y="1479"/>
              </a:cxn>
              <a:cxn ang="0">
                <a:pos x="0" y="1303"/>
              </a:cxn>
              <a:cxn ang="0">
                <a:pos x="763" y="102"/>
              </a:cxn>
            </a:cxnLst>
            <a:rect l="0" t="0" r="r" b="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Freeform 5"/>
          <p:cNvSpPr>
            <a:spLocks/>
          </p:cNvSpPr>
          <p:nvPr/>
        </p:nvSpPr>
        <p:spPr bwMode="gray">
          <a:xfrm rot="21039487" flipH="1">
            <a:off x="6607892" y="2890278"/>
            <a:ext cx="2338988" cy="1868712"/>
          </a:xfrm>
          <a:custGeom>
            <a:avLst/>
            <a:gdLst/>
            <a:ahLst/>
            <a:cxnLst>
              <a:cxn ang="0">
                <a:pos x="763" y="102"/>
              </a:cxn>
              <a:cxn ang="0">
                <a:pos x="1209" y="244"/>
              </a:cxn>
              <a:cxn ang="0">
                <a:pos x="1325" y="314"/>
              </a:cxn>
              <a:cxn ang="0">
                <a:pos x="843" y="267"/>
              </a:cxn>
              <a:cxn ang="0">
                <a:pos x="305" y="1479"/>
              </a:cxn>
              <a:cxn ang="0">
                <a:pos x="0" y="1303"/>
              </a:cxn>
              <a:cxn ang="0">
                <a:pos x="763" y="102"/>
              </a:cxn>
            </a:cxnLst>
            <a:rect l="0" t="0" r="r" b="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gray">
          <a:xfrm>
            <a:off x="1256665" y="4144963"/>
            <a:ext cx="3744913" cy="22320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26275"/>
                  <a:invGamma/>
                  <a:alpha val="89999"/>
                </a:schemeClr>
              </a:gs>
              <a:gs pos="50000">
                <a:schemeClr val="accent1">
                  <a:alpha val="45000"/>
                </a:schemeClr>
              </a:gs>
              <a:gs pos="100000">
                <a:schemeClr val="accent1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24000" y="4892040"/>
            <a:ext cx="3459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Безкислородные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al 29"/>
          <p:cNvSpPr>
            <a:spLocks noChangeArrowheads="1"/>
          </p:cNvSpPr>
          <p:nvPr/>
        </p:nvSpPr>
        <p:spPr bwMode="gray">
          <a:xfrm>
            <a:off x="8043863" y="4249420"/>
            <a:ext cx="3743325" cy="208756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26275"/>
                  <a:invGamma/>
                  <a:alpha val="89999"/>
                </a:schemeClr>
              </a:gs>
              <a:gs pos="50000">
                <a:schemeClr val="hlink">
                  <a:alpha val="45000"/>
                </a:schemeClr>
              </a:gs>
              <a:gs pos="100000">
                <a:schemeClr val="hlink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Кислород-</a:t>
            </a:r>
          </a:p>
          <a:p>
            <a:pPr algn="ctr"/>
            <a:r>
              <a:rPr lang="ru-RU" sz="4000" b="1" dirty="0" smtClean="0">
                <a:solidFill>
                  <a:srgbClr val="1C1C1C"/>
                </a:solidFill>
                <a:latin typeface="Times New Roman" pitchFamily="18" charset="0"/>
                <a:cs typeface="Times New Roman" pitchFamily="18" charset="0"/>
              </a:rPr>
              <a:t>содержащие</a:t>
            </a:r>
            <a:endParaRPr lang="en-US" sz="4000" b="1" dirty="0">
              <a:solidFill>
                <a:srgbClr val="1C1C1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293592" y="204766"/>
            <a:ext cx="9090688" cy="927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+mj-cs"/>
              </a:rPr>
              <a:t>По какому признаку кислоты разделены на группы?</a:t>
            </a:r>
            <a:endParaRPr kumimoji="0" lang="en-US" sz="4300" b="1" i="1" u="sng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 rot="5400000">
            <a:off x="815023" y="3016886"/>
            <a:ext cx="4895850" cy="24034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gray">
          <a:xfrm>
            <a:off x="2272348" y="3107055"/>
            <a:ext cx="1954212" cy="3387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006699"/>
                </a:solidFill>
                <a:latin typeface="Georgia" pitchFamily="18" charset="0"/>
              </a:rPr>
              <a:t>HF</a:t>
            </a:r>
            <a:r>
              <a:rPr lang="ru-RU" sz="3600" b="1" dirty="0">
                <a:solidFill>
                  <a:srgbClr val="006699"/>
                </a:solidFill>
                <a:latin typeface="Georgia" pitchFamily="18" charset="0"/>
              </a:rPr>
              <a:t> </a:t>
            </a:r>
            <a:endParaRPr lang="en-US" sz="3600" b="1" dirty="0">
              <a:solidFill>
                <a:srgbClr val="006699"/>
              </a:solidFill>
              <a:latin typeface="Georgia" pitchFamily="18" charset="0"/>
            </a:endParaRPr>
          </a:p>
          <a:p>
            <a:r>
              <a:rPr lang="en-US" sz="3600" b="1" dirty="0">
                <a:solidFill>
                  <a:srgbClr val="006699"/>
                </a:solidFill>
                <a:latin typeface="Georgia" pitchFamily="18" charset="0"/>
              </a:rPr>
              <a:t>HCl</a:t>
            </a:r>
            <a:r>
              <a:rPr lang="ru-RU" sz="3600" b="1" dirty="0">
                <a:solidFill>
                  <a:srgbClr val="006699"/>
                </a:solidFill>
                <a:latin typeface="Georgia" pitchFamily="18" charset="0"/>
              </a:rPr>
              <a:t> </a:t>
            </a:r>
            <a:endParaRPr lang="en-US" sz="3600" b="1" dirty="0">
              <a:solidFill>
                <a:srgbClr val="006699"/>
              </a:solidFill>
              <a:latin typeface="Georgia" pitchFamily="18" charset="0"/>
            </a:endParaRPr>
          </a:p>
          <a:p>
            <a:r>
              <a:rPr lang="en-US" sz="3600" b="1" dirty="0" err="1">
                <a:solidFill>
                  <a:srgbClr val="006699"/>
                </a:solidFill>
                <a:latin typeface="Georgia" pitchFamily="18" charset="0"/>
              </a:rPr>
              <a:t>HBr</a:t>
            </a:r>
            <a:r>
              <a:rPr lang="ru-RU" sz="3600" b="1" dirty="0">
                <a:solidFill>
                  <a:srgbClr val="006699"/>
                </a:solidFill>
                <a:latin typeface="Georgia" pitchFamily="18" charset="0"/>
              </a:rPr>
              <a:t> </a:t>
            </a:r>
            <a:endParaRPr lang="en-US" sz="3600" b="1" dirty="0">
              <a:solidFill>
                <a:srgbClr val="006699"/>
              </a:solidFill>
              <a:latin typeface="Georgia" pitchFamily="18" charset="0"/>
            </a:endParaRPr>
          </a:p>
          <a:p>
            <a:r>
              <a:rPr lang="en-US" sz="3600" b="1" dirty="0">
                <a:solidFill>
                  <a:srgbClr val="006699"/>
                </a:solidFill>
                <a:latin typeface="Georgia" pitchFamily="18" charset="0"/>
              </a:rPr>
              <a:t>HI</a:t>
            </a:r>
            <a:r>
              <a:rPr lang="ru-RU" sz="3600" b="1" dirty="0">
                <a:solidFill>
                  <a:srgbClr val="006699"/>
                </a:solidFill>
                <a:latin typeface="Georgia" pitchFamily="18" charset="0"/>
              </a:rPr>
              <a:t> </a:t>
            </a:r>
            <a:endParaRPr lang="en-US" sz="3600" b="1" dirty="0">
              <a:solidFill>
                <a:srgbClr val="006699"/>
              </a:solidFill>
              <a:latin typeface="Georgia" pitchFamily="18" charset="0"/>
            </a:endParaRPr>
          </a:p>
          <a:p>
            <a:r>
              <a:rPr lang="en-US" sz="3600" b="1" dirty="0">
                <a:solidFill>
                  <a:srgbClr val="006699"/>
                </a:solidFill>
                <a:latin typeface="Georgia" pitchFamily="18" charset="0"/>
              </a:rPr>
              <a:t>HNO</a:t>
            </a:r>
            <a:r>
              <a:rPr lang="ru-RU" sz="3600" b="1" dirty="0">
                <a:solidFill>
                  <a:srgbClr val="006699"/>
                </a:solidFill>
                <a:latin typeface="Georgia" pitchFamily="18" charset="0"/>
              </a:rPr>
              <a:t>3</a:t>
            </a:r>
          </a:p>
          <a:p>
            <a:r>
              <a:rPr lang="en-US" sz="3600" b="1" dirty="0" err="1">
                <a:solidFill>
                  <a:srgbClr val="006699"/>
                </a:solidFill>
                <a:latin typeface="Georgia" pitchFamily="18" charset="0"/>
              </a:rPr>
              <a:t>HClO</a:t>
            </a:r>
            <a:r>
              <a:rPr lang="ru-RU" sz="3600" b="1" dirty="0">
                <a:solidFill>
                  <a:srgbClr val="006699"/>
                </a:solidFill>
                <a:latin typeface="Georgia" pitchFamily="18" charset="0"/>
              </a:rPr>
              <a:t>4</a:t>
            </a:r>
            <a:endParaRPr lang="en-US" sz="3600" b="1" dirty="0">
              <a:solidFill>
                <a:srgbClr val="006699"/>
              </a:solidFill>
              <a:latin typeface="Georgia" pitchFamily="18" charset="0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 rot="5400000">
            <a:off x="4237673" y="2948940"/>
            <a:ext cx="4824412" cy="2376488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gray">
          <a:xfrm>
            <a:off x="5750560" y="3195320"/>
            <a:ext cx="1954213" cy="3263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336600"/>
                </a:solidFill>
                <a:latin typeface="Georgia" pitchFamily="18" charset="0"/>
              </a:rPr>
              <a:t>H</a:t>
            </a:r>
            <a:r>
              <a:rPr lang="ru-RU" sz="3600" b="1" dirty="0">
                <a:solidFill>
                  <a:srgbClr val="336600"/>
                </a:solidFill>
                <a:latin typeface="Georgia" pitchFamily="18" charset="0"/>
              </a:rPr>
              <a:t>2</a:t>
            </a:r>
            <a:r>
              <a:rPr lang="en-US" sz="3600" b="1" dirty="0">
                <a:solidFill>
                  <a:srgbClr val="336600"/>
                </a:solidFill>
                <a:latin typeface="Georgia" pitchFamily="18" charset="0"/>
              </a:rPr>
              <a:t>S</a:t>
            </a:r>
          </a:p>
          <a:p>
            <a:r>
              <a:rPr lang="en-US" sz="3600" b="1" dirty="0">
                <a:solidFill>
                  <a:srgbClr val="336600"/>
                </a:solidFill>
                <a:latin typeface="Georgia" pitchFamily="18" charset="0"/>
              </a:rPr>
              <a:t>H</a:t>
            </a:r>
            <a:r>
              <a:rPr lang="ru-RU" sz="3600" b="1" dirty="0">
                <a:solidFill>
                  <a:srgbClr val="336600"/>
                </a:solidFill>
                <a:latin typeface="Georgia" pitchFamily="18" charset="0"/>
              </a:rPr>
              <a:t>2</a:t>
            </a:r>
            <a:r>
              <a:rPr lang="en-US" sz="3600" b="1" dirty="0">
                <a:solidFill>
                  <a:srgbClr val="336600"/>
                </a:solidFill>
                <a:latin typeface="Georgia" pitchFamily="18" charset="0"/>
              </a:rPr>
              <a:t>SO</a:t>
            </a:r>
            <a:r>
              <a:rPr lang="ru-RU" sz="3600" b="1" dirty="0">
                <a:solidFill>
                  <a:srgbClr val="336600"/>
                </a:solidFill>
                <a:latin typeface="Georgia" pitchFamily="18" charset="0"/>
              </a:rPr>
              <a:t>4</a:t>
            </a:r>
            <a:r>
              <a:rPr lang="en-US" sz="3600" b="1" dirty="0">
                <a:solidFill>
                  <a:srgbClr val="336600"/>
                </a:solidFill>
                <a:latin typeface="Georgia" pitchFamily="18" charset="0"/>
              </a:rPr>
              <a:t> </a:t>
            </a:r>
          </a:p>
          <a:p>
            <a:r>
              <a:rPr lang="en-US" sz="3600" b="1" dirty="0">
                <a:solidFill>
                  <a:srgbClr val="336600"/>
                </a:solidFill>
                <a:latin typeface="Georgia" pitchFamily="18" charset="0"/>
              </a:rPr>
              <a:t>H</a:t>
            </a:r>
            <a:r>
              <a:rPr lang="ru-RU" sz="3600" b="1" dirty="0">
                <a:solidFill>
                  <a:srgbClr val="336600"/>
                </a:solidFill>
                <a:latin typeface="Georgia" pitchFamily="18" charset="0"/>
              </a:rPr>
              <a:t>2</a:t>
            </a:r>
            <a:r>
              <a:rPr lang="en-US" sz="3600" b="1" dirty="0">
                <a:solidFill>
                  <a:srgbClr val="336600"/>
                </a:solidFill>
                <a:latin typeface="Georgia" pitchFamily="18" charset="0"/>
              </a:rPr>
              <a:t>SO</a:t>
            </a:r>
            <a:r>
              <a:rPr lang="ru-RU" sz="3600" b="1" dirty="0">
                <a:solidFill>
                  <a:srgbClr val="336600"/>
                </a:solidFill>
                <a:latin typeface="Georgia" pitchFamily="18" charset="0"/>
              </a:rPr>
              <a:t>3</a:t>
            </a:r>
            <a:r>
              <a:rPr lang="en-US" sz="3600" b="1" dirty="0">
                <a:solidFill>
                  <a:srgbClr val="336600"/>
                </a:solidFill>
                <a:latin typeface="Georgia" pitchFamily="18" charset="0"/>
              </a:rPr>
              <a:t> </a:t>
            </a:r>
          </a:p>
          <a:p>
            <a:r>
              <a:rPr lang="en-US" sz="3600" b="1" dirty="0">
                <a:solidFill>
                  <a:srgbClr val="336600"/>
                </a:solidFill>
                <a:latin typeface="Georgia" pitchFamily="18" charset="0"/>
              </a:rPr>
              <a:t>H</a:t>
            </a:r>
            <a:r>
              <a:rPr lang="ru-RU" sz="3600" b="1" dirty="0">
                <a:solidFill>
                  <a:srgbClr val="336600"/>
                </a:solidFill>
                <a:latin typeface="Georgia" pitchFamily="18" charset="0"/>
              </a:rPr>
              <a:t>2</a:t>
            </a:r>
            <a:r>
              <a:rPr lang="en-US" sz="3600" b="1" dirty="0">
                <a:solidFill>
                  <a:srgbClr val="336600"/>
                </a:solidFill>
                <a:latin typeface="Georgia" pitchFamily="18" charset="0"/>
              </a:rPr>
              <a:t>CO</a:t>
            </a:r>
            <a:r>
              <a:rPr lang="ru-RU" sz="3600" b="1" dirty="0">
                <a:solidFill>
                  <a:srgbClr val="336600"/>
                </a:solidFill>
                <a:latin typeface="Georgia" pitchFamily="18" charset="0"/>
              </a:rPr>
              <a:t>3</a:t>
            </a:r>
            <a:r>
              <a:rPr lang="en-US" sz="3600" b="1" dirty="0">
                <a:solidFill>
                  <a:srgbClr val="336600"/>
                </a:solidFill>
                <a:latin typeface="Georgia" pitchFamily="18" charset="0"/>
              </a:rPr>
              <a:t> </a:t>
            </a:r>
          </a:p>
          <a:p>
            <a:r>
              <a:rPr lang="en-US" sz="3200" b="1" dirty="0">
                <a:solidFill>
                  <a:srgbClr val="336600"/>
                </a:solidFill>
                <a:latin typeface="Georgia" pitchFamily="18" charset="0"/>
              </a:rPr>
              <a:t>H</a:t>
            </a:r>
            <a:r>
              <a:rPr lang="ru-RU" sz="3200" b="1" dirty="0">
                <a:solidFill>
                  <a:srgbClr val="336600"/>
                </a:solidFill>
                <a:latin typeface="Georgia" pitchFamily="18" charset="0"/>
              </a:rPr>
              <a:t>2</a:t>
            </a:r>
            <a:r>
              <a:rPr lang="en-US" sz="3200" b="1" dirty="0" err="1">
                <a:solidFill>
                  <a:srgbClr val="336600"/>
                </a:solidFill>
                <a:latin typeface="Georgia" pitchFamily="18" charset="0"/>
              </a:rPr>
              <a:t>SiO</a:t>
            </a:r>
            <a:r>
              <a:rPr lang="ru-RU" sz="3200" b="1" dirty="0">
                <a:solidFill>
                  <a:srgbClr val="336600"/>
                </a:solidFill>
                <a:latin typeface="Georgia" pitchFamily="18" charset="0"/>
              </a:rPr>
              <a:t>3</a:t>
            </a:r>
          </a:p>
          <a:p>
            <a:endParaRPr lang="en-US" sz="3200" b="1" dirty="0">
              <a:solidFill>
                <a:srgbClr val="336600"/>
              </a:solidFill>
              <a:latin typeface="Georgia" pitchFamily="18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 rot="5400000">
            <a:off x="7429024" y="2885916"/>
            <a:ext cx="4895850" cy="2376488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 dist="88900" dir="10800000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gray">
          <a:xfrm>
            <a:off x="8909368" y="3530600"/>
            <a:ext cx="1955800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CC3300"/>
                </a:solidFill>
                <a:latin typeface="Georgia" pitchFamily="18" charset="0"/>
              </a:rPr>
              <a:t>H</a:t>
            </a:r>
            <a:r>
              <a:rPr lang="ru-RU" sz="3600" b="1" dirty="0">
                <a:solidFill>
                  <a:srgbClr val="CC3300"/>
                </a:solidFill>
                <a:latin typeface="Georgia" pitchFamily="18" charset="0"/>
              </a:rPr>
              <a:t>3</a:t>
            </a:r>
            <a:r>
              <a:rPr lang="en-US" sz="3600" b="1" dirty="0">
                <a:solidFill>
                  <a:srgbClr val="CC3300"/>
                </a:solidFill>
                <a:latin typeface="Georgia" pitchFamily="18" charset="0"/>
              </a:rPr>
              <a:t>PO</a:t>
            </a:r>
            <a:r>
              <a:rPr lang="ru-RU" sz="3600" b="1" dirty="0">
                <a:solidFill>
                  <a:srgbClr val="CC3300"/>
                </a:solidFill>
                <a:latin typeface="Georgia" pitchFamily="18" charset="0"/>
              </a:rPr>
              <a:t>4</a:t>
            </a:r>
            <a:r>
              <a:rPr lang="en-US" sz="3600" b="1" dirty="0">
                <a:solidFill>
                  <a:srgbClr val="CC3300"/>
                </a:solidFill>
                <a:latin typeface="Georgia" pitchFamily="18" charset="0"/>
              </a:rPr>
              <a:t> </a:t>
            </a:r>
          </a:p>
          <a:p>
            <a:r>
              <a:rPr lang="en-US" sz="3600" b="1" dirty="0">
                <a:solidFill>
                  <a:srgbClr val="CC3300"/>
                </a:solidFill>
                <a:latin typeface="Georgia" pitchFamily="18" charset="0"/>
              </a:rPr>
              <a:t>H</a:t>
            </a:r>
            <a:r>
              <a:rPr lang="ru-RU" sz="3600" b="1" dirty="0">
                <a:solidFill>
                  <a:srgbClr val="CC3300"/>
                </a:solidFill>
                <a:latin typeface="Georgia" pitchFamily="18" charset="0"/>
              </a:rPr>
              <a:t>3</a:t>
            </a:r>
            <a:r>
              <a:rPr lang="en-US" sz="3600" b="1" dirty="0">
                <a:solidFill>
                  <a:srgbClr val="CC3300"/>
                </a:solidFill>
                <a:latin typeface="Georgia" pitchFamily="18" charset="0"/>
              </a:rPr>
              <a:t>BO</a:t>
            </a:r>
            <a:r>
              <a:rPr lang="ru-RU" sz="3600" b="1" dirty="0">
                <a:solidFill>
                  <a:srgbClr val="CC3300"/>
                </a:solidFill>
                <a:latin typeface="Georgia" pitchFamily="18" charset="0"/>
              </a:rPr>
              <a:t>3</a:t>
            </a:r>
            <a:endParaRPr lang="en-US" sz="3600" b="1" dirty="0">
              <a:solidFill>
                <a:srgbClr val="CC3300"/>
              </a:solidFill>
              <a:latin typeface="Georgia" pitchFamily="18" charset="0"/>
            </a:endParaRPr>
          </a:p>
        </p:txBody>
      </p:sp>
      <p:pic>
        <p:nvPicPr>
          <p:cNvPr id="10" name="Picture 9" descr="RY_circl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21103" y="1743393"/>
            <a:ext cx="2232025" cy="1323975"/>
          </a:xfrm>
          <a:prstGeom prst="rect">
            <a:avLst/>
          </a:prstGeom>
          <a:noFill/>
        </p:spPr>
      </p:pic>
      <p:pic>
        <p:nvPicPr>
          <p:cNvPr id="11" name="Picture 10" descr="LB_circl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6633" y="1811655"/>
            <a:ext cx="2159000" cy="1390650"/>
          </a:xfrm>
          <a:prstGeom prst="rect">
            <a:avLst/>
          </a:prstGeom>
          <a:noFill/>
        </p:spPr>
      </p:pic>
      <p:pic>
        <p:nvPicPr>
          <p:cNvPr id="12" name="Picture 11" descr="YG_circle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4180" y="1872615"/>
            <a:ext cx="2232025" cy="1336675"/>
          </a:xfrm>
          <a:prstGeom prst="rect">
            <a:avLst/>
          </a:prstGeom>
          <a:noFill/>
        </p:spPr>
      </p:pic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2856548" y="2152015"/>
            <a:ext cx="912812" cy="668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5400" b="1" dirty="0">
                <a:solidFill>
                  <a:srgbClr val="006699"/>
                </a:solidFill>
                <a:latin typeface="Arial" charset="0"/>
              </a:rPr>
              <a:t>?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9500870" y="2011680"/>
            <a:ext cx="914400" cy="7324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6000" b="1" dirty="0">
                <a:solidFill>
                  <a:srgbClr val="D13F11"/>
                </a:solidFill>
                <a:latin typeface="Arial" charset="0"/>
                <a:cs typeface="Arial" charset="0"/>
              </a:rPr>
              <a:t>?</a:t>
            </a:r>
            <a:endParaRPr lang="en-US" sz="4400" b="1" dirty="0">
              <a:solidFill>
                <a:srgbClr val="5F5F5F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182360" y="2167255"/>
            <a:ext cx="914400" cy="731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1400" b="1" dirty="0">
                <a:solidFill>
                  <a:srgbClr val="D13F11"/>
                </a:solidFill>
                <a:latin typeface="Arial" charset="0"/>
              </a:rPr>
              <a:t> </a:t>
            </a:r>
            <a:r>
              <a:rPr lang="en-US" sz="6000" b="1" dirty="0">
                <a:solidFill>
                  <a:srgbClr val="336600"/>
                </a:solidFill>
                <a:latin typeface="Arial" charset="0"/>
              </a:rPr>
              <a:t>?</a:t>
            </a:r>
            <a:r>
              <a:rPr lang="en-US" sz="3200" dirty="0">
                <a:latin typeface="Arial" charset="0"/>
              </a:rPr>
              <a:t> </a:t>
            </a:r>
            <a:endParaRPr lang="en-US" sz="2400" b="1" dirty="0">
              <a:solidFill>
                <a:srgbClr val="5F5F5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ltGray">
          <a:xfrm>
            <a:off x="1553528" y="1480820"/>
            <a:ext cx="4824412" cy="1057275"/>
          </a:xfrm>
          <a:prstGeom prst="homePlate">
            <a:avLst>
              <a:gd name="adj" fmla="val 6367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626553" y="1582738"/>
            <a:ext cx="47355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marL="342900" indent="-342900" eaLnBrk="0" hangingPunct="0"/>
            <a:r>
              <a:rPr lang="ru-RU" sz="4400" b="1" dirty="0">
                <a:solidFill>
                  <a:schemeClr val="tx2"/>
                </a:solidFill>
                <a:latin typeface="Arial" charset="0"/>
              </a:rPr>
              <a:t>Одноосновные</a:t>
            </a:r>
            <a:endParaRPr lang="en-US" sz="4400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gray">
          <a:xfrm>
            <a:off x="6435725" y="1529080"/>
            <a:ext cx="4186555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HCl, HNO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16"/>
          <p:cNvSpPr>
            <a:spLocks noChangeArrowheads="1"/>
          </p:cNvSpPr>
          <p:nvPr/>
        </p:nvSpPr>
        <p:spPr bwMode="gray">
          <a:xfrm>
            <a:off x="1615440" y="2905443"/>
            <a:ext cx="4625340" cy="914400"/>
          </a:xfrm>
          <a:prstGeom prst="homePlate">
            <a:avLst>
              <a:gd name="adj" fmla="val 7362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1523048" y="2981643"/>
            <a:ext cx="495141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marL="342900" indent="-342900" eaLnBrk="0" hangingPunct="0"/>
            <a:r>
              <a:rPr lang="ru-RU" sz="4000" b="1" dirty="0">
                <a:solidFill>
                  <a:srgbClr val="336600"/>
                </a:solidFill>
                <a:latin typeface="Arial" charset="0"/>
              </a:rPr>
              <a:t>Двухосновные</a:t>
            </a:r>
            <a:endParaRPr lang="en-US" sz="4000" b="1" dirty="0">
              <a:solidFill>
                <a:srgbClr val="336600"/>
              </a:solidFill>
              <a:latin typeface="Arial" charset="0"/>
            </a:endParaRPr>
          </a:p>
        </p:txBody>
      </p:sp>
      <p:sp>
        <p:nvSpPr>
          <p:cNvPr id="7" name="Text Box 27"/>
          <p:cNvSpPr txBox="1">
            <a:spLocks noChangeArrowheads="1"/>
          </p:cNvSpPr>
          <p:nvPr/>
        </p:nvSpPr>
        <p:spPr bwMode="gray">
          <a:xfrm>
            <a:off x="6748463" y="3034665"/>
            <a:ext cx="3950017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,H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8" name="AutoShape 29"/>
          <p:cNvSpPr>
            <a:spLocks noChangeArrowheads="1"/>
          </p:cNvSpPr>
          <p:nvPr/>
        </p:nvSpPr>
        <p:spPr bwMode="ltGray">
          <a:xfrm>
            <a:off x="1676400" y="4304348"/>
            <a:ext cx="4704080" cy="914400"/>
          </a:xfrm>
          <a:prstGeom prst="homePlate">
            <a:avLst>
              <a:gd name="adj" fmla="val 7691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0196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1733233" y="4371023"/>
            <a:ext cx="48482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marL="342900" indent="-342900" eaLnBrk="0" hangingPunct="0"/>
            <a:r>
              <a:rPr lang="ru-RU" sz="4000" b="1" dirty="0" err="1">
                <a:solidFill>
                  <a:srgbClr val="993300"/>
                </a:solidFill>
                <a:latin typeface="Arial" charset="0"/>
              </a:rPr>
              <a:t>Трехосновные</a:t>
            </a:r>
            <a:endParaRPr lang="en-US" sz="4000" b="1" dirty="0">
              <a:solidFill>
                <a:srgbClr val="993300"/>
              </a:solidFill>
              <a:latin typeface="Arial" charset="0"/>
            </a:endParaRPr>
          </a:p>
        </p:txBody>
      </p:sp>
      <p:sp>
        <p:nvSpPr>
          <p:cNvPr id="10" name="Text Box 40"/>
          <p:cNvSpPr txBox="1">
            <a:spLocks noChangeArrowheads="1"/>
          </p:cNvSpPr>
          <p:nvPr/>
        </p:nvSpPr>
        <p:spPr bwMode="gray">
          <a:xfrm>
            <a:off x="7218680" y="4386263"/>
            <a:ext cx="2247900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1" name="Rectangle 42"/>
          <p:cNvSpPr>
            <a:spLocks noChangeArrowheads="1"/>
          </p:cNvSpPr>
          <p:nvPr/>
        </p:nvSpPr>
        <p:spPr bwMode="gray">
          <a:xfrm>
            <a:off x="3364865" y="346710"/>
            <a:ext cx="6867525" cy="65633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ru-RU" sz="3600" b="1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Кислоты</a:t>
            </a:r>
            <a:endParaRPr lang="en-US" sz="3600" b="1" i="1" u="sng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286000" y="655320"/>
            <a:ext cx="877824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Растворимость в воде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Растворимые (H</a:t>
            </a:r>
            <a:r>
              <a:rPr kumimoji="0" lang="ru-RU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S, H</a:t>
            </a:r>
            <a:r>
              <a:rPr kumimoji="0" lang="ru-RU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kumimoji="0" lang="ru-RU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HNO</a:t>
            </a:r>
            <a:r>
              <a:rPr kumimoji="0" lang="ru-RU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Нерастворимые (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ru-RU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SiO</a:t>
            </a:r>
            <a:r>
              <a:rPr kumimoji="0" lang="ru-RU" sz="3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4520" y="868680"/>
            <a:ext cx="93421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Летучесть: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Летучие  (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4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S,</a:t>
            </a:r>
            <a:r>
              <a:rPr lang="en-US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HCl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  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Нелетучие (</a:t>
            </a:r>
            <a:r>
              <a:rPr lang="en-US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4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lang="ru-RU" sz="4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4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SiO</a:t>
            </a:r>
            <a:r>
              <a:rPr lang="ru-RU" sz="4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, </a:t>
            </a:r>
            <a:r>
              <a:rPr lang="en-US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4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</a:t>
            </a:r>
            <a:r>
              <a:rPr lang="ru-RU" sz="40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)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042160" y="1036320"/>
            <a:ext cx="803148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стабильности: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Стабильные (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HCl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2. Нестабильные (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SiO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135476" y="199050"/>
            <a:ext cx="8302625" cy="165576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Физические свойства кислот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504632" y="1138555"/>
            <a:ext cx="6008687" cy="5040313"/>
          </a:xfrm>
          <a:prstGeom prst="rect">
            <a:avLst/>
          </a:prstGeom>
        </p:spPr>
        <p:txBody>
          <a:bodyPr/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3200" b="1" i="1" u="sng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 агрегатному 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3200" b="1" i="1" u="sng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состоянию: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Char char="-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Газообразные (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HCl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Char char="-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Жидкие (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HNO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SO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Char char="-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Твердые (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PO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SiO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8249603" y="1895475"/>
            <a:ext cx="30956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356360" y="3936206"/>
            <a:ext cx="6492240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83464" defTabSz="914400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r>
              <a:rPr lang="ru-RU" sz="3200" b="1" i="1" u="sng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Цвет кислот</a:t>
            </a:r>
            <a:r>
              <a:rPr lang="ru-RU" sz="32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каждая кислота имеет свой определенный цвет</a:t>
            </a:r>
          </a:p>
          <a:p>
            <a:pPr marL="365760" lvl="0" indent="-283464" defTabSz="914400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/>
            </a:pPr>
            <a:r>
              <a:rPr lang="ru-RU" sz="3200" b="1" i="1" u="sng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Запах</a:t>
            </a:r>
            <a:r>
              <a:rPr lang="ru-RU" sz="3200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нет, кроме сероводорода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556439"/>
              </p:ext>
            </p:extLst>
          </p:nvPr>
        </p:nvGraphicFramePr>
        <p:xfrm>
          <a:off x="3002279" y="960116"/>
          <a:ext cx="7010400" cy="5501648"/>
        </p:xfrm>
        <a:graphic>
          <a:graphicData uri="http://schemas.openxmlformats.org/drawingml/2006/table">
            <a:tbl>
              <a:tblPr bandRow="1"/>
              <a:tblGrid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  <a:gridCol w="438150"/>
              </a:tblGrid>
              <a:tr h="343853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1</a:t>
                      </a: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3</a:t>
                      </a: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я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4</a:t>
                      </a: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6</a:t>
                      </a: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щ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2</a:t>
                      </a: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б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ы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л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7</a:t>
                      </a: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д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к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ч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200" baseline="300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5</a:t>
                      </a: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с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в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а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н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и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е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ь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т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о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р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4385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Cambria"/>
                          <a:ea typeface="Cambria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382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Определение степени окисления  у кислот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2" r="329"/>
          <a:stretch/>
        </p:blipFill>
        <p:spPr bwMode="auto">
          <a:xfrm>
            <a:off x="1645921" y="1523999"/>
            <a:ext cx="9174480" cy="5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992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Серная кислота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65" y="1356360"/>
            <a:ext cx="2765213" cy="216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92040" y="1386840"/>
            <a:ext cx="68732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666666"/>
                </a:solidFill>
                <a:latin typeface="Arial"/>
              </a:rPr>
              <a:t>H</a:t>
            </a:r>
            <a:r>
              <a:rPr lang="ru-RU" sz="2400" b="1" baseline="-25000" dirty="0">
                <a:solidFill>
                  <a:srgbClr val="666666"/>
                </a:solidFill>
                <a:latin typeface="Arial"/>
              </a:rPr>
              <a:t>2</a:t>
            </a:r>
            <a:r>
              <a:rPr lang="ru-RU" sz="2400" dirty="0">
                <a:solidFill>
                  <a:srgbClr val="666666"/>
                </a:solidFill>
                <a:latin typeface="Arial"/>
              </a:rPr>
              <a:t>SO</a:t>
            </a:r>
            <a:r>
              <a:rPr lang="ru-RU" sz="2400" b="1" baseline="-25000" dirty="0">
                <a:solidFill>
                  <a:srgbClr val="666666"/>
                </a:solidFill>
                <a:latin typeface="Arial"/>
              </a:rPr>
              <a:t>4</a:t>
            </a:r>
            <a:r>
              <a:rPr lang="ru-RU" sz="2400" dirty="0">
                <a:solidFill>
                  <a:srgbClr val="666666"/>
                </a:solidFill>
                <a:latin typeface="Arial"/>
              </a:rPr>
              <a:t> — бесцветная жидкость, вязкая, как масло, не имеющая запаха, почти вдвое тяжелее воды. Серная кислота поглощает влагу из воздуха и других газов. Это свойство серной кислоты используют для осушения некоторых газов.</a:t>
            </a:r>
            <a:endParaRPr lang="ru-RU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3908524"/>
            <a:ext cx="5695950" cy="263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357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Угольная и сернистая кислоты — Н</a:t>
            </a:r>
            <a:r>
              <a:rPr lang="ru-RU" sz="2800" b="1" baseline="-250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СO</a:t>
            </a:r>
            <a:r>
              <a:rPr lang="ru-RU" sz="2800" b="1" baseline="-250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H</a:t>
            </a:r>
            <a:r>
              <a:rPr lang="ru-RU" sz="2800" b="1" baseline="-250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800" b="1" baseline="-250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в свободном виде не существуют, так как они разлагаются на воду и соответствующий оксид (газ):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26950"/>
            <a:ext cx="4083367" cy="110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774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kraska-indikatorov-v-razlichnyh-sreda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38100"/>
            <a:ext cx="9578340" cy="678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666666"/>
                </a:solidFill>
                <a:latin typeface="Arial"/>
              </a:rPr>
              <a:t>Значение </a:t>
            </a:r>
            <a:r>
              <a:rPr lang="ru-RU" dirty="0" err="1">
                <a:solidFill>
                  <a:srgbClr val="666666"/>
                </a:solidFill>
                <a:latin typeface="Arial"/>
              </a:rPr>
              <a:t>pH</a:t>
            </a:r>
            <a:r>
              <a:rPr lang="ru-RU" dirty="0">
                <a:solidFill>
                  <a:srgbClr val="666666"/>
                </a:solidFill>
                <a:latin typeface="Arial"/>
              </a:rPr>
              <a:t> нейтральной среды, (например, дистиллированной воды) равно 7,0 (</a:t>
            </a:r>
            <a:r>
              <a:rPr lang="ru-RU" dirty="0" err="1">
                <a:solidFill>
                  <a:srgbClr val="666666"/>
                </a:solidFill>
                <a:latin typeface="Arial"/>
              </a:rPr>
              <a:t>pH</a:t>
            </a:r>
            <a:r>
              <a:rPr lang="ru-RU" dirty="0">
                <a:solidFill>
                  <a:srgbClr val="666666"/>
                </a:solidFill>
                <a:latin typeface="Arial"/>
              </a:rPr>
              <a:t> = 7,0</a:t>
            </a:r>
            <a:r>
              <a:rPr lang="ru-RU" dirty="0" smtClean="0">
                <a:solidFill>
                  <a:srgbClr val="666666"/>
                </a:solidFill>
                <a:latin typeface="Arial"/>
              </a:rPr>
              <a:t>).</a:t>
            </a:r>
          </a:p>
          <a:p>
            <a:r>
              <a:rPr lang="ru-RU" dirty="0" smtClean="0">
                <a:solidFill>
                  <a:srgbClr val="666666"/>
                </a:solidFill>
                <a:latin typeface="Arial"/>
              </a:rPr>
              <a:t>В </a:t>
            </a:r>
            <a:r>
              <a:rPr lang="ru-RU" dirty="0">
                <a:solidFill>
                  <a:srgbClr val="666666"/>
                </a:solidFill>
                <a:latin typeface="Arial"/>
              </a:rPr>
              <a:t>кислотной среде </a:t>
            </a:r>
            <a:r>
              <a:rPr lang="ru-RU" dirty="0" err="1">
                <a:solidFill>
                  <a:srgbClr val="666666"/>
                </a:solidFill>
                <a:latin typeface="Arial"/>
              </a:rPr>
              <a:t>pH</a:t>
            </a:r>
            <a:r>
              <a:rPr lang="ru-RU" dirty="0">
                <a:solidFill>
                  <a:srgbClr val="666666"/>
                </a:solidFill>
                <a:latin typeface="Arial"/>
              </a:rPr>
              <a:t> меньше 7,0 и чем меньше эта величина, тем выше кислотность раствора</a:t>
            </a:r>
            <a:r>
              <a:rPr lang="ru-RU" dirty="0" smtClean="0">
                <a:solidFill>
                  <a:srgbClr val="666666"/>
                </a:solidFill>
                <a:latin typeface="Arial"/>
              </a:rPr>
              <a:t>.</a:t>
            </a:r>
          </a:p>
          <a:p>
            <a:r>
              <a:rPr lang="ru-RU" dirty="0" smtClean="0">
                <a:solidFill>
                  <a:srgbClr val="666666"/>
                </a:solidFill>
                <a:latin typeface="Arial"/>
              </a:rPr>
              <a:t>В </a:t>
            </a:r>
            <a:r>
              <a:rPr lang="ru-RU" dirty="0">
                <a:solidFill>
                  <a:srgbClr val="666666"/>
                </a:solidFill>
                <a:latin typeface="Arial"/>
              </a:rPr>
              <a:t>щелочной среде </a:t>
            </a:r>
            <a:r>
              <a:rPr lang="ru-RU" dirty="0" err="1">
                <a:solidFill>
                  <a:srgbClr val="666666"/>
                </a:solidFill>
                <a:latin typeface="Arial"/>
              </a:rPr>
              <a:t>pH</a:t>
            </a:r>
            <a:r>
              <a:rPr lang="ru-RU" dirty="0">
                <a:solidFill>
                  <a:srgbClr val="666666"/>
                </a:solidFill>
                <a:latin typeface="Arial"/>
              </a:rPr>
              <a:t> больше 7,0, и чем больше эта величина, тем выше щёлочность раствора.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33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289" y="2118360"/>
            <a:ext cx="9907713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186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2560" y="274638"/>
            <a:ext cx="10479024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Лабораторная работа  №10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Определение </a:t>
            </a:r>
            <a:r>
              <a:rPr lang="en-US" sz="3200" b="1" dirty="0" smtClean="0">
                <a:solidFill>
                  <a:srgbClr val="FF0000"/>
                </a:solidFill>
              </a:rPr>
              <a:t>pH</a:t>
            </a:r>
            <a:r>
              <a:rPr lang="ru-RU" sz="3200" b="1" dirty="0" smtClean="0">
                <a:solidFill>
                  <a:srgbClr val="FF0000"/>
                </a:solidFill>
              </a:rPr>
              <a:t> растворов кислоты, щелочи и воды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dirty="0" smtClean="0"/>
              <a:t>Задание : </a:t>
            </a:r>
          </a:p>
          <a:p>
            <a:r>
              <a:rPr lang="ru-RU" dirty="0" smtClean="0"/>
              <a:t>Нанесите на полоску универсальной индикаторной бумаги с помочью пипетки или стеклянной палочки по капле растворов кислот, щелочей и воды </a:t>
            </a:r>
          </a:p>
          <a:p>
            <a:r>
              <a:rPr lang="ru-RU" dirty="0" smtClean="0"/>
              <a:t>Сравните изменения цвета со шкалой, определите среду растворов и значение </a:t>
            </a:r>
            <a:r>
              <a:rPr lang="en-US" dirty="0"/>
              <a:t>pH</a:t>
            </a:r>
            <a:r>
              <a:rPr lang="ru-RU" dirty="0" smtClean="0"/>
              <a:t> </a:t>
            </a:r>
          </a:p>
          <a:p>
            <a:r>
              <a:rPr lang="ru-RU" dirty="0" smtClean="0"/>
              <a:t>Напишите вывод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150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8280" y="274638"/>
            <a:ext cx="1053084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Лабораторная работа  №</a:t>
            </a:r>
            <a:r>
              <a:rPr lang="ru-RU" sz="2800" b="1" dirty="0" smtClean="0">
                <a:solidFill>
                  <a:srgbClr val="FF0000"/>
                </a:solidFill>
              </a:rPr>
              <a:t>11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Определение </a:t>
            </a:r>
            <a:r>
              <a:rPr lang="en-US" sz="2800" b="1" dirty="0">
                <a:solidFill>
                  <a:srgbClr val="FF0000"/>
                </a:solidFill>
              </a:rPr>
              <a:t>pH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лимонного и яблочного соков на срезе плодов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dirty="0" smtClean="0"/>
              <a:t>Задание:</a:t>
            </a:r>
          </a:p>
          <a:p>
            <a:r>
              <a:rPr lang="ru-RU" dirty="0" smtClean="0"/>
              <a:t>Приложите полоски универсальной индикаторной бумаги к свежему срезу лимона и яблока и укажите значения </a:t>
            </a:r>
            <a:r>
              <a:rPr lang="en-US" dirty="0" smtClean="0"/>
              <a:t>pH</a:t>
            </a:r>
            <a:r>
              <a:rPr lang="ru-RU" dirty="0" smtClean="0"/>
              <a:t> для сока лимона и яблока</a:t>
            </a:r>
          </a:p>
          <a:p>
            <a:r>
              <a:rPr lang="ru-RU" dirty="0" smtClean="0"/>
              <a:t>Напишите вывод</a:t>
            </a:r>
          </a:p>
        </p:txBody>
      </p:sp>
    </p:spTree>
    <p:extLst>
      <p:ext uri="{BB962C8B-B14F-4D97-AF65-F5344CB8AC3E}">
        <p14:creationId xmlns:p14="http://schemas.microsoft.com/office/powerpoint/2010/main" val="297967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630680" y="1262241"/>
            <a:ext cx="949452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задание: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Запишите домашнее задание: §21 изучить, страница 126 задание №1 и 3 письменно, 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составить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тему «Кислоты».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1844040" y="3215640"/>
            <a:ext cx="8686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это не простое стихотворение, а стихотворение, написанное по следующим правилам: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3080" y="376535"/>
            <a:ext cx="98755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(от фр.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cinquains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англ.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cinquain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 – это творческая работа, которая имеет короткую форму стихотворения, состоящего из пяти нерифмованных строк.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540193" y="318134"/>
            <a:ext cx="1022508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Кислоты. Номенклатура. Индикаторы. Изменение окраски индикаторов в различных средах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26880" y="3623502"/>
            <a:ext cx="2096452" cy="294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540192" y="4831080"/>
            <a:ext cx="6735127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подготовила: </a:t>
            </a:r>
          </a:p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Гатауллина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 и физики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Икшурминская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кадетская школа-интернат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Байкиева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К.С.»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8320" y="365760"/>
            <a:ext cx="98907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строка – одно существительное, выражающее главную тему 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cинквейна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строка – два прилагательных, выражающих главную мысль.</a:t>
            </a:r>
            <a:endParaRPr lang="ru-RU" sz="3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строка – три глагола, описывающие действия в рамках темы.</a:t>
            </a:r>
            <a:endParaRPr lang="ru-RU" sz="3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строка – фраза, несущая определенный смысл.</a:t>
            </a:r>
            <a:endParaRPr lang="ru-RU" sz="3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строка – заключение в форме существительного (ассоциация с первым словом).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1783080" y="3535680"/>
            <a:ext cx="728472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Кислота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Кислая, жгучая, опасная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Разъедает, реагирует, растворяет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 неорганических веществ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Вещество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0240" y="548640"/>
            <a:ext cx="995172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1.Выберите группу веществ, в которой указаны только формулы кислот: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endParaRPr lang="ru-RU" sz="5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742950" lvl="0" indent="-74295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HCl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914400" lvl="0" indent="-91440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sz="5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HCl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HNO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5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</a:t>
            </a:r>
            <a:r>
              <a:rPr lang="en-US" sz="4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NaCl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508760" y="289560"/>
            <a:ext cx="10393680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2.Выберите группу, в которой указаны формулы только кислородсодержащих кислот: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1.HCl, 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HNO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HNO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HCl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HNO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1402080" y="472440"/>
            <a:ext cx="10256520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Выберите группу, в которой указаны только формулы одноосновных кислот: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HCl, HNO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HF;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914400" marR="0" lvl="0" indent="-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HCl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HNO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200" y="533400"/>
            <a:ext cx="101193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4)Дайте характеристику следующим кислотам: HCl, HNO</a:t>
            </a:r>
            <a:r>
              <a:rPr lang="ru-RU" sz="4000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H</a:t>
            </a:r>
            <a:r>
              <a:rPr lang="ru-RU" sz="4000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SiO</a:t>
            </a:r>
            <a:r>
              <a:rPr lang="ru-RU" sz="4000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3 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плану: 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1.наличие кислорода</a:t>
            </a:r>
            <a:b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2.основность</a:t>
            </a:r>
            <a:b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3.растворимость в воде</a:t>
            </a:r>
            <a:b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4.летучесть</a:t>
            </a:r>
            <a:b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5.соответствующий оксид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5" t="25000" r="12050" b="11875"/>
          <a:stretch/>
        </p:blipFill>
        <p:spPr bwMode="auto">
          <a:xfrm>
            <a:off x="0" y="0"/>
            <a:ext cx="120853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056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2102168" y="243840"/>
            <a:ext cx="8347075" cy="6278562"/>
            <a:chOff x="249" y="119"/>
            <a:chExt cx="5258" cy="3955"/>
          </a:xfrm>
        </p:grpSpPr>
        <p:pic>
          <p:nvPicPr>
            <p:cNvPr id="4" name="Picture 18" descr="Рисунок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52" y="210"/>
              <a:ext cx="1238" cy="1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17" descr="Рисунок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10" y="210"/>
              <a:ext cx="1354" cy="1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щавель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63" y="164"/>
              <a:ext cx="944" cy="1724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7" name="Picture 13" descr="муравей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064" y="1298"/>
              <a:ext cx="1860" cy="136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8" name="Picture 14" descr="лимон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49" y="2555"/>
              <a:ext cx="1951" cy="1497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</p:pic>
        <p:pic>
          <p:nvPicPr>
            <p:cNvPr id="9" name="Picture 15" descr="крапива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95" y="119"/>
              <a:ext cx="1043" cy="173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0" name="Picture 12" descr="яблоко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470" y="2568"/>
              <a:ext cx="1930" cy="150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10249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4539" y="727788"/>
            <a:ext cx="8416213" cy="291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spcAft>
                <a:spcPts val="0"/>
              </a:spcAft>
            </a:pP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691640" y="260350"/>
            <a:ext cx="9936480" cy="24479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Кислый вкус лимону придает </a:t>
            </a: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лимонная кислота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яблоку — </a:t>
            </a: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яблочная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кислота,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скисшему молоку — </a:t>
            </a: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молочная кислота.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Щавель имеет кислый вкус благодаря наличию в его листьях </a:t>
            </a: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щавелевой кислоты.</a:t>
            </a:r>
            <a:endParaRPr kumimoji="0" lang="ru-RU" sz="44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1120" y="3109278"/>
            <a:ext cx="3194050" cy="31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1418" y="2598420"/>
            <a:ext cx="25431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475356" y="3467104"/>
            <a:ext cx="2746375" cy="24098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858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5440" y="635615"/>
            <a:ext cx="9814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3200" b="1" i="1" u="sng" dirty="0" smtClean="0">
                <a:latin typeface="Times New Roman" pitchFamily="18" charset="0"/>
              </a:rPr>
              <a:t>Кислотами</a:t>
            </a:r>
            <a:r>
              <a:rPr lang="ru-RU" sz="3200" b="1" dirty="0" smtClean="0">
                <a:latin typeface="Times New Roman" pitchFamily="18" charset="0"/>
              </a:rPr>
              <a:t> называются сложные вещества, состоящие из атомов водорода и кислотного остатка</a:t>
            </a:r>
            <a:endParaRPr lang="ru-RU" sz="3200" dirty="0">
              <a:latin typeface="Times New Roman" pitchFamily="18" charset="0"/>
            </a:endParaRPr>
          </a:p>
        </p:txBody>
      </p:sp>
      <p:sp>
        <p:nvSpPr>
          <p:cNvPr id="3" name="Rectangle 14"/>
          <p:cNvSpPr txBox="1">
            <a:spLocks noChangeArrowheads="1"/>
          </p:cNvSpPr>
          <p:nvPr/>
        </p:nvSpPr>
        <p:spPr>
          <a:xfrm>
            <a:off x="2018030" y="2210118"/>
            <a:ext cx="8229600" cy="3560762"/>
          </a:xfrm>
          <a:prstGeom prst="rect">
            <a:avLst/>
          </a:prstGeom>
        </p:spPr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Азотная кислота —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Азотистая кислота —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Серная кислота —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Сернистая кислота —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Угольная кислота — Н</a:t>
            </a:r>
            <a:r>
              <a:rPr lang="ru-RU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Кремниевая кислота —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SiO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Фосфорная кислота — Н</a:t>
            </a:r>
            <a:r>
              <a:rPr lang="ru-RU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3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798320" y="533400"/>
            <a:ext cx="925068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6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6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lang="ru-RU" sz="4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число атомов водорода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А- кислотный остаток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8200" y="655320"/>
            <a:ext cx="3185160" cy="1524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en-US" sz="8800" b="1" baseline="-30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lang="ru-RU" sz="8800" b="1" baseline="-30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8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80833" y="2240280"/>
          <a:ext cx="10382568" cy="1310640"/>
        </p:xfrm>
        <a:graphic>
          <a:graphicData uri="http://schemas.openxmlformats.org/drawingml/2006/table">
            <a:tbl>
              <a:tblPr/>
              <a:tblGrid>
                <a:gridCol w="2046992"/>
                <a:gridCol w="1564081"/>
                <a:gridCol w="2145724"/>
                <a:gridCol w="1518137"/>
                <a:gridCol w="1730264"/>
                <a:gridCol w="1377370"/>
              </a:tblGrid>
              <a:tr h="1310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</a:t>
                      </a: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</a:t>
                      </a:r>
                      <a:r>
                        <a:rPr lang="ru-RU" sz="2800" baseline="-25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PO</a:t>
                      </a:r>
                      <a:r>
                        <a:rPr lang="ru-RU" sz="2800" baseline="-25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HCl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</a:t>
                      </a:r>
                      <a:r>
                        <a:rPr lang="ru-RU" sz="2800" baseline="-25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SiO</a:t>
                      </a:r>
                      <a:r>
                        <a:rPr lang="ru-RU" sz="2800" baseline="-25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HNO</a:t>
                      </a:r>
                      <a:r>
                        <a:rPr lang="ru-RU" sz="2800" baseline="-25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</a:t>
                      </a:r>
                      <a:r>
                        <a:rPr lang="ru-RU" sz="2800" baseline="-25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</a:t>
                      </a:r>
                      <a:r>
                        <a:rPr lang="ru-RU" sz="2800" baseline="-25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</a:t>
                      </a:r>
                      <a:r>
                        <a:rPr lang="ru-RU" sz="2800" baseline="-25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SO</a:t>
                      </a:r>
                      <a:r>
                        <a:rPr lang="ru-RU" sz="2800" baseline="-25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67840" y="716280"/>
            <a:ext cx="9403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Записываем формулы кислот и даем их названия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80832" y="1836418"/>
          <a:ext cx="10108249" cy="1501141"/>
        </p:xfrm>
        <a:graphic>
          <a:graphicData uri="http://schemas.openxmlformats.org/drawingml/2006/table">
            <a:tbl>
              <a:tblPr/>
              <a:tblGrid>
                <a:gridCol w="1992908"/>
                <a:gridCol w="1522756"/>
                <a:gridCol w="2089032"/>
                <a:gridCol w="1478026"/>
                <a:gridCol w="1684549"/>
                <a:gridCol w="1340978"/>
              </a:tblGrid>
              <a:tr h="15011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H</a:t>
                      </a:r>
                      <a:r>
                        <a:rPr lang="ru-RU" sz="2800" baseline="-25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PO</a:t>
                      </a:r>
                      <a:r>
                        <a:rPr lang="ru-RU" sz="2800" baseline="-25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фосфорная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HCl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соляная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</a:t>
                      </a:r>
                      <a:r>
                        <a:rPr lang="ru-RU" sz="2800" baseline="-25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SiO</a:t>
                      </a:r>
                      <a:r>
                        <a:rPr lang="ru-RU" sz="2800" baseline="-25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кремниевая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HNO</a:t>
                      </a:r>
                      <a:r>
                        <a:rPr lang="ru-RU" sz="2800" baseline="-25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азотная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</a:t>
                      </a:r>
                      <a:r>
                        <a:rPr lang="ru-RU" sz="2800" baseline="-25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</a:t>
                      </a:r>
                      <a:r>
                        <a:rPr lang="ru-RU" sz="2800" baseline="-25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угольная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</a:t>
                      </a:r>
                      <a:r>
                        <a:rPr lang="ru-RU" sz="2800" baseline="-25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SO</a:t>
                      </a:r>
                      <a:r>
                        <a:rPr lang="ru-RU" sz="2800" baseline="-25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серная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94960" y="411480"/>
            <a:ext cx="3337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Кислоты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1148</TotalTime>
  <Words>849</Words>
  <Application>Microsoft Office PowerPoint</Application>
  <PresentationFormat>Произвольный</PresentationFormat>
  <Paragraphs>674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Определение степени окисления  у кислот</vt:lpstr>
      <vt:lpstr>Серная кислота</vt:lpstr>
      <vt:lpstr>Презентация PowerPoint</vt:lpstr>
      <vt:lpstr>Презентация PowerPoint</vt:lpstr>
      <vt:lpstr>Презентация PowerPoint</vt:lpstr>
      <vt:lpstr>Презентация PowerPoint</vt:lpstr>
      <vt:lpstr>Лабораторная работа  №10 Определение pH растворов кислоты, щелочи и воды</vt:lpstr>
      <vt:lpstr>Лабораторная работа  №11 Определение pH лимонного и яблочного соков на срезе плодов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и систематизация знаний по теме «Изменения, происходящие с веществами»</dc:title>
  <dc:creator>niemingyue@outlook.com</dc:creator>
  <cp:lastModifiedBy>Лилия Фанисовна</cp:lastModifiedBy>
  <cp:revision>45</cp:revision>
  <dcterms:created xsi:type="dcterms:W3CDTF">2019-02-18T11:57:45Z</dcterms:created>
  <dcterms:modified xsi:type="dcterms:W3CDTF">2020-12-04T07:39:42Z</dcterms:modified>
</cp:coreProperties>
</file>