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63" r:id="rId4"/>
    <p:sldId id="264" r:id="rId5"/>
    <p:sldId id="257" r:id="rId6"/>
    <p:sldId id="258" r:id="rId7"/>
    <p:sldId id="259" r:id="rId8"/>
    <p:sldId id="260" r:id="rId9"/>
    <p:sldId id="261" r:id="rId10"/>
    <p:sldId id="262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EAEAEA"/>
    <a:srgbClr val="FFFF66"/>
    <a:srgbClr val="33CC33"/>
    <a:srgbClr val="CC3399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23" autoAdjust="0"/>
    <p:restoredTop sz="94662" autoAdjust="0"/>
  </p:normalViewPr>
  <p:slideViewPr>
    <p:cSldViewPr>
      <p:cViewPr varScale="1">
        <p:scale>
          <a:sx n="65" d="100"/>
          <a:sy n="65" d="100"/>
        </p:scale>
        <p:origin x="-148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8EF884B-B8CD-42BE-ABB6-3B7277CD019D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C49E844-E695-4443-94F7-CF8B5BBDD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Подготовила и провела учитель-логопед Баклыкова О.Л. МБ ДОУ детский сад №»23 «Солнышко» г. Белорецк 2016 г.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C971-A879-483E-B83F-7D3ECAD2ACE1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68F1B-1108-4305-9170-88FDB2068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4EA70-A29F-4B20-8EA6-2045499ABDA4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E9881-2B88-4931-ACBE-B7E9E610C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DF1DE-AB12-487C-B99F-CDD7F0F711E0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73F50-7CE7-40FA-931C-A67F5E356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77C4A-7B16-480D-8ABE-7CCC8C65664F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2718D-71A1-44DA-8C31-6EF32E81F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F8A54-3201-4952-8C9A-8502B356E0B8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9DDDE-D197-4BA0-AFB6-8D122C57C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1DD34-44F5-48D0-BE86-7109F2294E39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0E5F2-28CB-4C5F-8E8A-B29874247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1BA15-9667-45CA-95D3-E257ACF79034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CBF2-2223-423E-A024-6B8DE0E78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D210D-1B74-488E-8EE8-C433243EA00F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244A3-87EA-42DE-8F59-D9432285B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5963E-5B55-44A7-8971-EFD5429103D6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B3188-B84F-49EC-AA08-D97BDB831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952E2-7470-4834-826C-B5D51C798BE9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147B3-F89C-47BF-B411-E621C7168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0F0FC-2325-46C1-A0BF-C36F5E6D61C4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F8F7-76E9-4FEE-85FA-402026507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072BFC-9104-4ABA-AA2B-271F829BEC6C}" type="datetimeFigureOut">
              <a:rPr lang="ru-RU"/>
              <a:pPr>
                <a:defRPr/>
              </a:pPr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50499D-1980-4D55-950D-5C69BDCFD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 advClick="0" advTm="10000"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http://www.google.ru/url?sa=i&amp;rct=j&amp;q=&amp;esrc=s&amp;source=images&amp;cd=&amp;cad=rja&amp;uact=8&amp;ved=0ahUKEwjwyp7Szf3PAhUiYZoKHW-YCDgQjRwIBw&amp;url=http://picslife.ru/priroda/krasivyie-zimnie-peyzazhi.html&amp;bvm=bv.136811127,d.bGs&amp;psig=AFQjCNHLYoPN95MOftUShdq80vinJOjP2g&amp;ust=1477747678565491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Картинки по запросу зимующие птиц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2313" y="2557463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6" descr="Картинки по запросу зимний пейзаж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612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WordArt 9"/>
          <p:cNvSpPr>
            <a:spLocks noChangeArrowheads="1" noChangeShapeType="1" noTextEdit="1"/>
          </p:cNvSpPr>
          <p:nvPr/>
        </p:nvSpPr>
        <p:spPr bwMode="auto">
          <a:xfrm>
            <a:off x="2484438" y="476250"/>
            <a:ext cx="4248150" cy="6175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Зимующие птицы</a:t>
            </a:r>
          </a:p>
        </p:txBody>
      </p:sp>
      <p:sp>
        <p:nvSpPr>
          <p:cNvPr id="14340" name="Rectangle 12"/>
          <p:cNvSpPr>
            <a:spLocks noChangeArrowheads="1"/>
          </p:cNvSpPr>
          <p:nvPr/>
        </p:nvSpPr>
        <p:spPr bwMode="auto">
          <a:xfrm>
            <a:off x="1619250" y="5373688"/>
            <a:ext cx="58324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ru-RU" sz="1800" b="1" dirty="0">
                <a:solidFill>
                  <a:srgbClr val="800000"/>
                </a:solidFill>
              </a:rPr>
              <a:t>Подготовила и провела </a:t>
            </a:r>
          </a:p>
          <a:p>
            <a:pPr algn="ctr">
              <a:spcBef>
                <a:spcPct val="30000"/>
              </a:spcBef>
            </a:pPr>
            <a:r>
              <a:rPr lang="ru-RU" sz="1800" b="1" dirty="0">
                <a:solidFill>
                  <a:srgbClr val="800000"/>
                </a:solidFill>
              </a:rPr>
              <a:t>учитель-логопед Баклыкова О.Л.</a:t>
            </a:r>
          </a:p>
          <a:p>
            <a:pPr algn="ctr">
              <a:spcBef>
                <a:spcPct val="30000"/>
              </a:spcBef>
            </a:pPr>
            <a:r>
              <a:rPr lang="ru-RU" sz="1800" b="1" dirty="0">
                <a:solidFill>
                  <a:srgbClr val="800000"/>
                </a:solidFill>
              </a:rPr>
              <a:t> МБ ДОУ детский сад №»23 «Солнышко»</a:t>
            </a:r>
          </a:p>
          <a:p>
            <a:pPr algn="ctr">
              <a:spcBef>
                <a:spcPct val="30000"/>
              </a:spcBef>
            </a:pPr>
            <a:r>
              <a:rPr lang="ru-RU" sz="1800" b="1" dirty="0">
                <a:solidFill>
                  <a:srgbClr val="800000"/>
                </a:solidFill>
              </a:rPr>
              <a:t> г. Белорецк </a:t>
            </a:r>
            <a:r>
              <a:rPr lang="ru-RU" sz="1800" b="1" dirty="0" smtClean="0">
                <a:solidFill>
                  <a:srgbClr val="800000"/>
                </a:solidFill>
              </a:rPr>
              <a:t>2021 </a:t>
            </a:r>
            <a:r>
              <a:rPr lang="ru-RU" sz="1800" b="1" dirty="0">
                <a:solidFill>
                  <a:srgbClr val="800000"/>
                </a:solidFill>
              </a:rPr>
              <a:t>г.</a:t>
            </a:r>
          </a:p>
        </p:txBody>
      </p:sp>
      <p:pic>
        <p:nvPicPr>
          <p:cNvPr id="14341" name="Picture 11" descr="sinicy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79613" y="1052513"/>
            <a:ext cx="5545137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птичечки\кормушки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5" descr="Winter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7" descr="img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" descr="Winter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2339975" y="3141663"/>
            <a:ext cx="42862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 за внимание!</a:t>
            </a:r>
          </a:p>
        </p:txBody>
      </p:sp>
    </p:spTree>
  </p:cSld>
  <p:clrMapOvr>
    <a:masterClrMapping/>
  </p:clrMapOvr>
  <p:transition advClick="0" advTm="10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611188" y="333375"/>
            <a:ext cx="7921625" cy="2951163"/>
          </a:xfrm>
          <a:solidFill>
            <a:schemeClr val="accent2"/>
          </a:solidFill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Цель:</a:t>
            </a:r>
            <a:r>
              <a:rPr lang="ru-RU" sz="2000" smtClean="0">
                <a:latin typeface="Arial" charset="0"/>
              </a:rPr>
              <a:t> </a:t>
            </a:r>
          </a:p>
          <a:p>
            <a:pPr>
              <a:buFontTx/>
              <a:buChar char="-"/>
            </a:pPr>
            <a:r>
              <a:rPr lang="ru-RU" sz="2000" smtClean="0">
                <a:latin typeface="Arial" charset="0"/>
              </a:rPr>
              <a:t>Познакомить детей с народными приметами;</a:t>
            </a:r>
          </a:p>
          <a:p>
            <a:pPr>
              <a:buFontTx/>
              <a:buChar char="-"/>
            </a:pPr>
            <a:r>
              <a:rPr lang="ru-RU" sz="2000" smtClean="0">
                <a:latin typeface="Arial" charset="0"/>
              </a:rPr>
              <a:t>Разучить стихотворение Е.Благининой «Зимующие птицы»;</a:t>
            </a:r>
          </a:p>
          <a:p>
            <a:pPr>
              <a:buFontTx/>
              <a:buChar char="-"/>
            </a:pPr>
            <a:r>
              <a:rPr lang="ru-RU" sz="2000" smtClean="0">
                <a:latin typeface="Arial" charset="0"/>
              </a:rPr>
              <a:t>Отгадать загадки по теме;</a:t>
            </a:r>
          </a:p>
          <a:p>
            <a:pPr>
              <a:buFontTx/>
              <a:buChar char="-"/>
            </a:pPr>
            <a:r>
              <a:rPr lang="ru-RU" sz="2000" smtClean="0">
                <a:latin typeface="Arial" charset="0"/>
              </a:rPr>
              <a:t>Ввести новый материал о питании зимующих птиц;</a:t>
            </a:r>
          </a:p>
          <a:p>
            <a:pPr>
              <a:buFontTx/>
              <a:buChar char="-"/>
            </a:pPr>
            <a:r>
              <a:rPr lang="ru-RU" sz="2000" smtClean="0">
                <a:latin typeface="Arial" charset="0"/>
              </a:rPr>
              <a:t>Закрепить изученный материал дома ;</a:t>
            </a:r>
          </a:p>
          <a:p>
            <a:pPr>
              <a:buFontTx/>
              <a:buChar char="-"/>
            </a:pPr>
            <a:r>
              <a:rPr lang="ru-RU" sz="2000" smtClean="0">
                <a:latin typeface="Arial" charset="0"/>
              </a:rPr>
              <a:t>Воспитывать интерес к данной теме, гуманные чувства к птицам.</a:t>
            </a:r>
          </a:p>
        </p:txBody>
      </p:sp>
    </p:spTree>
  </p:cSld>
  <p:clrMapOvr>
    <a:masterClrMapping/>
  </p:clrMapOvr>
  <p:transition spd="slow" advClick="0" advTm="1000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Winter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7" descr="img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2771775" y="4913313"/>
            <a:ext cx="2232025" cy="19446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500" smtClean="0"/>
              <a:t>Морозы жестокие в этом году.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500" smtClean="0"/>
              <a:t>Тревожно за яблоньку в нашем саду,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500" smtClean="0"/>
              <a:t>Тревож</a:t>
            </a:r>
            <a:endParaRPr lang="ru-RU" sz="12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500" smtClean="0"/>
              <a:t>но за Жучку: в её конуре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500" smtClean="0"/>
              <a:t>Такой же морозище, как на дворе.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500" smtClean="0"/>
              <a:t>Но больше всего беспокойно за птиц: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500" smtClean="0"/>
              <a:t>За наших воробышков, галок, синиц.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500" smtClean="0"/>
              <a:t>Ведь очень уж холодно в воздухе им.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500" smtClean="0"/>
              <a:t>Поможем ли мы беззащитным таким?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500" smtClean="0"/>
              <a:t>Поможем! Их надо кормить, и тогда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500" smtClean="0"/>
              <a:t>Им будет легко пережить холода</a:t>
            </a:r>
          </a:p>
        </p:txBody>
      </p:sp>
      <p:pic>
        <p:nvPicPr>
          <p:cNvPr id="18434" name="Picture 5" descr="WinterL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1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9"/>
          <p:cNvSpPr>
            <a:spLocks noChangeArrowheads="1"/>
          </p:cNvSpPr>
          <p:nvPr/>
        </p:nvSpPr>
        <p:spPr bwMode="auto">
          <a:xfrm rot="8247543" flipV="1">
            <a:off x="3276600" y="3141663"/>
            <a:ext cx="6697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ru-RU" sz="1800"/>
              <a:t>«</a:t>
            </a:r>
          </a:p>
        </p:txBody>
      </p:sp>
      <p:sp>
        <p:nvSpPr>
          <p:cNvPr id="18436" name="Rectangle 12"/>
          <p:cNvSpPr>
            <a:spLocks noChangeArrowheads="1"/>
          </p:cNvSpPr>
          <p:nvPr/>
        </p:nvSpPr>
        <p:spPr bwMode="auto">
          <a:xfrm>
            <a:off x="2051050" y="1700213"/>
            <a:ext cx="5113338" cy="2536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6600"/>
                </a:solidFill>
              </a:rPr>
              <a:t>Морозы жестокие в этом году.</a:t>
            </a:r>
          </a:p>
          <a:p>
            <a:pPr algn="ctr"/>
            <a:r>
              <a:rPr lang="ru-RU" sz="1600" b="1">
                <a:solidFill>
                  <a:srgbClr val="006600"/>
                </a:solidFill>
              </a:rPr>
              <a:t>Тревожно за яблоньку в нашем саду,</a:t>
            </a:r>
          </a:p>
          <a:p>
            <a:pPr algn="ctr"/>
            <a:r>
              <a:rPr lang="ru-RU" sz="1600" b="1">
                <a:solidFill>
                  <a:srgbClr val="006600"/>
                </a:solidFill>
              </a:rPr>
              <a:t>Тревожно за Жучку: в её конуре</a:t>
            </a:r>
          </a:p>
          <a:p>
            <a:pPr algn="ctr"/>
            <a:r>
              <a:rPr lang="ru-RU" sz="1600" b="1">
                <a:solidFill>
                  <a:srgbClr val="006600"/>
                </a:solidFill>
              </a:rPr>
              <a:t>Такой же морозище, как на дворе.</a:t>
            </a:r>
          </a:p>
          <a:p>
            <a:pPr algn="ctr"/>
            <a:r>
              <a:rPr lang="ru-RU" sz="1600" b="1">
                <a:solidFill>
                  <a:srgbClr val="006600"/>
                </a:solidFill>
              </a:rPr>
              <a:t>Но больше всего беспокойно за птиц:</a:t>
            </a:r>
          </a:p>
          <a:p>
            <a:pPr algn="ctr"/>
            <a:r>
              <a:rPr lang="ru-RU" sz="1600" b="1">
                <a:solidFill>
                  <a:srgbClr val="006600"/>
                </a:solidFill>
              </a:rPr>
              <a:t>За наших воробышков, галок, синиц.</a:t>
            </a:r>
          </a:p>
          <a:p>
            <a:pPr algn="ctr"/>
            <a:r>
              <a:rPr lang="ru-RU" sz="1600" b="1">
                <a:solidFill>
                  <a:srgbClr val="006600"/>
                </a:solidFill>
              </a:rPr>
              <a:t>Ведь очень уж холодно в воздухе им.</a:t>
            </a:r>
          </a:p>
          <a:p>
            <a:pPr algn="ctr"/>
            <a:r>
              <a:rPr lang="ru-RU" sz="1600" b="1">
                <a:solidFill>
                  <a:srgbClr val="006600"/>
                </a:solidFill>
              </a:rPr>
              <a:t>Поможем ли мы беззащитным таким?</a:t>
            </a:r>
          </a:p>
          <a:p>
            <a:pPr algn="ctr"/>
            <a:r>
              <a:rPr lang="ru-RU" sz="1600" b="1">
                <a:solidFill>
                  <a:srgbClr val="006600"/>
                </a:solidFill>
              </a:rPr>
              <a:t>Поможем! Их надо кормить, и тогда</a:t>
            </a:r>
          </a:p>
          <a:p>
            <a:pPr algn="ctr"/>
            <a:r>
              <a:rPr lang="ru-RU" sz="1600" b="1">
                <a:solidFill>
                  <a:srgbClr val="006600"/>
                </a:solidFill>
              </a:rPr>
              <a:t>Им будет легко пережить холода.</a:t>
            </a:r>
          </a:p>
        </p:txBody>
      </p:sp>
      <p:sp>
        <p:nvSpPr>
          <p:cNvPr id="18437" name="Rectangle 13"/>
          <p:cNvSpPr>
            <a:spLocks noChangeArrowheads="1"/>
          </p:cNvSpPr>
          <p:nvPr/>
        </p:nvSpPr>
        <p:spPr bwMode="auto">
          <a:xfrm>
            <a:off x="2339975" y="476250"/>
            <a:ext cx="4248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30000"/>
              </a:spcBef>
            </a:pPr>
            <a:r>
              <a:rPr lang="ru-RU" b="1">
                <a:solidFill>
                  <a:srgbClr val="CC3399"/>
                </a:solidFill>
              </a:rPr>
              <a:t>«Зимующие птицы» Е.Благинина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000"/>
          </a:xfrm>
        </p:spPr>
        <p:txBody>
          <a:bodyPr/>
          <a:lstStyle/>
          <a:p>
            <a:pPr eaLnBrk="1" hangingPunct="1"/>
            <a:r>
              <a:rPr lang="ru-RU" sz="4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дятел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483100" y="1027906"/>
            <a:ext cx="3295650" cy="4343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83" name="Текст 4"/>
          <p:cNvSpPr>
            <a:spLocks noGrp="1"/>
          </p:cNvSpPr>
          <p:nvPr>
            <p:ph type="body" sz="half" idx="2"/>
          </p:nvPr>
        </p:nvSpPr>
        <p:spPr>
          <a:xfrm>
            <a:off x="179388" y="908050"/>
            <a:ext cx="2951162" cy="2376488"/>
          </a:xfrm>
        </p:spPr>
        <p:txBody>
          <a:bodyPr/>
          <a:lstStyle/>
          <a:p>
            <a:pPr algn="ctr" eaLnBrk="1" hangingPunct="1"/>
            <a:r>
              <a:rPr lang="ru-RU" sz="20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лесу, под щебет,</a:t>
            </a:r>
            <a:br>
              <a:rPr lang="ru-RU" sz="20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Звон и свист,</a:t>
            </a:r>
            <a:br>
              <a:rPr lang="ru-RU" sz="20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Стучит лесной телеграфист:</a:t>
            </a:r>
            <a:br>
              <a:rPr lang="ru-RU" sz="20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"Здорово, дрозд, приятель!"</a:t>
            </a:r>
            <a:br>
              <a:rPr lang="ru-RU" sz="20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 ставит подпись ...</a:t>
            </a:r>
            <a:br>
              <a:rPr lang="ru-RU" sz="2000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0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8025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синица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575050" y="1314649"/>
            <a:ext cx="5111750" cy="3769915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341438"/>
            <a:ext cx="3008313" cy="388778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000" b="1" smtClean="0">
                <a:solidFill>
                  <a:srgbClr val="006600"/>
                </a:solidFill>
                <a:latin typeface="Arial" charset="0"/>
              </a:rPr>
              <a:t>Спинкою зеленовата,</a:t>
            </a:r>
            <a:br>
              <a:rPr lang="ru-RU" sz="2000" b="1" smtClean="0">
                <a:solidFill>
                  <a:srgbClr val="006600"/>
                </a:solidFill>
                <a:latin typeface="Arial" charset="0"/>
              </a:rPr>
            </a:br>
            <a:r>
              <a:rPr lang="ru-RU" sz="2000" b="1" smtClean="0">
                <a:solidFill>
                  <a:srgbClr val="006600"/>
                </a:solidFill>
                <a:latin typeface="Arial" charset="0"/>
              </a:rPr>
              <a:t>Животиком желтовата,</a:t>
            </a:r>
            <a:br>
              <a:rPr lang="ru-RU" sz="2000" b="1" smtClean="0">
                <a:solidFill>
                  <a:srgbClr val="006600"/>
                </a:solidFill>
                <a:latin typeface="Arial" charset="0"/>
              </a:rPr>
            </a:br>
            <a:r>
              <a:rPr lang="ru-RU" sz="2000" b="1" smtClean="0">
                <a:solidFill>
                  <a:srgbClr val="006600"/>
                </a:solidFill>
                <a:latin typeface="Arial" charset="0"/>
              </a:rPr>
              <a:t>Чёрненькая шапочка</a:t>
            </a:r>
            <a:br>
              <a:rPr lang="ru-RU" sz="2000" b="1" smtClean="0">
                <a:solidFill>
                  <a:srgbClr val="006600"/>
                </a:solidFill>
                <a:latin typeface="Arial" charset="0"/>
              </a:rPr>
            </a:br>
            <a:r>
              <a:rPr lang="ru-RU" sz="2000" b="1" smtClean="0">
                <a:solidFill>
                  <a:srgbClr val="006600"/>
                </a:solidFill>
                <a:latin typeface="Arial" charset="0"/>
              </a:rPr>
              <a:t>И полоска шарфика.</a:t>
            </a:r>
            <a:br>
              <a:rPr lang="ru-RU" sz="2000" b="1" smtClean="0">
                <a:solidFill>
                  <a:srgbClr val="006600"/>
                </a:solidFill>
                <a:latin typeface="Arial" charset="0"/>
              </a:rPr>
            </a:br>
            <a:endParaRPr lang="ru-RU" sz="2000" b="1" smtClean="0">
              <a:solidFill>
                <a:srgbClr val="0066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 advClick="0" advTm="10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5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2808288" cy="647700"/>
          </a:xfrm>
        </p:spPr>
        <p:txBody>
          <a:bodyPr/>
          <a:lstStyle/>
          <a:p>
            <a:pPr algn="ctr" eaLnBrk="1" hangingPunct="1"/>
            <a:r>
              <a:rPr lang="ru-RU" sz="540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клёст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702174" y="1196752"/>
            <a:ext cx="3775845" cy="32220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250825" y="1187450"/>
            <a:ext cx="34575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 b="1">
                <a:solidFill>
                  <a:srgbClr val="006600"/>
                </a:solidFill>
              </a:rPr>
              <a:t>Гнездо на ёлке птицы той,</a:t>
            </a:r>
            <a:br>
              <a:rPr lang="ru-RU" sz="1800" b="1">
                <a:solidFill>
                  <a:srgbClr val="006600"/>
                </a:solidFill>
              </a:rPr>
            </a:br>
            <a:r>
              <a:rPr lang="ru-RU" sz="1800" b="1">
                <a:solidFill>
                  <a:srgbClr val="006600"/>
                </a:solidFill>
              </a:rPr>
              <a:t>Птенцы выводятся зимой,</a:t>
            </a:r>
            <a:br>
              <a:rPr lang="ru-RU" sz="1800" b="1">
                <a:solidFill>
                  <a:srgbClr val="006600"/>
                </a:solidFill>
              </a:rPr>
            </a:br>
            <a:r>
              <a:rPr lang="ru-RU" sz="1800" b="1">
                <a:solidFill>
                  <a:srgbClr val="006600"/>
                </a:solidFill>
              </a:rPr>
              <a:t>Клюв искривлен почти крестом,</a:t>
            </a:r>
            <a:br>
              <a:rPr lang="ru-RU" sz="1800" b="1">
                <a:solidFill>
                  <a:srgbClr val="006600"/>
                </a:solidFill>
              </a:rPr>
            </a:br>
            <a:r>
              <a:rPr lang="ru-RU" sz="1800" b="1">
                <a:solidFill>
                  <a:srgbClr val="006600"/>
                </a:solidFill>
              </a:rPr>
              <a:t>Зовется птица та … </a:t>
            </a:r>
          </a:p>
        </p:txBody>
      </p:sp>
    </p:spTree>
  </p:cSld>
  <p:clrMapOvr>
    <a:masterClrMapping/>
  </p:clrMapOvr>
  <p:transition spd="slow" advClick="0" advTm="10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000"/>
          </a:xfrm>
        </p:spPr>
        <p:txBody>
          <a:bodyPr/>
          <a:lstStyle/>
          <a:p>
            <a:pPr algn="ctr" eaLnBrk="1" hangingPunct="1"/>
            <a:r>
              <a:rPr lang="ru-RU" sz="360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свиристель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21150" y="322263"/>
            <a:ext cx="4019550" cy="575310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23850" y="1089025"/>
            <a:ext cx="33845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/>
              <a:t/>
            </a:r>
            <a:br>
              <a:rPr lang="ru-RU" sz="1800"/>
            </a:br>
            <a:r>
              <a:rPr lang="ru-RU" sz="1800" b="1">
                <a:solidFill>
                  <a:srgbClr val="006600"/>
                </a:solidFill>
              </a:rPr>
              <a:t>Помнишь, как-то раз зимой</a:t>
            </a:r>
            <a:br>
              <a:rPr lang="ru-RU" sz="1800" b="1">
                <a:solidFill>
                  <a:srgbClr val="006600"/>
                </a:solidFill>
              </a:rPr>
            </a:br>
            <a:r>
              <a:rPr lang="ru-RU" sz="1800" b="1">
                <a:solidFill>
                  <a:srgbClr val="006600"/>
                </a:solidFill>
              </a:rPr>
              <a:t>В лес ходили мы с тобой?</a:t>
            </a:r>
            <a:br>
              <a:rPr lang="ru-RU" sz="1800" b="1">
                <a:solidFill>
                  <a:srgbClr val="006600"/>
                </a:solidFill>
              </a:rPr>
            </a:br>
            <a:r>
              <a:rPr lang="ru-RU" sz="1800" b="1">
                <a:solidFill>
                  <a:srgbClr val="006600"/>
                </a:solidFill>
              </a:rPr>
              <a:t>На заснеженную ель</a:t>
            </a:r>
            <a:br>
              <a:rPr lang="ru-RU" sz="1800" b="1">
                <a:solidFill>
                  <a:srgbClr val="006600"/>
                </a:solidFill>
              </a:rPr>
            </a:br>
            <a:r>
              <a:rPr lang="ru-RU" sz="1800" b="1">
                <a:solidFill>
                  <a:srgbClr val="006600"/>
                </a:solidFill>
              </a:rPr>
              <a:t>Села птица … </a:t>
            </a:r>
            <a:br>
              <a:rPr lang="ru-RU" sz="1800" b="1">
                <a:solidFill>
                  <a:srgbClr val="006600"/>
                </a:solidFill>
              </a:rPr>
            </a:br>
            <a:r>
              <a:rPr lang="ru-RU" sz="1800"/>
              <a:t/>
            </a:r>
            <a:br>
              <a:rPr lang="ru-RU" sz="1800"/>
            </a:br>
            <a:endParaRPr lang="ru-RU" sz="1800"/>
          </a:p>
        </p:txBody>
      </p:sp>
    </p:spTree>
  </p:cSld>
  <p:clrMapOvr>
    <a:masterClrMapping/>
  </p:clrMapOvr>
  <p:transition spd="slow" advClick="0" advTm="10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C3399"/>
                </a:solidFill>
              </a:rPr>
              <a:t>Покормите птиц зимой!</a:t>
            </a:r>
          </a:p>
        </p:txBody>
      </p:sp>
      <p:sp>
        <p:nvSpPr>
          <p:cNvPr id="12" name="Объект 11"/>
          <p:cNvSpPr>
            <a:spLocks noGrp="1"/>
          </p:cNvSpPr>
          <p:nvPr>
            <p:ph sz="half" idx="1"/>
          </p:nvPr>
        </p:nvSpPr>
        <p:spPr>
          <a:xfrm>
            <a:off x="468313" y="2133600"/>
            <a:ext cx="4038600" cy="4032250"/>
          </a:xfrm>
          <a:solidFill>
            <a:schemeClr val="bg1"/>
          </a:solidFill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Трудно птицам зимовать, </a:t>
            </a:r>
            <a:b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Надо птицам помогать! </a:t>
            </a:r>
            <a:b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Распилить я попросил </a:t>
            </a:r>
            <a:b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Досочку еловую, </a:t>
            </a:r>
            <a:b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Вместе с папой смастерил </a:t>
            </a:r>
            <a:b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Птичкину столовую. </a:t>
            </a:r>
            <a:b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А. Чепуров</a:t>
            </a:r>
          </a:p>
        </p:txBody>
      </p:sp>
      <p:pic>
        <p:nvPicPr>
          <p:cNvPr id="24579" name="Picture 5" descr="img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268413"/>
            <a:ext cx="424815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12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273</Words>
  <Application>Microsoft Office PowerPoint</Application>
  <PresentationFormat>Экран (4:3)</PresentationFormat>
  <Paragraphs>47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дятел</vt:lpstr>
      <vt:lpstr>синица</vt:lpstr>
      <vt:lpstr>клёст</vt:lpstr>
      <vt:lpstr>свиристель</vt:lpstr>
      <vt:lpstr>Покормите птиц зимой!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 птицы</dc:title>
  <dc:creator>Evgenii</dc:creator>
  <cp:lastModifiedBy>User</cp:lastModifiedBy>
  <cp:revision>16</cp:revision>
  <dcterms:created xsi:type="dcterms:W3CDTF">2014-11-01T14:31:45Z</dcterms:created>
  <dcterms:modified xsi:type="dcterms:W3CDTF">2021-12-01T08:48:05Z</dcterms:modified>
</cp:coreProperties>
</file>