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9" r:id="rId3"/>
    <p:sldId id="270" r:id="rId4"/>
    <p:sldId id="271" r:id="rId5"/>
    <p:sldId id="272" r:id="rId6"/>
    <p:sldId id="258" r:id="rId7"/>
    <p:sldId id="27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30A74-AA6C-4416-AC2C-4B52A5059BA0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DA5FC-CD2C-431C-8BAA-691B160ED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60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855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804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150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77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5589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890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00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9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65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4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75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89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250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879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4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0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43BC-7700-4C21-BAA6-CB347166E363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FCE99B-EE36-4332-89E1-7C112F1E2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1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388" y="1378424"/>
            <a:ext cx="9321421" cy="4776718"/>
          </a:xfrm>
        </p:spPr>
        <p:txBody>
          <a:bodyPr/>
          <a:lstStyle/>
          <a:p>
            <a:pPr algn="l"/>
            <a:r>
              <a:rPr lang="ru-RU" sz="1600" dirty="0" smtClean="0"/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500" dirty="0"/>
              <a:t> </a:t>
            </a:r>
            <a:r>
              <a:rPr lang="ru-RU" sz="2500" dirty="0" smtClean="0"/>
              <a:t> 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 smtClean="0">
                <a:solidFill>
                  <a:schemeClr val="tx1"/>
                </a:solidFill>
              </a:rPr>
              <a:t>Задания с сайта </a:t>
            </a:r>
            <a:r>
              <a:rPr lang="ru-RU" sz="2500" dirty="0">
                <a:solidFill>
                  <a:schemeClr val="tx1"/>
                </a:solidFill>
              </a:rPr>
              <a:t>ФИПИ ОГЭ </a:t>
            </a:r>
            <a:r>
              <a:rPr lang="ru-RU" sz="2500" dirty="0" smtClean="0">
                <a:solidFill>
                  <a:schemeClr val="tx1"/>
                </a:solidFill>
              </a:rPr>
              <a:t> </a:t>
            </a:r>
            <a:r>
              <a:rPr lang="ru-RU" sz="2500" dirty="0">
                <a:solidFill>
                  <a:schemeClr val="tx1"/>
                </a:solidFill>
              </a:rPr>
              <a:t/>
            </a:r>
            <a:br>
              <a:rPr lang="ru-RU" sz="2500" dirty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/>
            </a:r>
            <a:br>
              <a:rPr lang="ru-RU" sz="2500" dirty="0">
                <a:solidFill>
                  <a:schemeClr val="tx1"/>
                </a:solidFill>
              </a:rPr>
            </a:br>
            <a:r>
              <a:rPr lang="ru-RU" sz="2500" b="1" dirty="0">
                <a:solidFill>
                  <a:schemeClr val="tx1"/>
                </a:solidFill>
              </a:rPr>
              <a:t> </a:t>
            </a:r>
            <a:r>
              <a:rPr lang="ru-RU" sz="2500" u="sng" dirty="0">
                <a:solidFill>
                  <a:schemeClr val="tx1"/>
                </a:solidFill>
              </a:rPr>
              <a:t>1.  </a:t>
            </a:r>
            <a:r>
              <a:rPr lang="ru-RU" sz="2500" i="1" u="sng" dirty="0">
                <a:solidFill>
                  <a:schemeClr val="tx1"/>
                </a:solidFill>
              </a:rPr>
              <a:t>Какое из следующих утверждений верно</a:t>
            </a:r>
            <a:r>
              <a:rPr lang="ru-RU" sz="2500" i="1" u="sng" dirty="0" smtClean="0">
                <a:solidFill>
                  <a:schemeClr val="tx1"/>
                </a:solidFill>
              </a:rPr>
              <a:t>?</a:t>
            </a:r>
            <a:r>
              <a:rPr lang="ru-RU" sz="2500" i="1" dirty="0" smtClean="0">
                <a:solidFill>
                  <a:schemeClr val="tx1"/>
                </a:solidFill>
              </a:rPr>
              <a:t/>
            </a:r>
            <a:br>
              <a:rPr lang="ru-RU" sz="2500" i="1" dirty="0" smtClean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/>
            </a:r>
            <a:br>
              <a:rPr lang="ru-RU" sz="2500" dirty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>1) Площадь любого параллелограмма равна произведению длин его сторон</a:t>
            </a:r>
            <a:r>
              <a:rPr lang="ru-RU" sz="2500" dirty="0" smtClean="0">
                <a:solidFill>
                  <a:schemeClr val="tx1"/>
                </a:solidFill>
              </a:rPr>
              <a:t>.</a:t>
            </a:r>
            <a:br>
              <a:rPr lang="ru-RU" sz="2500" dirty="0" smtClean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/>
            </a:r>
            <a:br>
              <a:rPr lang="ru-RU" sz="2500" dirty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>2) Треугольник со сторонами 1, 2, 4 существует</a:t>
            </a:r>
            <a:r>
              <a:rPr lang="ru-RU" sz="2500" dirty="0" smtClean="0">
                <a:solidFill>
                  <a:schemeClr val="tx1"/>
                </a:solidFill>
              </a:rPr>
              <a:t>.</a:t>
            </a:r>
            <a:br>
              <a:rPr lang="ru-RU" sz="2500" dirty="0" smtClean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/>
            </a:r>
            <a:br>
              <a:rPr lang="ru-RU" sz="2500" dirty="0">
                <a:solidFill>
                  <a:schemeClr val="tx1"/>
                </a:solidFill>
              </a:rPr>
            </a:br>
            <a:r>
              <a:rPr lang="ru-RU" sz="2500" dirty="0">
                <a:solidFill>
                  <a:schemeClr val="tx1"/>
                </a:solidFill>
              </a:rPr>
              <a:t>3) Основания любой трапеции параллельны</a:t>
            </a:r>
            <a:r>
              <a:rPr lang="ru-RU" sz="2500" dirty="0" smtClean="0">
                <a:solidFill>
                  <a:schemeClr val="tx1"/>
                </a:solidFill>
              </a:rPr>
              <a:t>.</a:t>
            </a:r>
            <a:br>
              <a:rPr lang="ru-RU" sz="2500" dirty="0" smtClean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  </a:t>
            </a:r>
            <a:r>
              <a:rPr lang="ru-RU" sz="1400" b="1" dirty="0">
                <a:solidFill>
                  <a:schemeClr val="tx1"/>
                </a:solidFill>
              </a:rPr>
              <a:t/>
            </a: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/>
              <a:t> 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  </a:t>
            </a:r>
            <a:br>
              <a:rPr lang="ru-RU" sz="1400" dirty="0"/>
            </a:br>
            <a:r>
              <a:rPr lang="ru-RU" sz="1400" dirty="0" smtClean="0"/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  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634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3168" y="1362224"/>
            <a:ext cx="7766936" cy="1096899"/>
          </a:xfrm>
        </p:spPr>
        <p:txBody>
          <a:bodyPr>
            <a:noAutofit/>
          </a:bodyPr>
          <a:lstStyle/>
          <a:p>
            <a:pPr algn="l"/>
            <a:r>
              <a:rPr lang="ru-RU" sz="2500" i="1" u="sng" dirty="0">
                <a:solidFill>
                  <a:schemeClr val="tx1"/>
                </a:solidFill>
              </a:rPr>
              <a:t>2. Какое из следующих утверждений верно</a:t>
            </a:r>
            <a:r>
              <a:rPr lang="ru-RU" sz="2500" i="1" u="sng" dirty="0" smtClean="0">
                <a:solidFill>
                  <a:schemeClr val="tx1"/>
                </a:solidFill>
              </a:rPr>
              <a:t>?</a:t>
            </a:r>
          </a:p>
          <a:p>
            <a:pPr algn="l"/>
            <a:endParaRPr lang="ru-RU" sz="2500" dirty="0">
              <a:solidFill>
                <a:schemeClr val="tx1"/>
              </a:solidFill>
            </a:endParaRPr>
          </a:p>
          <a:p>
            <a:pPr algn="l"/>
            <a:r>
              <a:rPr lang="ru-RU" sz="2500" dirty="0" smtClean="0">
                <a:solidFill>
                  <a:schemeClr val="tx1"/>
                </a:solidFill>
              </a:rPr>
              <a:t>1) Отношение </a:t>
            </a:r>
            <a:r>
              <a:rPr lang="ru-RU" sz="2500" dirty="0">
                <a:solidFill>
                  <a:schemeClr val="tx1"/>
                </a:solidFill>
              </a:rPr>
              <a:t>площадей подобных треугольников равно коэффициенту подобия. </a:t>
            </a:r>
            <a:endParaRPr lang="ru-RU" sz="2500" dirty="0" smtClean="0">
              <a:solidFill>
                <a:schemeClr val="tx1"/>
              </a:solidFill>
            </a:endParaRPr>
          </a:p>
          <a:p>
            <a:pPr algn="l"/>
            <a:r>
              <a:rPr lang="ru-RU" sz="2500" dirty="0" smtClean="0">
                <a:solidFill>
                  <a:schemeClr val="tx1"/>
                </a:solidFill>
              </a:rPr>
              <a:t>2</a:t>
            </a:r>
            <a:r>
              <a:rPr lang="ru-RU" sz="2500" dirty="0">
                <a:solidFill>
                  <a:schemeClr val="tx1"/>
                </a:solidFill>
              </a:rPr>
              <a:t>) Диагонали прямоугольника точкой пересечения делятся пополам.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3) Биссектриса треугольника делит пополам сторону, к которой проведена.</a:t>
            </a:r>
          </a:p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0621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5999" y="1266690"/>
            <a:ext cx="7766936" cy="1096899"/>
          </a:xfrm>
        </p:spPr>
        <p:txBody>
          <a:bodyPr>
            <a:noAutofit/>
          </a:bodyPr>
          <a:lstStyle/>
          <a:p>
            <a:pPr algn="l"/>
            <a:r>
              <a:rPr lang="ru-RU" sz="2500" i="1" u="sng" dirty="0">
                <a:solidFill>
                  <a:schemeClr val="tx1"/>
                </a:solidFill>
              </a:rPr>
              <a:t>3. Какое из следующих утверждений верно?</a:t>
            </a:r>
            <a:endParaRPr lang="ru-RU" sz="2500" u="sng" dirty="0">
              <a:solidFill>
                <a:schemeClr val="tx1"/>
              </a:solidFill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1) Площадь прямоугольного треугольника равна произведению длин его катетов.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2) Существует прямоугольник, диагонали которого взаимно перпендикулярны.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3)  Площадь трапеции равна произведению основания трапеции на высоту.</a:t>
            </a:r>
          </a:p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62913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1282" y="925495"/>
            <a:ext cx="7766936" cy="1096899"/>
          </a:xfrm>
        </p:spPr>
        <p:txBody>
          <a:bodyPr>
            <a:noAutofit/>
          </a:bodyPr>
          <a:lstStyle/>
          <a:p>
            <a:pPr algn="l"/>
            <a:r>
              <a:rPr lang="ru-RU" sz="2500" i="1" u="sng" dirty="0">
                <a:solidFill>
                  <a:schemeClr val="tx1"/>
                </a:solidFill>
              </a:rPr>
              <a:t>4. Какие из следующих утверждений верны?</a:t>
            </a:r>
            <a:endParaRPr lang="ru-RU" sz="2500" u="sng" dirty="0">
              <a:solidFill>
                <a:schemeClr val="tx1"/>
              </a:solidFill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1) Косинусом острого угла прямоугольного треугольника называется отношение прилежащего катета к гипотенузе.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2) Площадь квадрата равна произведению двух его смежных сторон.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3)  Все равносторонние треугольники подобны.</a:t>
            </a:r>
          </a:p>
          <a:p>
            <a:pPr algn="l"/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03518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1281" y="1075621"/>
            <a:ext cx="7766936" cy="1096899"/>
          </a:xfrm>
        </p:spPr>
        <p:txBody>
          <a:bodyPr>
            <a:noAutofit/>
          </a:bodyPr>
          <a:lstStyle/>
          <a:p>
            <a:pPr algn="l"/>
            <a:r>
              <a:rPr lang="ru-RU" sz="2500" i="1" u="sng" dirty="0">
                <a:solidFill>
                  <a:schemeClr val="tx1"/>
                </a:solidFill>
              </a:rPr>
              <a:t>5. Какие из следующих утверждений верны?</a:t>
            </a:r>
            <a:endParaRPr lang="ru-RU" sz="2500" u="sng" dirty="0">
              <a:solidFill>
                <a:schemeClr val="tx1"/>
              </a:solidFill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1) Все высоты равностороннего треугольника равны.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2) Существуют три прямые, которые проходят через одну точку.</a:t>
            </a:r>
          </a:p>
          <a:p>
            <a:pPr algn="l"/>
            <a:r>
              <a:rPr lang="ru-RU" sz="2500" dirty="0">
                <a:solidFill>
                  <a:schemeClr val="tx1"/>
                </a:solidFill>
              </a:rPr>
              <a:t>3) Если диагонали параллелограмма равны, то этот параллелограмм является ромбом.</a:t>
            </a:r>
          </a:p>
          <a:p>
            <a:pPr algn="l"/>
            <a:endParaRPr lang="ru-RU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6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3772"/>
            <a:ext cx="8596668" cy="5246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2890" y="1133154"/>
            <a:ext cx="7744858" cy="2401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221" y="3731562"/>
            <a:ext cx="6249253" cy="245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9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4242" y="-114412"/>
            <a:ext cx="2115403" cy="789021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Кейс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74" y="590266"/>
            <a:ext cx="5200339" cy="4237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012" y="280099"/>
            <a:ext cx="6334293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169</TotalTime>
  <Words>162</Words>
  <Application>Microsoft Office PowerPoint</Application>
  <PresentationFormat>Широкоэкранный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Trebuchet MS</vt:lpstr>
      <vt:lpstr>Wingdings 3</vt:lpstr>
      <vt:lpstr>Грань</vt:lpstr>
      <vt:lpstr>      Задания с сайта ФИПИ ОГЭ     1.  Какое из следующих утверждений верно?  1) Площадь любого параллелограмма равна произведению длин его сторон.  2) Треугольник со сторонами 1, 2, 4 существует.  3) Основания любой трапеции параллельны.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Кейс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27</cp:revision>
  <cp:lastPrinted>2022-10-11T04:48:48Z</cp:lastPrinted>
  <dcterms:created xsi:type="dcterms:W3CDTF">2022-10-11T04:38:38Z</dcterms:created>
  <dcterms:modified xsi:type="dcterms:W3CDTF">2022-10-26T21:52:43Z</dcterms:modified>
</cp:coreProperties>
</file>